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52" r:id="rId6"/>
    <p:sldMasterId id="2147483656" r:id="rId7"/>
  </p:sldMasterIdLst>
  <p:notesMasterIdLst>
    <p:notesMasterId r:id="rId15"/>
  </p:notesMasterIdLst>
  <p:sldIdLst>
    <p:sldId id="260" r:id="rId8"/>
    <p:sldId id="258" r:id="rId9"/>
    <p:sldId id="263" r:id="rId10"/>
    <p:sldId id="265" r:id="rId11"/>
    <p:sldId id="282" r:id="rId12"/>
    <p:sldId id="281" r:id="rId13"/>
    <p:sldId id="279" r:id="rId14"/>
  </p:sldIdLst>
  <p:sldSz cx="9144000" cy="5143500" type="screen16x9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BC2FB5-D167-880A-8CF8-217739FCBFEB}" name="Tessa Boyd-Caine" initials="TB" userId="S::tessa.boyd-caine@healthjustice.org.au::54f13341-f0d1-4f05-bf0d-1bd33daf0a9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81B4F7-2C01-4787-A4F3-6739E9DDEAF4}" vWet="2" dt="2023-05-02T05:54:34.744"/>
    <p1510:client id="{E408E3BD-425D-41B3-9DD1-1329684EDA28}" v="211" dt="2023-05-02T05:58:53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0.96955310167256581"/>
          <c:h val="0.81180355768061907"/>
        </c:manualLayout>
      </c:layout>
      <c:barChart>
        <c:barDir val="col"/>
        <c:grouping val="stacked"/>
        <c:varyColors val="0"/>
        <c:ser>
          <c:idx val="0"/>
          <c:order val="0"/>
          <c:tx>
            <c:v>ACT</c:v>
          </c:tx>
          <c:spPr>
            <a:solidFill>
              <a:srgbClr val="F15A2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66D-47F3-9FA3-3DA18C075EF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66D-47F3-9FA3-3DA18C075EF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66D-47F3-9FA3-3DA18C075EF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66D-47F3-9FA3-3DA18C075EF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66D-47F3-9FA3-3DA18C075EF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66D-47F3-9FA3-3DA18C075EF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66D-47F3-9FA3-3DA18C075EF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6D-47F3-9FA3-3DA18C075E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6D-47F3-9FA3-3DA18C075E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6D-47F3-9FA3-3DA18C075EF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6D-47F3-9FA3-3DA18C075EF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6D-47F3-9FA3-3DA18C075EF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6D-47F3-9FA3-3DA18C075EF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6D-47F3-9FA3-3DA18C075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16"/>
              <c:pt idx="0">
                <c:v>&lt;2010</c:v>
              </c:pt>
              <c:pt idx="1">
                <c:v>2010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  <c:pt idx="12">
                <c:v> 06/2021</c:v>
              </c:pt>
              <c:pt idx="13">
                <c:v>12/2021</c:v>
              </c:pt>
              <c:pt idx="14">
                <c:v>06/2022</c:v>
              </c:pt>
              <c:pt idx="15">
                <c:v>12/2022</c:v>
              </c:pt>
            </c:strLit>
          </c:cat>
          <c:val>
            <c:numLit>
              <c:formatCode>General</c:formatCode>
              <c:ptCount val="16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3</c:v>
              </c:pt>
              <c:pt idx="8">
                <c:v>3</c:v>
              </c:pt>
              <c:pt idx="9">
                <c:v>3</c:v>
              </c:pt>
              <c:pt idx="10">
                <c:v>5</c:v>
              </c:pt>
              <c:pt idx="11">
                <c:v>5</c:v>
              </c:pt>
              <c:pt idx="12">
                <c:v>5</c:v>
              </c:pt>
              <c:pt idx="13">
                <c:v>5</c:v>
              </c:pt>
              <c:pt idx="14">
                <c:v>5</c:v>
              </c:pt>
              <c:pt idx="15">
                <c:v>5</c:v>
              </c:pt>
            </c:numLit>
          </c:val>
          <c:extLst>
            <c:ext xmlns:c16="http://schemas.microsoft.com/office/drawing/2014/chart" uri="{C3380CC4-5D6E-409C-BE32-E72D297353CC}">
              <c16:uniqueId val="{00000000-F66D-47F3-9FA3-3DA18C075EFC}"/>
            </c:ext>
          </c:extLst>
        </c:ser>
        <c:ser>
          <c:idx val="1"/>
          <c:order val="1"/>
          <c:tx>
            <c:v>NSW</c:v>
          </c:tx>
          <c:spPr>
            <a:solidFill>
              <a:srgbClr val="00ADDC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16"/>
              <c:pt idx="0">
                <c:v>&lt;2010</c:v>
              </c:pt>
              <c:pt idx="1">
                <c:v>2010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  <c:pt idx="12">
                <c:v> 06/2021</c:v>
              </c:pt>
              <c:pt idx="13">
                <c:v>12/2021</c:v>
              </c:pt>
              <c:pt idx="14">
                <c:v>06/2022</c:v>
              </c:pt>
              <c:pt idx="15">
                <c:v>12/2022</c:v>
              </c:pt>
            </c:strLit>
          </c:cat>
          <c:val>
            <c:numLit>
              <c:formatCode>General</c:formatCode>
              <c:ptCount val="16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2</c:v>
              </c:pt>
              <c:pt idx="4">
                <c:v>2</c:v>
              </c:pt>
              <c:pt idx="5">
                <c:v>6</c:v>
              </c:pt>
              <c:pt idx="6">
                <c:v>9</c:v>
              </c:pt>
              <c:pt idx="7">
                <c:v>13</c:v>
              </c:pt>
              <c:pt idx="8">
                <c:v>19</c:v>
              </c:pt>
              <c:pt idx="9">
                <c:v>21</c:v>
              </c:pt>
              <c:pt idx="10">
                <c:v>24</c:v>
              </c:pt>
              <c:pt idx="11">
                <c:v>28</c:v>
              </c:pt>
              <c:pt idx="12">
                <c:v>29</c:v>
              </c:pt>
              <c:pt idx="13">
                <c:v>29</c:v>
              </c:pt>
              <c:pt idx="14">
                <c:v>29</c:v>
              </c:pt>
              <c:pt idx="15">
                <c:v>29</c:v>
              </c:pt>
            </c:numLit>
          </c:val>
          <c:extLst>
            <c:ext xmlns:c16="http://schemas.microsoft.com/office/drawing/2014/chart" uri="{C3380CC4-5D6E-409C-BE32-E72D297353CC}">
              <c16:uniqueId val="{00000008-F66D-47F3-9FA3-3DA18C075EFC}"/>
            </c:ext>
          </c:extLst>
        </c:ser>
        <c:ser>
          <c:idx val="2"/>
          <c:order val="2"/>
          <c:tx>
            <c:v>NT</c:v>
          </c:tx>
          <c:spPr>
            <a:solidFill>
              <a:srgbClr val="FDB913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F66D-47F3-9FA3-3DA18C075EF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F66D-47F3-9FA3-3DA18C075EF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F66D-47F3-9FA3-3DA18C075EF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F66D-47F3-9FA3-3DA18C075EF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F66D-47F3-9FA3-3DA18C075EF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F66D-47F3-9FA3-3DA18C075EF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F66D-47F3-9FA3-3DA18C075EF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F66D-47F3-9FA3-3DA18C075EF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66D-47F3-9FA3-3DA18C075E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6D-47F3-9FA3-3DA18C075E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66D-47F3-9FA3-3DA18C075EF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66D-47F3-9FA3-3DA18C075EF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66D-47F3-9FA3-3DA18C075EF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66D-47F3-9FA3-3DA18C075EF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66D-47F3-9FA3-3DA18C075EFC}"/>
                </c:ext>
              </c:extLst>
            </c:dLbl>
            <c:dLbl>
              <c:idx val="7"/>
              <c:layout>
                <c:manualLayout>
                  <c:x val="9.1840829380798739E-3"/>
                  <c:y val="0.112661906289846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66D-47F3-9FA3-3DA18C075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16"/>
              <c:pt idx="0">
                <c:v>&lt;2010</c:v>
              </c:pt>
              <c:pt idx="1">
                <c:v>2010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  <c:pt idx="12">
                <c:v> 06/2021</c:v>
              </c:pt>
              <c:pt idx="13">
                <c:v>12/2021</c:v>
              </c:pt>
              <c:pt idx="14">
                <c:v>06/2022</c:v>
              </c:pt>
              <c:pt idx="15">
                <c:v>12/2022</c:v>
              </c:pt>
            </c:strLit>
          </c:cat>
          <c:val>
            <c:numLit>
              <c:formatCode>General</c:formatCode>
              <c:ptCount val="16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2</c:v>
              </c:pt>
              <c:pt idx="8">
                <c:v>2</c:v>
              </c:pt>
              <c:pt idx="9">
                <c:v>3</c:v>
              </c:pt>
              <c:pt idx="10">
                <c:v>4</c:v>
              </c:pt>
              <c:pt idx="11">
                <c:v>4</c:v>
              </c:pt>
              <c:pt idx="12">
                <c:v>4</c:v>
              </c:pt>
              <c:pt idx="13">
                <c:v>4</c:v>
              </c:pt>
              <c:pt idx="14">
                <c:v>4</c:v>
              </c:pt>
              <c:pt idx="15">
                <c:v>4</c:v>
              </c:pt>
            </c:numLit>
          </c:val>
          <c:extLst>
            <c:ext xmlns:c16="http://schemas.microsoft.com/office/drawing/2014/chart" uri="{C3380CC4-5D6E-409C-BE32-E72D297353CC}">
              <c16:uniqueId val="{00000009-F66D-47F3-9FA3-3DA18C075EFC}"/>
            </c:ext>
          </c:extLst>
        </c:ser>
        <c:ser>
          <c:idx val="3"/>
          <c:order val="3"/>
          <c:tx>
            <c:v>QLD</c:v>
          </c:tx>
          <c:spPr>
            <a:solidFill>
              <a:srgbClr val="00A651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F66D-47F3-9FA3-3DA18C075EF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F66D-47F3-9FA3-3DA18C075EF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F66D-47F3-9FA3-3DA18C075EF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F66D-47F3-9FA3-3DA18C075EF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F66D-47F3-9FA3-3DA18C075EF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F66D-47F3-9FA3-3DA18C075EF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F66D-47F3-9FA3-3DA18C075EF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66D-47F3-9FA3-3DA18C075E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66D-47F3-9FA3-3DA18C075E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66D-47F3-9FA3-3DA18C075EF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66D-47F3-9FA3-3DA18C075EF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66D-47F3-9FA3-3DA18C075EF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66D-47F3-9FA3-3DA18C075EF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66D-47F3-9FA3-3DA18C075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16"/>
              <c:pt idx="0">
                <c:v>&lt;2010</c:v>
              </c:pt>
              <c:pt idx="1">
                <c:v>2010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  <c:pt idx="12">
                <c:v> 06/2021</c:v>
              </c:pt>
              <c:pt idx="13">
                <c:v>12/2021</c:v>
              </c:pt>
              <c:pt idx="14">
                <c:v>06/2022</c:v>
              </c:pt>
              <c:pt idx="15">
                <c:v>12/2022</c:v>
              </c:pt>
            </c:strLit>
          </c:cat>
          <c:val>
            <c:numLit>
              <c:formatCode>General</c:formatCode>
              <c:ptCount val="16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3</c:v>
              </c:pt>
              <c:pt idx="8">
                <c:v>7</c:v>
              </c:pt>
              <c:pt idx="9">
                <c:v>12</c:v>
              </c:pt>
              <c:pt idx="10">
                <c:v>13</c:v>
              </c:pt>
              <c:pt idx="11">
                <c:v>15</c:v>
              </c:pt>
              <c:pt idx="12">
                <c:v>15</c:v>
              </c:pt>
              <c:pt idx="13">
                <c:v>15</c:v>
              </c:pt>
              <c:pt idx="14">
                <c:v>15</c:v>
              </c:pt>
              <c:pt idx="15">
                <c:v>15</c:v>
              </c:pt>
            </c:numLit>
          </c:val>
          <c:extLst>
            <c:ext xmlns:c16="http://schemas.microsoft.com/office/drawing/2014/chart" uri="{C3380CC4-5D6E-409C-BE32-E72D297353CC}">
              <c16:uniqueId val="{00000012-F66D-47F3-9FA3-3DA18C075EFC}"/>
            </c:ext>
          </c:extLst>
        </c:ser>
        <c:ser>
          <c:idx val="4"/>
          <c:order val="4"/>
          <c:tx>
            <c:v>SA</c:v>
          </c:tx>
          <c:spPr>
            <a:solidFill>
              <a:srgbClr val="0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F66D-47F3-9FA3-3DA18C075EF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F66D-47F3-9FA3-3DA18C075EF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F66D-47F3-9FA3-3DA18C075EF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F66D-47F3-9FA3-3DA18C075EF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F66D-47F3-9FA3-3DA18C075EF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0-F66D-47F3-9FA3-3DA18C075EF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F66D-47F3-9FA3-3DA18C075EF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2-F66D-47F3-9FA3-3DA18C075EF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66D-47F3-9FA3-3DA18C075E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66D-47F3-9FA3-3DA18C075E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66D-47F3-9FA3-3DA18C075EF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66D-47F3-9FA3-3DA18C075EF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66D-47F3-9FA3-3DA18C075EF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66D-47F3-9FA3-3DA18C075EF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66D-47F3-9FA3-3DA18C075EFC}"/>
                </c:ext>
              </c:extLst>
            </c:dLbl>
            <c:dLbl>
              <c:idx val="7"/>
              <c:layout>
                <c:manualLayout>
                  <c:x val="9.1840829380798739E-3"/>
                  <c:y val="0.104397398532585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66D-47F3-9FA3-3DA18C075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16"/>
              <c:pt idx="0">
                <c:v>&lt;2010</c:v>
              </c:pt>
              <c:pt idx="1">
                <c:v>2010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  <c:pt idx="12">
                <c:v> 06/2021</c:v>
              </c:pt>
              <c:pt idx="13">
                <c:v>12/2021</c:v>
              </c:pt>
              <c:pt idx="14">
                <c:v>06/2022</c:v>
              </c:pt>
              <c:pt idx="15">
                <c:v>12/2022</c:v>
              </c:pt>
            </c:strLit>
          </c:cat>
          <c:val>
            <c:numLit>
              <c:formatCode>General</c:formatCode>
              <c:ptCount val="16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1</c:v>
              </c:pt>
              <c:pt idx="11">
                <c:v>1</c:v>
              </c:pt>
              <c:pt idx="12">
                <c:v>1</c:v>
              </c:pt>
              <c:pt idx="13">
                <c:v>2</c:v>
              </c:pt>
              <c:pt idx="14">
                <c:v>2</c:v>
              </c:pt>
              <c:pt idx="15">
                <c:v>2</c:v>
              </c:pt>
            </c:numLit>
          </c:val>
          <c:extLst>
            <c:ext xmlns:c16="http://schemas.microsoft.com/office/drawing/2014/chart" uri="{C3380CC4-5D6E-409C-BE32-E72D297353CC}">
              <c16:uniqueId val="{0000001A-F66D-47F3-9FA3-3DA18C075EFC}"/>
            </c:ext>
          </c:extLst>
        </c:ser>
        <c:ser>
          <c:idx val="5"/>
          <c:order val="5"/>
          <c:tx>
            <c:v>VIC</c:v>
          </c:tx>
          <c:spPr>
            <a:solidFill>
              <a:srgbClr val="7F7F7F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16"/>
              <c:pt idx="0">
                <c:v>&lt;2010</c:v>
              </c:pt>
              <c:pt idx="1">
                <c:v>2010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  <c:pt idx="12">
                <c:v> 06/2021</c:v>
              </c:pt>
              <c:pt idx="13">
                <c:v>12/2021</c:v>
              </c:pt>
              <c:pt idx="14">
                <c:v>06/2022</c:v>
              </c:pt>
              <c:pt idx="15">
                <c:v>12/2022</c:v>
              </c:pt>
            </c:strLit>
          </c:cat>
          <c:val>
            <c:numLit>
              <c:formatCode>General</c:formatCode>
              <c:ptCount val="16"/>
              <c:pt idx="0">
                <c:v>7</c:v>
              </c:pt>
              <c:pt idx="1">
                <c:v>8</c:v>
              </c:pt>
              <c:pt idx="2">
                <c:v>8</c:v>
              </c:pt>
              <c:pt idx="3">
                <c:v>9</c:v>
              </c:pt>
              <c:pt idx="4">
                <c:v>9</c:v>
              </c:pt>
              <c:pt idx="5">
                <c:v>11</c:v>
              </c:pt>
              <c:pt idx="6">
                <c:v>20</c:v>
              </c:pt>
              <c:pt idx="7">
                <c:v>24</c:v>
              </c:pt>
              <c:pt idx="8">
                <c:v>26</c:v>
              </c:pt>
              <c:pt idx="9">
                <c:v>32</c:v>
              </c:pt>
              <c:pt idx="10">
                <c:v>37</c:v>
              </c:pt>
              <c:pt idx="11">
                <c:v>41</c:v>
              </c:pt>
              <c:pt idx="12">
                <c:v>43</c:v>
              </c:pt>
              <c:pt idx="13">
                <c:v>45</c:v>
              </c:pt>
              <c:pt idx="14">
                <c:v>46</c:v>
              </c:pt>
              <c:pt idx="15">
                <c:v>46</c:v>
              </c:pt>
            </c:numLit>
          </c:val>
          <c:extLst>
            <c:ext xmlns:c16="http://schemas.microsoft.com/office/drawing/2014/chart" uri="{C3380CC4-5D6E-409C-BE32-E72D297353CC}">
              <c16:uniqueId val="{00000023-F66D-47F3-9FA3-3DA18C075EFC}"/>
            </c:ext>
          </c:extLst>
        </c:ser>
        <c:ser>
          <c:idx val="6"/>
          <c:order val="6"/>
          <c:tx>
            <c:v>WA</c:v>
          </c:tx>
          <c:spPr>
            <a:solidFill>
              <a:srgbClr val="9B310A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F66D-47F3-9FA3-3DA18C075EF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6-F66D-47F3-9FA3-3DA18C075EF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7-F66D-47F3-9FA3-3DA18C075EF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8-F66D-47F3-9FA3-3DA18C075EF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9-F66D-47F3-9FA3-3DA18C075EF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A-F66D-47F3-9FA3-3DA18C075EF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B-F66D-47F3-9FA3-3DA18C075EF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66D-47F3-9FA3-3DA18C075E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F66D-47F3-9FA3-3DA18C075E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66D-47F3-9FA3-3DA18C075EF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66D-47F3-9FA3-3DA18C075EF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66D-47F3-9FA3-3DA18C075EF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F66D-47F3-9FA3-3DA18C075EF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66D-47F3-9FA3-3DA18C075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F9BDA7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16"/>
              <c:pt idx="0">
                <c:v>&lt;2010</c:v>
              </c:pt>
              <c:pt idx="1">
                <c:v>2010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  <c:pt idx="12">
                <c:v> 06/2021</c:v>
              </c:pt>
              <c:pt idx="13">
                <c:v>12/2021</c:v>
              </c:pt>
              <c:pt idx="14">
                <c:v>06/2022</c:v>
              </c:pt>
              <c:pt idx="15">
                <c:v>12/2022</c:v>
              </c:pt>
            </c:strLit>
          </c:cat>
          <c:val>
            <c:numLit>
              <c:formatCode>General</c:formatCode>
              <c:ptCount val="16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3</c:v>
              </c:pt>
              <c:pt idx="11">
                <c:v>3</c:v>
              </c:pt>
              <c:pt idx="12">
                <c:v>3</c:v>
              </c:pt>
              <c:pt idx="13">
                <c:v>3</c:v>
              </c:pt>
              <c:pt idx="14">
                <c:v>3</c:v>
              </c:pt>
              <c:pt idx="15">
                <c:v>4</c:v>
              </c:pt>
            </c:numLit>
          </c:val>
          <c:extLst>
            <c:ext xmlns:c16="http://schemas.microsoft.com/office/drawing/2014/chart" uri="{C3380CC4-5D6E-409C-BE32-E72D297353CC}">
              <c16:uniqueId val="{00000024-F66D-47F3-9FA3-3DA18C075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18269584"/>
        <c:axId val="1217974592"/>
      </c:barChart>
      <c:lineChart>
        <c:grouping val="standard"/>
        <c:varyColors val="0"/>
        <c:ser>
          <c:idx val="7"/>
          <c:order val="7"/>
          <c:tx>
            <c:v>Grand Total</c:v>
          </c:tx>
          <c:spPr>
            <a:ln w="28575" cap="rnd">
              <a:solidFill>
                <a:srgbClr val="005328">
                  <a:alpha val="18000"/>
                </a:srgbClr>
              </a:solidFill>
              <a:prstDash val="solid"/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16"/>
              <c:pt idx="0">
                <c:v>&lt;2010</c:v>
              </c:pt>
              <c:pt idx="1">
                <c:v>2010</c:v>
              </c:pt>
              <c:pt idx="2">
                <c:v>2011</c:v>
              </c:pt>
              <c:pt idx="3">
                <c:v>2012</c:v>
              </c:pt>
              <c:pt idx="4">
                <c:v>2013</c:v>
              </c:pt>
              <c:pt idx="5">
                <c:v>2014</c:v>
              </c:pt>
              <c:pt idx="6">
                <c:v>2015</c:v>
              </c:pt>
              <c:pt idx="7">
                <c:v>2016</c:v>
              </c:pt>
              <c:pt idx="8">
                <c:v>2017</c:v>
              </c:pt>
              <c:pt idx="9">
                <c:v>2018</c:v>
              </c:pt>
              <c:pt idx="10">
                <c:v>2019</c:v>
              </c:pt>
              <c:pt idx="11">
                <c:v>2020</c:v>
              </c:pt>
              <c:pt idx="12">
                <c:v> 06/2021</c:v>
              </c:pt>
              <c:pt idx="13">
                <c:v>12/2021</c:v>
              </c:pt>
              <c:pt idx="14">
                <c:v>06/2022</c:v>
              </c:pt>
              <c:pt idx="15">
                <c:v>12/2022</c:v>
              </c:pt>
            </c:strLit>
          </c:cat>
          <c:val>
            <c:numLit>
              <c:formatCode>General</c:formatCode>
              <c:ptCount val="16"/>
              <c:pt idx="0">
                <c:v>8</c:v>
              </c:pt>
              <c:pt idx="1">
                <c:v>9</c:v>
              </c:pt>
              <c:pt idx="2">
                <c:v>9</c:v>
              </c:pt>
              <c:pt idx="3">
                <c:v>11</c:v>
              </c:pt>
              <c:pt idx="4">
                <c:v>11</c:v>
              </c:pt>
              <c:pt idx="5">
                <c:v>17</c:v>
              </c:pt>
              <c:pt idx="6">
                <c:v>29</c:v>
              </c:pt>
              <c:pt idx="7">
                <c:v>47</c:v>
              </c:pt>
              <c:pt idx="8">
                <c:v>59</c:v>
              </c:pt>
              <c:pt idx="9">
                <c:v>73</c:v>
              </c:pt>
              <c:pt idx="10">
                <c:v>87</c:v>
              </c:pt>
              <c:pt idx="11">
                <c:v>97</c:v>
              </c:pt>
              <c:pt idx="12">
                <c:v>100</c:v>
              </c:pt>
              <c:pt idx="13">
                <c:v>103</c:v>
              </c:pt>
              <c:pt idx="14">
                <c:v>104</c:v>
              </c:pt>
              <c:pt idx="15">
                <c:v>105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2C-F66D-47F3-9FA3-3DA18C075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8269584"/>
        <c:axId val="1217974592"/>
      </c:lineChart>
      <c:valAx>
        <c:axId val="1217974592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en-US"/>
          </a:p>
        </c:txPr>
        <c:crossAx val="1218269584"/>
        <c:crosses val="autoZero"/>
        <c:crossBetween val="between"/>
      </c:valAx>
      <c:catAx>
        <c:axId val="1218269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en-US"/>
          </a:p>
        </c:txPr>
        <c:crossAx val="121797459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5085726758232845"/>
          <c:y val="4.8364488403189985E-2"/>
          <c:w val="0.6776134183311634"/>
          <c:h val="4.6972899471068988E-2"/>
        </c:manualLayout>
      </c:layout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9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198F1E-87CF-A08A-3CFD-202E6789F9C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4A3DA-92CF-0021-0867-CC16FF4D145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 smtClean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EA704287-E8F1-4E61-9B7C-604BC988E38F}" type="datetime1">
              <a:rPr lang="en-US"/>
              <a:pPr>
                <a:defRPr/>
              </a:pPr>
              <a:t>8/4/2023</a:t>
            </a:fld>
            <a:endParaRPr/>
          </a:p>
        </p:txBody>
      </p:sp>
      <p:sp>
        <p:nvSpPr>
          <p:cNvPr id="8196" name="Slide Image Placeholder 3">
            <a:extLst>
              <a:ext uri="{FF2B5EF4-FFF2-40B4-BE49-F238E27FC236}">
                <a16:creationId xmlns:a16="http://schemas.microsoft.com/office/drawing/2014/main" id="{86C9B0EE-F7C5-6234-391A-9C31B87AF72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91D7F5D-3CBF-B649-5029-A8B8432776A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19CA5-C37E-ADB8-94A1-4AA8D8DB5BD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20B34-AEDF-3C93-DBB6-832C34B1E58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 smtClean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E87789F8-60F6-454D-9113-16BC9CD7858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0266ADD9-5F0E-F02D-4226-A5A24DC2F6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18A21238-6310-B31E-242D-9BB22B9228A8}"/>
              </a:ext>
            </a:extLst>
          </p:cNvPr>
          <p:cNvSpPr txBox="1"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r>
              <a:rPr lang="en-AU" altLang="en-US">
                <a:latin typeface="Calibri" panose="020F0502020204030204" pitchFamily="34" charset="0"/>
              </a:rPr>
              <a:t>There are one, two and three column text page layouts – to switch between them, go to the home tab &gt; click layout</a:t>
            </a:r>
          </a:p>
          <a:p>
            <a:pPr eaLnBrk="1"/>
            <a:endParaRPr lang="en-AU" altLang="en-US">
              <a:latin typeface="Calibri" panose="020F050202020403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C31D8922-9B05-B123-B4C4-790BEDF60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26FA4A97-700C-4232-9EEB-5FF08AC142CD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38D1935-AAF6-8ED8-2C10-DCF589B401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B29124AE-1492-1221-C1F1-9E379F2FBEEE}"/>
              </a:ext>
            </a:extLst>
          </p:cNvPr>
          <p:cNvSpPr txBox="1"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lang="en-AU" altLang="en-US">
              <a:latin typeface="Calibri" panose="020F0502020204030204" pitchFamily="34" charset="0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9187FFD-BE9C-DC91-F0C0-6ACEC76D8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1379C144-1A55-48A7-AAA7-7605803BBC75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B6FD5-2375-BF4B-A6A5-E5262FFADC7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04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Pictur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 txBox="1">
            <a:spLocks noGrp="1"/>
          </p:cNvSpPr>
          <p:nvPr>
            <p:ph type="pic" sz="quarter" idx="4294967295"/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Title Placeholder 5"/>
          <p:cNvSpPr txBox="1">
            <a:spLocks noGrp="1"/>
          </p:cNvSpPr>
          <p:nvPr>
            <p:ph type="title"/>
          </p:nvPr>
        </p:nvSpPr>
        <p:spPr>
          <a:xfrm>
            <a:off x="269702" y="1436202"/>
            <a:ext cx="7920002" cy="9937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rmAutofit/>
          </a:bodyPr>
          <a:lstStyle>
            <a:lvl1pPr marL="0"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sz="quarter" idx="4294967295"/>
          </p:nvPr>
        </p:nvSpPr>
        <p:spPr>
          <a:xfrm>
            <a:off x="267708" y="2511701"/>
            <a:ext cx="2159995" cy="86703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Subtitle and date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sz="quarter" idx="4294967295"/>
          </p:nvPr>
        </p:nvSpPr>
        <p:spPr>
          <a:xfrm>
            <a:off x="269702" y="289398"/>
            <a:ext cx="903600" cy="52559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107999" tIns="45720" rIns="107999" bIns="45720" anchor="ctr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AU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AU"/>
              <a:t> </a:t>
            </a:r>
          </a:p>
        </p:txBody>
      </p:sp>
      <p:sp>
        <p:nvSpPr>
          <p:cNvPr id="6" name="Text Placeholder 4"/>
          <p:cNvSpPr txBox="1">
            <a:spLocks noGrp="1"/>
          </p:cNvSpPr>
          <p:nvPr>
            <p:ph type="body" sz="quarter" idx="4294967295"/>
          </p:nvPr>
        </p:nvSpPr>
        <p:spPr>
          <a:xfrm>
            <a:off x="6231462" y="3339827"/>
            <a:ext cx="329074" cy="9597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vert="horz" wrap="square" lIns="107999" tIns="45720" rIns="107999" bIns="45720" anchor="ctr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AU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AU"/>
              <a:t> </a:t>
            </a:r>
          </a:p>
        </p:txBody>
      </p:sp>
      <p:sp>
        <p:nvSpPr>
          <p:cNvPr id="7" name="Text Placeholder 4"/>
          <p:cNvSpPr txBox="1">
            <a:spLocks noGrp="1"/>
          </p:cNvSpPr>
          <p:nvPr>
            <p:ph type="body" sz="quarter" idx="4294967295"/>
          </p:nvPr>
        </p:nvSpPr>
        <p:spPr>
          <a:xfrm>
            <a:off x="8021354" y="3339827"/>
            <a:ext cx="324849" cy="95979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vert="horz" wrap="square" lIns="107999" tIns="45720" rIns="107999" bIns="45720" anchor="ctr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AU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A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63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>
            <a:extLst>
              <a:ext uri="{FF2B5EF4-FFF2-40B4-BE49-F238E27FC236}">
                <a16:creationId xmlns:a16="http://schemas.microsoft.com/office/drawing/2014/main" id="{C10C34C7-7F89-B84F-D489-C248410C4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4814888"/>
            <a:ext cx="12223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@tboydcaine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3"/>
          <p:cNvSpPr txBox="1">
            <a:spLocks noGrp="1"/>
          </p:cNvSpPr>
          <p:nvPr>
            <p:ph idx="4294967295"/>
          </p:nvPr>
        </p:nvSpPr>
        <p:spPr>
          <a:xfrm>
            <a:off x="266401" y="986399"/>
            <a:ext cx="4140000" cy="36000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4736290" y="986399"/>
            <a:ext cx="4140000" cy="36000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50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3"/>
          <p:cNvSpPr txBox="1">
            <a:spLocks noGrp="1"/>
          </p:cNvSpPr>
          <p:nvPr>
            <p:ph idx="4294967295"/>
          </p:nvPr>
        </p:nvSpPr>
        <p:spPr>
          <a:xfrm>
            <a:off x="266401" y="986399"/>
            <a:ext cx="2664003" cy="36000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3239344" y="986399"/>
            <a:ext cx="2664003" cy="36000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Content Placeholder 3"/>
          <p:cNvSpPr txBox="1">
            <a:spLocks noGrp="1"/>
          </p:cNvSpPr>
          <p:nvPr>
            <p:ph idx="4294967295"/>
          </p:nvPr>
        </p:nvSpPr>
        <p:spPr>
          <a:xfrm>
            <a:off x="6212296" y="986399"/>
            <a:ext cx="2664003" cy="36000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8524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, Table or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3"/>
          <p:cNvSpPr txBox="1">
            <a:spLocks noGrp="1"/>
          </p:cNvSpPr>
          <p:nvPr>
            <p:ph idx="4294967295"/>
          </p:nvPr>
        </p:nvSpPr>
        <p:spPr>
          <a:xfrm>
            <a:off x="266401" y="986399"/>
            <a:ext cx="4532580" cy="36000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5096289" y="986399"/>
            <a:ext cx="3780001" cy="3600001"/>
          </a:xfrm>
          <a:solidFill>
            <a:srgbClr val="D9D9D9"/>
          </a:solidFill>
        </p:spPr>
        <p:txBody>
          <a:bodyPr/>
          <a:lstStyle>
            <a:lvl1pPr marL="0" indent="0" algn="ctr"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icon to add chart, table or diagram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77089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80794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Pictur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 txBox="1">
            <a:spLocks noGrp="1"/>
          </p:cNvSpPr>
          <p:nvPr>
            <p:ph type="pic" sz="quarter" idx="4294967295"/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Title Placeholder 5"/>
          <p:cNvSpPr txBox="1">
            <a:spLocks noGrp="1"/>
          </p:cNvSpPr>
          <p:nvPr>
            <p:ph type="title"/>
          </p:nvPr>
        </p:nvSpPr>
        <p:spPr>
          <a:xfrm>
            <a:off x="269702" y="1436202"/>
            <a:ext cx="7920002" cy="9937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rmAutofit/>
          </a:bodyPr>
          <a:lstStyle>
            <a:lvl1pPr marL="0"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sz="quarter" idx="4294967295"/>
          </p:nvPr>
        </p:nvSpPr>
        <p:spPr>
          <a:xfrm>
            <a:off x="267708" y="2511701"/>
            <a:ext cx="2159995" cy="86703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Subtitle and date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sz="quarter" idx="4294967295"/>
          </p:nvPr>
        </p:nvSpPr>
        <p:spPr>
          <a:xfrm>
            <a:off x="269702" y="289398"/>
            <a:ext cx="903600" cy="52559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107999" tIns="45720" rIns="107999" bIns="45720" anchor="ctr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AU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AU"/>
              <a:t> </a:t>
            </a:r>
          </a:p>
        </p:txBody>
      </p:sp>
      <p:sp>
        <p:nvSpPr>
          <p:cNvPr id="6" name="Text Placeholder 4"/>
          <p:cNvSpPr txBox="1">
            <a:spLocks noGrp="1"/>
          </p:cNvSpPr>
          <p:nvPr>
            <p:ph type="body" sz="quarter" idx="4294967295"/>
          </p:nvPr>
        </p:nvSpPr>
        <p:spPr>
          <a:xfrm>
            <a:off x="6231462" y="3339827"/>
            <a:ext cx="329074" cy="9597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vert="horz" wrap="square" lIns="107999" tIns="45720" rIns="107999" bIns="45720" anchor="ctr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AU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AU"/>
              <a:t> </a:t>
            </a:r>
          </a:p>
        </p:txBody>
      </p:sp>
      <p:sp>
        <p:nvSpPr>
          <p:cNvPr id="7" name="Text Placeholder 4"/>
          <p:cNvSpPr txBox="1">
            <a:spLocks noGrp="1"/>
          </p:cNvSpPr>
          <p:nvPr>
            <p:ph type="body" sz="quarter" idx="4294967295"/>
          </p:nvPr>
        </p:nvSpPr>
        <p:spPr>
          <a:xfrm>
            <a:off x="8021354" y="3339827"/>
            <a:ext cx="324849" cy="95979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vert="horz" wrap="square" lIns="107999" tIns="45720" rIns="107999" bIns="45720" anchor="ctr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AU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A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260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Title">
    <p:bg>
      <p:bgPr>
        <a:solidFill>
          <a:srgbClr val="F15A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AE592AC3-E377-D258-3EDB-1AAF1995D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3" y="625475"/>
            <a:ext cx="3597275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F230C912-C821-3B68-26BB-CF4AEBA30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288925"/>
            <a:ext cx="906462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1">
            <a:extLst>
              <a:ext uri="{FF2B5EF4-FFF2-40B4-BE49-F238E27FC236}">
                <a16:creationId xmlns:a16="http://schemas.microsoft.com/office/drawing/2014/main" id="{7A85B269-6324-F5FA-E211-75DBD7BE8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814888"/>
            <a:ext cx="22494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 b="1">
                <a:solidFill>
                  <a:srgbClr val="000000"/>
                </a:solidFill>
              </a:rPr>
              <a:t>e</a:t>
            </a:r>
            <a:r>
              <a:rPr lang="en-US" altLang="en-US" sz="900">
                <a:solidFill>
                  <a:srgbClr val="000000"/>
                </a:solidFill>
              </a:rPr>
              <a:t>  healthjustice@healthjustice.org.au</a:t>
            </a: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9F64216E-F4A1-9C34-E4BE-DD4166243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4814888"/>
            <a:ext cx="12223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@HealthJusticeAU</a:t>
            </a: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B2BB50F6-496C-C2DF-B724-014F85543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4870450"/>
            <a:ext cx="1428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4">
            <a:extLst>
              <a:ext uri="{FF2B5EF4-FFF2-40B4-BE49-F238E27FC236}">
                <a16:creationId xmlns:a16="http://schemas.microsoft.com/office/drawing/2014/main" id="{DCD43935-EB09-A613-D53A-0F95AF420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75" y="4814888"/>
            <a:ext cx="21018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altLang="en-US" sz="900" b="1">
                <a:solidFill>
                  <a:srgbClr val="000000"/>
                </a:solidFill>
              </a:rPr>
              <a:t>healthjustice.org.au</a:t>
            </a:r>
          </a:p>
        </p:txBody>
      </p:sp>
      <p:cxnSp>
        <p:nvCxnSpPr>
          <p:cNvPr id="10" name="Straight Connector 15">
            <a:extLst>
              <a:ext uri="{FF2B5EF4-FFF2-40B4-BE49-F238E27FC236}">
                <a16:creationId xmlns:a16="http://schemas.microsoft.com/office/drawing/2014/main" id="{E4B37F53-0A80-07FD-524E-FEB29E5860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8288" y="4770438"/>
            <a:ext cx="8607425" cy="0"/>
          </a:xfrm>
          <a:prstGeom prst="straightConnector1">
            <a:avLst/>
          </a:prstGeom>
          <a:noFill/>
          <a:ln w="3172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">
            <a:extLst>
              <a:ext uri="{FF2B5EF4-FFF2-40B4-BE49-F238E27FC236}">
                <a16:creationId xmlns:a16="http://schemas.microsoft.com/office/drawing/2014/main" id="{FB51A550-A26D-37E4-47B5-81E291933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4814888"/>
            <a:ext cx="12223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@tboydcaine</a:t>
            </a:r>
          </a:p>
        </p:txBody>
      </p:sp>
      <p:sp>
        <p:nvSpPr>
          <p:cNvPr id="3" name="Title Placeholder 7"/>
          <p:cNvSpPr txBox="1">
            <a:spLocks noGrp="1"/>
          </p:cNvSpPr>
          <p:nvPr>
            <p:ph type="title"/>
          </p:nvPr>
        </p:nvSpPr>
        <p:spPr>
          <a:xfrm>
            <a:off x="2992547" y="1008738"/>
            <a:ext cx="3272061" cy="32125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</a:t>
            </a:r>
            <a:br>
              <a:rPr lang="en-US"/>
            </a:br>
            <a:r>
              <a:rPr lang="en-US"/>
              <a:t>to edit Master title style</a:t>
            </a:r>
          </a:p>
        </p:txBody>
      </p:sp>
      <p:sp>
        <p:nvSpPr>
          <p:cNvPr id="5" name="Text Placeholder 2"/>
          <p:cNvSpPr txBox="1">
            <a:spLocks noGrp="1"/>
          </p:cNvSpPr>
          <p:nvPr>
            <p:ph type="body" sz="quarter" idx="4294967295"/>
          </p:nvPr>
        </p:nvSpPr>
        <p:spPr>
          <a:xfrm>
            <a:off x="267708" y="4416359"/>
            <a:ext cx="8637285" cy="26881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13234531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>
            <a:extLst>
              <a:ext uri="{FF2B5EF4-FFF2-40B4-BE49-F238E27FC236}">
                <a16:creationId xmlns:a16="http://schemas.microsoft.com/office/drawing/2014/main" id="{A843EE1B-D278-7691-D1A5-27138DDE7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13"/>
          <a:stretch>
            <a:fillRect/>
          </a:stretch>
        </p:blipFill>
        <p:spPr bwMode="auto">
          <a:xfrm>
            <a:off x="1530350" y="1327150"/>
            <a:ext cx="360363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>
            <a:extLst>
              <a:ext uri="{FF2B5EF4-FFF2-40B4-BE49-F238E27FC236}">
                <a16:creationId xmlns:a16="http://schemas.microsoft.com/office/drawing/2014/main" id="{B6DC3A2D-5896-7792-C6E4-DD4ADA817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82" r="-1665"/>
          <a:stretch>
            <a:fillRect/>
          </a:stretch>
        </p:blipFill>
        <p:spPr bwMode="auto">
          <a:xfrm>
            <a:off x="7275513" y="2439988"/>
            <a:ext cx="3381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7"/>
          <p:cNvSpPr txBox="1">
            <a:spLocks noGrp="1"/>
          </p:cNvSpPr>
          <p:nvPr>
            <p:ph type="title"/>
          </p:nvPr>
        </p:nvSpPr>
        <p:spPr>
          <a:xfrm>
            <a:off x="2240279" y="1301410"/>
            <a:ext cx="4626864" cy="2075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defTabSz="4572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56470531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ee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0B199035-CF22-5F69-7444-11C537E3F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02"/>
          <a:stretch>
            <a:fillRect/>
          </a:stretch>
        </p:blipFill>
        <p:spPr bwMode="auto">
          <a:xfrm>
            <a:off x="1528763" y="1327150"/>
            <a:ext cx="33813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A7CE9B81-3713-69BB-1228-C06B8C902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35"/>
          <a:stretch>
            <a:fillRect/>
          </a:stretch>
        </p:blipFill>
        <p:spPr bwMode="auto">
          <a:xfrm>
            <a:off x="7283450" y="2439988"/>
            <a:ext cx="31591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7"/>
          <p:cNvSpPr txBox="1">
            <a:spLocks noGrp="1"/>
          </p:cNvSpPr>
          <p:nvPr>
            <p:ph type="title"/>
          </p:nvPr>
        </p:nvSpPr>
        <p:spPr>
          <a:xfrm>
            <a:off x="2240279" y="1301410"/>
            <a:ext cx="4626864" cy="2075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defTabSz="4572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49547272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ellow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3A38F9E2-0571-3E10-52FF-CADB9108A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99"/>
          <a:stretch>
            <a:fillRect/>
          </a:stretch>
        </p:blipFill>
        <p:spPr bwMode="auto">
          <a:xfrm>
            <a:off x="7283450" y="2439988"/>
            <a:ext cx="31591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>
            <a:extLst>
              <a:ext uri="{FF2B5EF4-FFF2-40B4-BE49-F238E27FC236}">
                <a16:creationId xmlns:a16="http://schemas.microsoft.com/office/drawing/2014/main" id="{20A6CDB0-B752-512B-0A11-4A91900AD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62"/>
          <a:stretch>
            <a:fillRect/>
          </a:stretch>
        </p:blipFill>
        <p:spPr bwMode="auto">
          <a:xfrm>
            <a:off x="1527175" y="1327150"/>
            <a:ext cx="3460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Placeholder 7"/>
          <p:cNvSpPr txBox="1">
            <a:spLocks noGrp="1"/>
          </p:cNvSpPr>
          <p:nvPr>
            <p:ph type="title"/>
          </p:nvPr>
        </p:nvSpPr>
        <p:spPr>
          <a:xfrm>
            <a:off x="2240279" y="1301410"/>
            <a:ext cx="4626864" cy="2075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defTabSz="4572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16349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Orange Title">
    <p:bg>
      <p:bgPr>
        <a:solidFill>
          <a:srgbClr val="F15A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7707" y="289396"/>
            <a:ext cx="907200" cy="52663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428657" y="4814106"/>
            <a:ext cx="12220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sz="900">
                <a:solidFill>
                  <a:prstClr val="black"/>
                </a:solidFill>
              </a:rPr>
              <a:t>@</a:t>
            </a:r>
            <a:r>
              <a:rPr lang="en-US" sz="900" err="1">
                <a:solidFill>
                  <a:prstClr val="black"/>
                </a:solidFill>
              </a:rPr>
              <a:t>HealthJusticeAU</a:t>
            </a:r>
            <a:endParaRPr lang="en-US" sz="90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842" y="4871078"/>
            <a:ext cx="143628" cy="116886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267708" y="4770802"/>
            <a:ext cx="8608586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67707" y="266400"/>
            <a:ext cx="7560000" cy="64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10"/>
          </p:nvPr>
        </p:nvSpPr>
        <p:spPr>
          <a:xfrm>
            <a:off x="266400" y="986400"/>
            <a:ext cx="4140000" cy="36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11"/>
          </p:nvPr>
        </p:nvSpPr>
        <p:spPr>
          <a:xfrm>
            <a:off x="4736293" y="986400"/>
            <a:ext cx="4140000" cy="36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572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34246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3"/>
          <p:cNvSpPr txBox="1">
            <a:spLocks noGrp="1"/>
          </p:cNvSpPr>
          <p:nvPr>
            <p:ph idx="4294967295"/>
          </p:nvPr>
        </p:nvSpPr>
        <p:spPr>
          <a:xfrm>
            <a:off x="266401" y="986399"/>
            <a:ext cx="7560003" cy="36000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8314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71" r:id="rId3"/>
  </p:sldLayoutIdLst>
  <p:transition spd="slow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Box 7">
            <a:extLst>
              <a:ext uri="{FF2B5EF4-FFF2-40B4-BE49-F238E27FC236}">
                <a16:creationId xmlns:a16="http://schemas.microsoft.com/office/drawing/2014/main" id="{90AB6CFA-11DC-6DC3-476A-DCEF414B3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814888"/>
            <a:ext cx="23209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 b="1">
                <a:solidFill>
                  <a:srgbClr val="000000"/>
                </a:solidFill>
              </a:rPr>
              <a:t>e</a:t>
            </a:r>
            <a:r>
              <a:rPr lang="en-US" altLang="en-US" sz="900">
                <a:solidFill>
                  <a:srgbClr val="000000"/>
                </a:solidFill>
              </a:rPr>
              <a:t>  healthjustice@healthjustice.org.au</a:t>
            </a:r>
          </a:p>
        </p:txBody>
      </p:sp>
      <p:pic>
        <p:nvPicPr>
          <p:cNvPr id="1027" name="Picture 10">
            <a:extLst>
              <a:ext uri="{FF2B5EF4-FFF2-40B4-BE49-F238E27FC236}">
                <a16:creationId xmlns:a16="http://schemas.microsoft.com/office/drawing/2014/main" id="{A281603D-3F13-EFB3-CF69-83DC16793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4870450"/>
            <a:ext cx="1428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11">
            <a:extLst>
              <a:ext uri="{FF2B5EF4-FFF2-40B4-BE49-F238E27FC236}">
                <a16:creationId xmlns:a16="http://schemas.microsoft.com/office/drawing/2014/main" id="{3FD5A068-7254-1664-4F11-F99A3A4FE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75" y="4814888"/>
            <a:ext cx="21018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altLang="en-US" sz="900" b="1">
                <a:solidFill>
                  <a:srgbClr val="000000"/>
                </a:solidFill>
              </a:rPr>
              <a:t>healthjustice.org.au</a:t>
            </a:r>
          </a:p>
        </p:txBody>
      </p:sp>
      <p:cxnSp>
        <p:nvCxnSpPr>
          <p:cNvPr id="1029" name="Straight Connector 12">
            <a:extLst>
              <a:ext uri="{FF2B5EF4-FFF2-40B4-BE49-F238E27FC236}">
                <a16:creationId xmlns:a16="http://schemas.microsoft.com/office/drawing/2014/main" id="{65F4F872-093F-4E8F-ADB9-B3B6BA8350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8288" y="4770438"/>
            <a:ext cx="8607425" cy="0"/>
          </a:xfrm>
          <a:prstGeom prst="straightConnector1">
            <a:avLst/>
          </a:prstGeom>
          <a:noFill/>
          <a:ln w="3172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0" name="TextBox 13">
            <a:extLst>
              <a:ext uri="{FF2B5EF4-FFF2-40B4-BE49-F238E27FC236}">
                <a16:creationId xmlns:a16="http://schemas.microsoft.com/office/drawing/2014/main" id="{E8A532DC-D6FF-7413-B1BF-E81E2FDD7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4814888"/>
            <a:ext cx="12223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@HealthJusticeAU</a:t>
            </a:r>
          </a:p>
        </p:txBody>
      </p:sp>
      <p:sp>
        <p:nvSpPr>
          <p:cNvPr id="1031" name="TextBox 1">
            <a:extLst>
              <a:ext uri="{FF2B5EF4-FFF2-40B4-BE49-F238E27FC236}">
                <a16:creationId xmlns:a16="http://schemas.microsoft.com/office/drawing/2014/main" id="{59541710-4A4B-88CB-DD6E-04BEAC961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4814888"/>
            <a:ext cx="12223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@tboydcaine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6" r:id="rId4"/>
    <p:sldLayoutId id="2147483677" r:id="rId5"/>
  </p:sldLayoutIdLst>
  <p:transition spd="slow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7">
            <a:extLst>
              <a:ext uri="{FF2B5EF4-FFF2-40B4-BE49-F238E27FC236}">
                <a16:creationId xmlns:a16="http://schemas.microsoft.com/office/drawing/2014/main" id="{48D25E00-A120-CA9D-FE6B-C47DEFAA0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814888"/>
            <a:ext cx="23209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 b="1">
                <a:solidFill>
                  <a:srgbClr val="000000"/>
                </a:solidFill>
              </a:rPr>
              <a:t>e</a:t>
            </a:r>
            <a:r>
              <a:rPr lang="en-US" altLang="en-US" sz="900">
                <a:solidFill>
                  <a:srgbClr val="000000"/>
                </a:solidFill>
              </a:rPr>
              <a:t>  healthjustice@healthjustice.org.au</a:t>
            </a:r>
          </a:p>
        </p:txBody>
      </p:sp>
      <p:pic>
        <p:nvPicPr>
          <p:cNvPr id="2051" name="Picture 10">
            <a:extLst>
              <a:ext uri="{FF2B5EF4-FFF2-40B4-BE49-F238E27FC236}">
                <a16:creationId xmlns:a16="http://schemas.microsoft.com/office/drawing/2014/main" id="{E08B42EF-D8D5-7097-60B6-F31AE91EC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4870450"/>
            <a:ext cx="1428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11">
            <a:extLst>
              <a:ext uri="{FF2B5EF4-FFF2-40B4-BE49-F238E27FC236}">
                <a16:creationId xmlns:a16="http://schemas.microsoft.com/office/drawing/2014/main" id="{1F429970-2285-46D4-DD02-4A9FAF098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75" y="4814888"/>
            <a:ext cx="21018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altLang="en-US" sz="900" b="1">
                <a:solidFill>
                  <a:srgbClr val="000000"/>
                </a:solidFill>
              </a:rPr>
              <a:t>healthjustice.org.au</a:t>
            </a:r>
          </a:p>
        </p:txBody>
      </p:sp>
      <p:cxnSp>
        <p:nvCxnSpPr>
          <p:cNvPr id="2053" name="Straight Connector 12">
            <a:extLst>
              <a:ext uri="{FF2B5EF4-FFF2-40B4-BE49-F238E27FC236}">
                <a16:creationId xmlns:a16="http://schemas.microsoft.com/office/drawing/2014/main" id="{213BC4D7-E314-0B22-5360-8FF7B918030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8288" y="4770438"/>
            <a:ext cx="8607425" cy="0"/>
          </a:xfrm>
          <a:prstGeom prst="straightConnector1">
            <a:avLst/>
          </a:prstGeom>
          <a:noFill/>
          <a:ln w="3172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Title Placeholder 1">
            <a:extLst>
              <a:ext uri="{FF2B5EF4-FFF2-40B4-BE49-F238E27FC236}">
                <a16:creationId xmlns:a16="http://schemas.microsoft.com/office/drawing/2014/main" id="{213C56EB-367B-1F1D-9DCB-A08583A7C91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68288" y="266700"/>
            <a:ext cx="7559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2055" name="Text Placeholder 2">
            <a:extLst>
              <a:ext uri="{FF2B5EF4-FFF2-40B4-BE49-F238E27FC236}">
                <a16:creationId xmlns:a16="http://schemas.microsoft.com/office/drawing/2014/main" id="{5E60DA7B-E89B-0146-CA52-DAF6BF25953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68288" y="987425"/>
            <a:ext cx="75596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2056" name="TextBox 9">
            <a:extLst>
              <a:ext uri="{FF2B5EF4-FFF2-40B4-BE49-F238E27FC236}">
                <a16:creationId xmlns:a16="http://schemas.microsoft.com/office/drawing/2014/main" id="{DC86E8B2-7141-B44A-6BD2-3EA3BBEDF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4814888"/>
            <a:ext cx="12223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@HealthJusticeAU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F1E972-3F56-0124-617D-DE90045988B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48100" y="4814888"/>
            <a:ext cx="12223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@tboydcaine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5" r:id="rId2"/>
    <p:sldLayoutId id="2147483669" r:id="rId3"/>
    <p:sldLayoutId id="2147483670" r:id="rId4"/>
    <p:sldLayoutId id="2147483678" r:id="rId5"/>
  </p:sldLayoutIdLst>
  <p:transition spd="slow"/>
  <p:txStyles>
    <p:titleStyle>
      <a:lvl1pPr algn="l" defTabSz="457200" rtl="0" eaLnBrk="0" fontAlgn="base">
        <a:lnSpc>
          <a:spcPct val="85000"/>
        </a:lnSpc>
        <a:spcBef>
          <a:spcPct val="0"/>
        </a:spcBef>
        <a:spcAft>
          <a:spcPct val="0"/>
        </a:spcAft>
        <a:defRPr lang="en-US" sz="2400" b="1" kern="1200">
          <a:solidFill>
            <a:srgbClr val="F15A22"/>
          </a:solidFill>
          <a:latin typeface="Calibri"/>
        </a:defRPr>
      </a:lvl1pPr>
      <a:lvl2pPr algn="l" defTabSz="457200" rtl="0" eaLnBrk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15A22"/>
          </a:solidFill>
          <a:latin typeface="Calibri" panose="020F0502020204030204" pitchFamily="34" charset="0"/>
        </a:defRPr>
      </a:lvl2pPr>
      <a:lvl3pPr algn="l" defTabSz="457200" rtl="0" eaLnBrk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15A22"/>
          </a:solidFill>
          <a:latin typeface="Calibri" panose="020F0502020204030204" pitchFamily="34" charset="0"/>
        </a:defRPr>
      </a:lvl3pPr>
      <a:lvl4pPr algn="l" defTabSz="457200" rtl="0" eaLnBrk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15A22"/>
          </a:solidFill>
          <a:latin typeface="Calibri" panose="020F0502020204030204" pitchFamily="34" charset="0"/>
        </a:defRPr>
      </a:lvl4pPr>
      <a:lvl5pPr algn="l" defTabSz="457200" rtl="0" eaLnBrk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15A22"/>
          </a:solidFill>
          <a:latin typeface="Calibri" panose="020F0502020204030204" pitchFamily="34" charset="0"/>
        </a:defRPr>
      </a:lvl5pPr>
      <a:lvl6pPr marL="457200" algn="l" defTabSz="457200" rtl="0" eaLnBrk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15A22"/>
          </a:solidFill>
          <a:latin typeface="Calibri" panose="020F0502020204030204" pitchFamily="34" charset="0"/>
        </a:defRPr>
      </a:lvl6pPr>
      <a:lvl7pPr marL="914400" algn="l" defTabSz="457200" rtl="0" eaLnBrk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15A22"/>
          </a:solidFill>
          <a:latin typeface="Calibri" panose="020F0502020204030204" pitchFamily="34" charset="0"/>
        </a:defRPr>
      </a:lvl7pPr>
      <a:lvl8pPr marL="1371600" algn="l" defTabSz="457200" rtl="0" eaLnBrk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15A22"/>
          </a:solidFill>
          <a:latin typeface="Calibri" panose="020F0502020204030204" pitchFamily="34" charset="0"/>
        </a:defRPr>
      </a:lvl8pPr>
      <a:lvl9pPr marL="1828800" algn="l" defTabSz="457200" rtl="0" eaLnBrk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15A22"/>
          </a:solidFill>
          <a:latin typeface="Calibri" panose="020F0502020204030204" pitchFamily="34" charset="0"/>
        </a:defRPr>
      </a:lvl9pPr>
    </p:titleStyle>
    <p:bodyStyle>
      <a:lvl1pPr marL="180975" indent="-180975" algn="l" defTabSz="457200" rtl="0" eaLnBrk="0" fontAlgn="base">
        <a:spcBef>
          <a:spcPts val="12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1600" kern="1200">
          <a:solidFill>
            <a:srgbClr val="000000"/>
          </a:solidFill>
          <a:latin typeface="Calibri"/>
        </a:defRPr>
      </a:lvl1pPr>
      <a:lvl2pPr marL="357188" lvl="1" indent="-176213" algn="l" defTabSz="457200" rtl="0" eaLnBrk="0" fontAlgn="base">
        <a:spcBef>
          <a:spcPts val="300"/>
        </a:spcBef>
        <a:spcAft>
          <a:spcPct val="0"/>
        </a:spcAft>
        <a:buSzPct val="100000"/>
        <a:buFont typeface="Calibri" panose="020F0502020204030204" pitchFamily="34" charset="0"/>
        <a:buChar char="‒"/>
        <a:defRPr lang="en-US" sz="1600" kern="1200">
          <a:solidFill>
            <a:srgbClr val="000000"/>
          </a:solidFill>
          <a:latin typeface="Calibri"/>
        </a:defRPr>
      </a:lvl2pPr>
      <a:lvl3pPr marL="536575" lvl="2" indent="-180975" algn="l" defTabSz="457200" rtl="0" eaLnBrk="0" fontAlgn="base">
        <a:spcBef>
          <a:spcPts val="300"/>
        </a:spcBef>
        <a:spcAft>
          <a:spcPct val="0"/>
        </a:spcAft>
        <a:buSzPct val="100000"/>
        <a:buFont typeface="Calibri" panose="020F0502020204030204" pitchFamily="34" charset="0"/>
        <a:buChar char="‒"/>
        <a:tabLst>
          <a:tab pos="536575" algn="l"/>
        </a:tabLst>
        <a:defRPr lang="en-US" sz="1600" kern="1200">
          <a:solidFill>
            <a:srgbClr val="000000"/>
          </a:solidFill>
          <a:latin typeface="Calibri"/>
        </a:defRPr>
      </a:lvl3pPr>
      <a:lvl4pPr marL="719138" lvl="3" indent="-180975" algn="l" defTabSz="457200" rtl="0" eaLnBrk="0" fontAlgn="base">
        <a:spcBef>
          <a:spcPts val="300"/>
        </a:spcBef>
        <a:spcAft>
          <a:spcPct val="0"/>
        </a:spcAft>
        <a:buSzPct val="100000"/>
        <a:buFont typeface="Calibri" panose="020F0502020204030204" pitchFamily="34" charset="0"/>
        <a:buChar char="‒"/>
        <a:defRPr lang="en-US" sz="1600" kern="1200">
          <a:solidFill>
            <a:srgbClr val="000000"/>
          </a:solidFill>
          <a:latin typeface="Calibri"/>
        </a:defRPr>
      </a:lvl4pPr>
      <a:lvl5pPr marL="895350" lvl="4" indent="-176213" algn="l" defTabSz="457200" rtl="0" eaLnBrk="0" fontAlgn="base">
        <a:spcBef>
          <a:spcPts val="300"/>
        </a:spcBef>
        <a:spcAft>
          <a:spcPct val="0"/>
        </a:spcAft>
        <a:buSzPct val="100000"/>
        <a:buFont typeface="Calibri" panose="020F0502020204030204" pitchFamily="34" charset="0"/>
        <a:buChar char="‒"/>
        <a:defRPr lang="en-US" sz="1600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4.xml"/><Relationship Id="rId7" Type="http://schemas.openxmlformats.org/officeDocument/2006/relationships/image" Target="../media/image1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9.xml"/><Relationship Id="rId7" Type="http://schemas.openxmlformats.org/officeDocument/2006/relationships/image" Target="../media/image12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essa.Boyd-Caine@healthjustice.org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E8F8D4C-2A88-9842-45AF-C70C954F1D1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140075" y="695325"/>
            <a:ext cx="3271838" cy="3211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Working together </a:t>
            </a:r>
            <a:br>
              <a:rPr lang="en-GB" altLang="en-US">
                <a:latin typeface="Calibri" panose="020F0502020204030204" pitchFamily="34" charset="0"/>
              </a:rPr>
            </a:br>
            <a:r>
              <a:rPr lang="en-GB" altLang="en-US">
                <a:latin typeface="Calibri" panose="020F0502020204030204" pitchFamily="34" charset="0"/>
              </a:rPr>
              <a:t>to sustain social change</a:t>
            </a:r>
            <a:endParaRPr lang="en-AU" altLang="en-US">
              <a:latin typeface="Calibri" panose="020F0502020204030204" pitchFamily="34" charset="0"/>
            </a:endParaRPr>
          </a:p>
        </p:txBody>
      </p:sp>
      <p:sp>
        <p:nvSpPr>
          <p:cNvPr id="9219" name="Text Placeholder 2">
            <a:extLst>
              <a:ext uri="{FF2B5EF4-FFF2-40B4-BE49-F238E27FC236}">
                <a16:creationId xmlns:a16="http://schemas.microsoft.com/office/drawing/2014/main" id="{6819C1A5-64E6-95AC-7117-B157445FC7B8}"/>
              </a:ext>
            </a:extLst>
          </p:cNvPr>
          <p:cNvSpPr txBox="1">
            <a:spLocks noGrp="1" noChangeArrowheads="1"/>
          </p:cNvSpPr>
          <p:nvPr>
            <p:ph type="body" sz="quarter" idx="4294967295"/>
          </p:nvPr>
        </p:nvSpPr>
        <p:spPr bwMode="auto">
          <a:xfrm>
            <a:off x="268288" y="4416425"/>
            <a:ext cx="8636000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sz="1400" b="1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000" b="1">
                <a:solidFill>
                  <a:srgbClr val="000000"/>
                </a:solidFill>
              </a:rPr>
              <a:t>Tessa Boyd-Caine, CEO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1600" b="1">
                <a:solidFill>
                  <a:srgbClr val="000000"/>
                </a:solidFill>
              </a:rPr>
              <a:t>Connection: The Force for Change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1400" b="1">
                <a:solidFill>
                  <a:srgbClr val="000000"/>
                </a:solidFill>
              </a:rPr>
              <a:t>NTCOSS Conference 2023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AU" altLang="en-US" sz="1400">
                <a:solidFill>
                  <a:srgbClr val="000000"/>
                </a:solidFill>
              </a:rPr>
              <a:t>Mparntwe (Alice Springs), 4 May 2023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>
            <a:extLst>
              <a:ext uri="{FF2B5EF4-FFF2-40B4-BE49-F238E27FC236}">
                <a16:creationId xmlns:a16="http://schemas.microsoft.com/office/drawing/2014/main" id="{DC80E898-15BE-1BF3-F2A9-90FE8F183A06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AU" altLang="en-US">
                <a:latin typeface="Calibri" panose="020F0502020204030204" pitchFamily="34" charset="0"/>
              </a:rPr>
              <a:t>Health Justice Australia 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CC3EBAE-2A24-4D0D-B7D1-34DE9A7E7D6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8288" y="771525"/>
            <a:ext cx="7559675" cy="3600450"/>
          </a:xfrm>
        </p:spPr>
        <p:txBody>
          <a:bodyPr>
            <a:normAutofit/>
          </a:bodyPr>
          <a:lstStyle/>
          <a:p>
            <a:pPr marL="0" indent="0" eaLnBrk="1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GB"/>
              <a:t>A national charity and the centre of excellence for health justice partnership. </a:t>
            </a:r>
          </a:p>
          <a:p>
            <a:pPr marL="0" indent="0" eaLnBrk="1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GB"/>
              <a:t>This collaborative approach between health, legal assistance and other services works for better health and justice outcomes for people who are held in disadvantage. </a:t>
            </a:r>
          </a:p>
          <a:p>
            <a:pPr marL="0" indent="0" eaLnBrk="1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GB"/>
              <a:t>Health Justice Australia supports the expansion and effectiveness of health justice partnerships through:</a:t>
            </a:r>
          </a:p>
          <a:p>
            <a:pPr marL="180978" indent="-180978" eaLnBrk="1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GB"/>
              <a:t>Knowledge and its translation: developing evidence and translating that evidence into knowledge that is valued by practitioners, researchers, policy-makers and funders</a:t>
            </a:r>
          </a:p>
          <a:p>
            <a:pPr marL="180978" indent="-180978" eaLnBrk="1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GB"/>
              <a:t>Building capability: supporting practitioners to work collaboratively, including through brokering, mentoring and facilitating partnerships</a:t>
            </a:r>
          </a:p>
          <a:p>
            <a:pPr marL="180978" indent="-180978" eaLnBrk="1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GB"/>
              <a:t>Driving systems change: connecting the experience of people coming through health justice partnerships, and their practitioners, with opportunities for lasting systems change through reforms to policy settings, service design and funding</a:t>
            </a:r>
          </a:p>
          <a:p>
            <a:pPr marL="180978" indent="-180978" eaLnBrk="1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AU"/>
          </a:p>
          <a:p>
            <a:pPr marL="180978" indent="-180978" eaLnBrk="1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AU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7E8858-3685-B01B-CFF2-DF01DEF1CCF1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AU" altLang="en-US">
                <a:latin typeface="Calibri" panose="020F0502020204030204" pitchFamily="34" charset="0"/>
              </a:rPr>
              <a:t>Growth of health justice partnership in Australia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7EB42E30-E74E-EF74-EACD-38D88F7E6D6E}"/>
              </a:ext>
            </a:extLst>
          </p:cNvPr>
          <p:cNvGraphicFramePr>
            <a:graphicFrameLocks noGrp="1"/>
          </p:cNvGraphicFramePr>
          <p:nvPr>
            <p:ph type="chart" idx="4294967295"/>
          </p:nvPr>
        </p:nvGraphicFramePr>
        <p:xfrm>
          <a:off x="116540" y="533396"/>
          <a:ext cx="8549082" cy="4244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5">
            <a:extLst>
              <a:ext uri="{FF2B5EF4-FFF2-40B4-BE49-F238E27FC236}">
                <a16:creationId xmlns:a16="http://schemas.microsoft.com/office/drawing/2014/main" id="{3496CA15-201F-DC3A-6F7E-18ABBE04736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39963" y="590860"/>
            <a:ext cx="4627562" cy="39008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altLang="en-US" sz="2800" i="1">
              <a:cs typeface="Calibri"/>
            </a:endParaRPr>
          </a:p>
        </p:txBody>
      </p:sp>
      <p:pic>
        <p:nvPicPr>
          <p:cNvPr id="3" name="Picture 2" descr="Chart, bubble chart&#10;&#10;Description automatically generated">
            <a:extLst>
              <a:ext uri="{FF2B5EF4-FFF2-40B4-BE49-F238E27FC236}">
                <a16:creationId xmlns:a16="http://schemas.microsoft.com/office/drawing/2014/main" id="{F4D40F8D-1F58-A695-02A2-D612695C3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916" y="489840"/>
            <a:ext cx="4609121" cy="36886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F84EB3-1CD4-E1F2-53C8-C38ED135A657}"/>
              </a:ext>
            </a:extLst>
          </p:cNvPr>
          <p:cNvSpPr txBox="1">
            <a:spLocks noChangeArrowheads="1"/>
          </p:cNvSpPr>
          <p:nvPr/>
        </p:nvSpPr>
        <p:spPr>
          <a:xfrm>
            <a:off x="88673" y="58657"/>
            <a:ext cx="7559675" cy="6477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457200" rt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AU" altLang="en-US" sz="2400">
                <a:solidFill>
                  <a:srgbClr val="F15A22"/>
                </a:solidFill>
                <a:cs typeface="Calibri"/>
              </a:rPr>
              <a:t>Health justice partnership across Australia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708BBB-1F57-26DE-1BE7-4156AD76D1B9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23AB6F-CBAE-1D6C-B022-EEA0FCC83C05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65735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CBA0739-F4B9-16EA-3E7E-6556D0106D2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1928813"/>
            <a:ext cx="6045200" cy="1285875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600" b="1">
                <a:solidFill>
                  <a:srgbClr val="5B5B5B"/>
                </a:solidFill>
              </a:rPr>
              <a:t>Join at slido.com</a:t>
            </a:r>
            <a:br>
              <a:rPr lang="da-DK" sz="3600" b="1">
                <a:solidFill>
                  <a:srgbClr val="5B5B5B"/>
                </a:solidFill>
              </a:rPr>
            </a:br>
            <a:r>
              <a:rPr lang="da-DK" sz="3600" b="1">
                <a:solidFill>
                  <a:srgbClr val="5B5B5B"/>
                </a:solidFill>
              </a:rPr>
              <a:t>#3667863</a:t>
            </a:r>
            <a:endParaRPr lang="en-AU" sz="3600" b="1">
              <a:solidFill>
                <a:srgbClr val="5B5B5B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8108A-39AF-E025-A17F-5CA546EB9E6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3815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>
                <a:solidFill>
                  <a:srgbClr val="5B5B5B"/>
                </a:solidFill>
              </a:rPr>
              <a:t>ⓘ</a:t>
            </a:r>
            <a:r>
              <a:rPr lang="en-GB" sz="1400">
                <a:solidFill>
                  <a:srgbClr val="5B5B5B"/>
                </a:solidFill>
              </a:rPr>
              <a:t> Start presenting to display the joining instructions on this slide.</a:t>
            </a:r>
            <a:endParaRPr lang="en-AU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748074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80B732-CD24-2DF6-58DA-C3F7E77934DA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30595C-4CC9-4C94-049F-FE2570451ADA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65735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FCD85D8-D3DB-A447-1414-667957A133D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1928813"/>
            <a:ext cx="6045200" cy="1285875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>
                <a:solidFill>
                  <a:srgbClr val="5B5B5B"/>
                </a:solidFill>
              </a:rPr>
              <a:t>In what ways do you currently work with or support people experiencing domestic and family violence?</a:t>
            </a:r>
            <a:endParaRPr lang="en-AU" sz="2400" b="1">
              <a:solidFill>
                <a:srgbClr val="5B5B5B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B53597-C230-1C22-165D-E00739389FA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3815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>
                <a:solidFill>
                  <a:srgbClr val="5B5B5B"/>
                </a:solidFill>
              </a:rPr>
              <a:t>ⓘ</a:t>
            </a:r>
            <a:r>
              <a:rPr lang="en-GB" sz="1400">
                <a:solidFill>
                  <a:srgbClr val="5B5B5B"/>
                </a:solidFill>
              </a:rPr>
              <a:t> Start presenting to display the poll results on this slide.</a:t>
            </a:r>
            <a:endParaRPr lang="en-AU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784906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3" y="2099045"/>
            <a:ext cx="3091413" cy="648000"/>
          </a:xfrm>
        </p:spPr>
        <p:txBody>
          <a:bodyPr/>
          <a:lstStyle/>
          <a:p>
            <a:r>
              <a:rPr lang="en-AU" sz="3600">
                <a:solidFill>
                  <a:schemeClr val="bg1"/>
                </a:solidFill>
                <a:latin typeface="HurmeGeometricSans4 Bold" panose="020B0800020000000000" pitchFamily="34" charset="0"/>
              </a:rPr>
              <a:t>Contact 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860801" y="816028"/>
            <a:ext cx="4672593" cy="360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000" b="1">
                <a:cs typeface="Arial" pitchFamily="34" charset="0"/>
              </a:rPr>
              <a:t>Health Justice Australia </a:t>
            </a:r>
            <a:r>
              <a:rPr lang="en-AU" sz="3000">
                <a:cs typeface="Arial" pitchFamily="34" charset="0"/>
              </a:rPr>
              <a:t>is the national centre for health justice partnerships, supporting collaborations between services to achieve better health and justice outcomes for vulnerable communities.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r="61867"/>
          <a:stretch/>
        </p:blipFill>
        <p:spPr>
          <a:xfrm>
            <a:off x="3414540" y="816028"/>
            <a:ext cx="423185" cy="11097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r="61867"/>
          <a:stretch/>
        </p:blipFill>
        <p:spPr>
          <a:xfrm rot="10800000">
            <a:off x="8344877" y="3476638"/>
            <a:ext cx="423185" cy="11097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946974-BD30-8FF9-81DE-AE378ABD5866}"/>
              </a:ext>
            </a:extLst>
          </p:cNvPr>
          <p:cNvSpPr txBox="1"/>
          <p:nvPr/>
        </p:nvSpPr>
        <p:spPr>
          <a:xfrm>
            <a:off x="0" y="2802212"/>
            <a:ext cx="3499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AU" sz="1600" b="1">
                <a:solidFill>
                  <a:schemeClr val="bg1"/>
                </a:solidFill>
                <a:cs typeface="Arial" pitchFamily="34" charset="0"/>
              </a:rPr>
              <a:t>Dr Tessa Boyd-Caine, CEO</a:t>
            </a:r>
          </a:p>
          <a:p>
            <a:pPr marL="0" indent="0">
              <a:buNone/>
            </a:pPr>
            <a:r>
              <a:rPr lang="en-AU" sz="1600" u="sng">
                <a:solidFill>
                  <a:schemeClr val="bg1"/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Tessa.Boyd-Caine@healthjustice.org.au</a:t>
            </a:r>
            <a:endParaRPr lang="en-AU" sz="1600" u="sng">
              <a:solidFill>
                <a:schemeClr val="bg1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n-AU" sz="1600" u="sng">
                <a:solidFill>
                  <a:schemeClr val="bg1"/>
                </a:solidFill>
                <a:cs typeface="Arial" pitchFamily="34" charset="0"/>
              </a:rPr>
              <a:t>@tboydcaine</a:t>
            </a:r>
          </a:p>
          <a:p>
            <a:endParaRPr lang="en-AU" sz="16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D08307-3873-57EA-5729-B529714900E7}"/>
              </a:ext>
            </a:extLst>
          </p:cNvPr>
          <p:cNvSpPr txBox="1"/>
          <p:nvPr/>
        </p:nvSpPr>
        <p:spPr>
          <a:xfrm>
            <a:off x="3837724" y="4804946"/>
            <a:ext cx="1424557" cy="338554"/>
          </a:xfrm>
          <a:prstGeom prst="rect">
            <a:avLst/>
          </a:prstGeom>
          <a:solidFill>
            <a:srgbClr val="F15A22"/>
          </a:solidFill>
        </p:spPr>
        <p:txBody>
          <a:bodyPr wrap="square" rtlCol="0">
            <a:spAutoFit/>
          </a:bodyPr>
          <a:lstStyle/>
          <a:p>
            <a:endParaRPr lang="en-AU" sz="1600" err="1"/>
          </a:p>
        </p:txBody>
      </p:sp>
    </p:spTree>
    <p:extLst>
      <p:ext uri="{BB962C8B-B14F-4D97-AF65-F5344CB8AC3E}">
        <p14:creationId xmlns:p14="http://schemas.microsoft.com/office/powerpoint/2010/main" val="881339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f68ced12-fa20-4242-baec-2627ceb52a94"/>
  <p:tag name="SLIDO_EVENT_SECTION_UUID" val="17ebcd2e-315b-4206-a464-a3e386c7f2d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ODMwMDcwNzR9"/>
  <p:tag name="SLIDO_TYPE" val="SlidoJoini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Joi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ODMwMDY4NzN9"/>
  <p:tag name="SLIDO_TYPE" val="SlidoPoll"/>
  <p:tag name="SLIDO_POLL_UUID" val="d4f6f12e-9686-4cfe-be27-7f9f5529e640"/>
  <p:tag name="SLIDO_TIMELINE" val="W3sicG9sbFF1ZXN0aW9uVXVpZCI6ImE2MzdhZGFlLTdjNjQtNDRkMi1iODcwLWRjZjVmMmM2MTMyMiIsInNob3dSZXN1bHRzIjp0cnVlLCJzaG93Q29ycmVjdEFuc3dlcnMiOmZhbHNlLCJ2b3RpbmdMb2NrZWQiOmZhbHNlfV0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heme/theme1.xml><?xml version="1.0" encoding="utf-8"?>
<a:theme xmlns:a="http://schemas.openxmlformats.org/drawingml/2006/main" name="HJA 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JA Divider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HJA Cont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06EFF95263DA4F86CDAB0F6BBD6104" ma:contentTypeVersion="14" ma:contentTypeDescription="Create a new document." ma:contentTypeScope="" ma:versionID="66a73690718464360220d345f2523bcc">
  <xsd:schema xmlns:xsd="http://www.w3.org/2001/XMLSchema" xmlns:xs="http://www.w3.org/2001/XMLSchema" xmlns:p="http://schemas.microsoft.com/office/2006/metadata/properties" xmlns:ns2="f89080e3-9888-482c-a0f9-c67f665c6c1d" xmlns:ns3="1e07da97-5bee-4ac0-ad72-3b7179733555" targetNamespace="http://schemas.microsoft.com/office/2006/metadata/properties" ma:root="true" ma:fieldsID="af193b1be770b0be3444a97317459d23" ns2:_="" ns3:_="">
    <xsd:import namespace="f89080e3-9888-482c-a0f9-c67f665c6c1d"/>
    <xsd:import namespace="1e07da97-5bee-4ac0-ad72-3b7179733555"/>
    <xsd:element name="properties">
      <xsd:complexType>
        <xsd:sequence>
          <xsd:element name="documentManagement">
            <xsd:complexType>
              <xsd:all>
                <xsd:element ref="ns2: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9080e3-9888-482c-a0f9-c67f665c6c1d" elementFormDefault="qualified">
    <xsd:import namespace="http://schemas.microsoft.com/office/2006/documentManagement/types"/>
    <xsd:import namespace="http://schemas.microsoft.com/office/infopath/2007/PartnerControls"/>
    <xsd:element name="Details" ma:index="1" nillable="true" ma:displayName="Additional Info" ma:description="Description, comments or other details about this item" ma:internalName="Details" ma:readOnly="false">
      <xsd:simpleType>
        <xsd:restriction base="dms:Note">
          <xsd:maxLength value="255"/>
        </xsd:restriction>
      </xsd:simpleType>
    </xsd:element>
    <xsd:element name="SharedWithUsers" ma:index="12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16" nillable="true" ma:displayName="Taxonomy Catch All Column" ma:hidden="true" ma:list="{f0184de6-f8f0-4fbe-bfa9-a6ea08db7d28}" ma:internalName="TaxCatchAll" ma:readOnly="false" ma:showField="CatchAllData" ma:web="f89080e3-9888-482c-a0f9-c67f665c6c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7da97-5bee-4ac0-ad72-3b71797335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3d874c7-f223-4179-b67c-7b39ced157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e07da97-5bee-4ac0-ad72-3b7179733555">
      <Terms xmlns="http://schemas.microsoft.com/office/infopath/2007/PartnerControls"/>
    </lcf76f155ced4ddcb4097134ff3c332f>
    <TaxCatchAll xmlns="f89080e3-9888-482c-a0f9-c67f665c6c1d" xsi:nil="true"/>
    <SharedWithUsers xmlns="f89080e3-9888-482c-a0f9-c67f665c6c1d">
      <UserInfo>
        <DisplayName>Farah Chaar</DisplayName>
        <AccountId>11</AccountId>
        <AccountType/>
      </UserInfo>
    </SharedWithUsers>
    <Details xmlns="f89080e3-9888-482c-a0f9-c67f665c6c1d" xsi:nil="true"/>
  </documentManagement>
</p:properties>
</file>

<file path=customXml/itemProps1.xml><?xml version="1.0" encoding="utf-8"?>
<ds:datastoreItem xmlns:ds="http://schemas.openxmlformats.org/officeDocument/2006/customXml" ds:itemID="{71D56498-BF43-4456-AB99-496FDD7CEE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F84095-C8B7-440E-B28E-C1B2A7277A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9080e3-9888-482c-a0f9-c67f665c6c1d"/>
    <ds:schemaRef ds:uri="1e07da97-5bee-4ac0-ad72-3b71797335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C3D208-9C45-4FD1-AC0C-25CC85AF9017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17C96A8-1368-490F-AAD7-88F817C23085}">
  <ds:schemaRefs>
    <ds:schemaRef ds:uri="1e07da97-5bee-4ac0-ad72-3b7179733555"/>
    <ds:schemaRef ds:uri="f89080e3-9888-482c-a0f9-c67f665c6c1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HJA%20Ppt%20template</Template>
  <TotalTime>0</TotalTime>
  <Words>294</Words>
  <Application>Microsoft Office PowerPoint</Application>
  <PresentationFormat>On-screen Show (16:9)</PresentationFormat>
  <Paragraphs>28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HurmeGeometricSans4 Bold</vt:lpstr>
      <vt:lpstr>HJA Title Slides</vt:lpstr>
      <vt:lpstr>HJA Divider Slides</vt:lpstr>
      <vt:lpstr>HJA Content Slides</vt:lpstr>
      <vt:lpstr>Working together  to sustain social change</vt:lpstr>
      <vt:lpstr>Health Justice Australia </vt:lpstr>
      <vt:lpstr>Growth of health justice partnership in Australia</vt:lpstr>
      <vt:lpstr>PowerPoint Presentation</vt:lpstr>
      <vt:lpstr>PowerPoint Presentation</vt:lpstr>
      <vt:lpstr>PowerPoint Presentation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together  to sustain social change</dc:title>
  <dc:creator>Tessa Boyd-Caine</dc:creator>
  <cp:lastModifiedBy>Media</cp:lastModifiedBy>
  <cp:revision>1</cp:revision>
  <dcterms:created xsi:type="dcterms:W3CDTF">2023-04-19T03:22:36Z</dcterms:created>
  <dcterms:modified xsi:type="dcterms:W3CDTF">2023-08-04T00:42:52Z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0x010100CB06EFF95263DA4F86CDAB0F6BBD6104</vt:lpwstr>
  </property>
  <property fmtid="{D5CDD505-2E9C-101B-9397-08002B2CF9AE}" pid="3" name="Order">
    <vt:r8>3300</vt:r8>
  </property>
  <property fmtid="{D5CDD505-2E9C-101B-9397-08002B2CF9AE}" pid="4" name="lcf76f155ced4ddcb4097134ff3c332f">
    <vt:lpwstr/>
  </property>
  <property fmtid="{D5CDD505-2E9C-101B-9397-08002B2CF9AE}" pid="5" name="TaxCatchAll">
    <vt:lpwstr/>
  </property>
  <property fmtid="{D5CDD505-2E9C-101B-9397-08002B2CF9AE}" pid="6" name="display_urn:schemas-microsoft-com:office:office#SharedWithUsers">
    <vt:lpwstr>Farah Chaar</vt:lpwstr>
  </property>
  <property fmtid="{D5CDD505-2E9C-101B-9397-08002B2CF9AE}" pid="7" name="SharedWithUsers">
    <vt:lpwstr>11;#Farah Chaar</vt:lpwstr>
  </property>
  <property fmtid="{D5CDD505-2E9C-101B-9397-08002B2CF9AE}" pid="8" name="MediaServiceImageTags">
    <vt:lpwstr/>
  </property>
  <property fmtid="{D5CDD505-2E9C-101B-9397-08002B2CF9AE}" pid="9" name="SlidoAppVersion">
    <vt:lpwstr>1.5.3.3511</vt:lpwstr>
  </property>
</Properties>
</file>