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58" r:id="rId5"/>
    <p:sldId id="260" r:id="rId6"/>
    <p:sldId id="262" r:id="rId7"/>
    <p:sldId id="271" r:id="rId8"/>
    <p:sldId id="263" r:id="rId9"/>
    <p:sldId id="270" r:id="rId10"/>
    <p:sldId id="264" r:id="rId11"/>
    <p:sldId id="267" r:id="rId12"/>
    <p:sldId id="269" r:id="rId13"/>
    <p:sldId id="265" r:id="rId14"/>
    <p:sldId id="266" r:id="rId15"/>
    <p:sldId id="268" r:id="rId16"/>
  </p:sldIdLst>
  <p:sldSz cx="9144000" cy="6858000" type="screen4x3"/>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B6015"/>
    <a:srgbClr val="58A6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p:cViewPr varScale="1">
        <p:scale>
          <a:sx n="102" d="100"/>
          <a:sy n="102" d="100"/>
        </p:scale>
        <p:origin x="926"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Tree>
    <p:extLst>
      <p:ext uri="{BB962C8B-B14F-4D97-AF65-F5344CB8AC3E}">
        <p14:creationId xmlns:p14="http://schemas.microsoft.com/office/powerpoint/2010/main" val="336641117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cxnSp>
        <p:nvCxnSpPr>
          <p:cNvPr id="7" name="Straight Connector 6"/>
          <p:cNvCxnSpPr/>
          <p:nvPr userDrawn="1"/>
        </p:nvCxnSpPr>
        <p:spPr>
          <a:xfrm>
            <a:off x="575556" y="6165304"/>
            <a:ext cx="7992888" cy="0"/>
          </a:xfrm>
          <a:prstGeom prst="line">
            <a:avLst/>
          </a:prstGeom>
          <a:ln>
            <a:solidFill>
              <a:srgbClr val="CB601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059605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cxnSp>
        <p:nvCxnSpPr>
          <p:cNvPr id="7" name="Straight Connector 6"/>
          <p:cNvCxnSpPr/>
          <p:nvPr userDrawn="1"/>
        </p:nvCxnSpPr>
        <p:spPr>
          <a:xfrm>
            <a:off x="575556" y="6165304"/>
            <a:ext cx="7992888" cy="0"/>
          </a:xfrm>
          <a:prstGeom prst="line">
            <a:avLst/>
          </a:prstGeom>
          <a:ln>
            <a:solidFill>
              <a:srgbClr val="CB601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733759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cxnSp>
        <p:nvCxnSpPr>
          <p:cNvPr id="7" name="Straight Connector 6"/>
          <p:cNvCxnSpPr/>
          <p:nvPr userDrawn="1"/>
        </p:nvCxnSpPr>
        <p:spPr>
          <a:xfrm>
            <a:off x="575556" y="6165304"/>
            <a:ext cx="7992888" cy="0"/>
          </a:xfrm>
          <a:prstGeom prst="line">
            <a:avLst/>
          </a:prstGeom>
          <a:ln>
            <a:solidFill>
              <a:srgbClr val="CB601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215239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7" name="Straight Connector 6"/>
          <p:cNvCxnSpPr/>
          <p:nvPr userDrawn="1"/>
        </p:nvCxnSpPr>
        <p:spPr>
          <a:xfrm>
            <a:off x="575556" y="6165304"/>
            <a:ext cx="7992888" cy="0"/>
          </a:xfrm>
          <a:prstGeom prst="line">
            <a:avLst/>
          </a:prstGeom>
          <a:ln>
            <a:solidFill>
              <a:srgbClr val="CB601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33505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cxnSp>
        <p:nvCxnSpPr>
          <p:cNvPr id="8" name="Straight Connector 7"/>
          <p:cNvCxnSpPr/>
          <p:nvPr userDrawn="1"/>
        </p:nvCxnSpPr>
        <p:spPr>
          <a:xfrm>
            <a:off x="575556" y="6165304"/>
            <a:ext cx="7992888" cy="0"/>
          </a:xfrm>
          <a:prstGeom prst="line">
            <a:avLst/>
          </a:prstGeom>
          <a:ln>
            <a:solidFill>
              <a:srgbClr val="CB601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086002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cxnSp>
        <p:nvCxnSpPr>
          <p:cNvPr id="10" name="Straight Connector 9"/>
          <p:cNvCxnSpPr/>
          <p:nvPr userDrawn="1"/>
        </p:nvCxnSpPr>
        <p:spPr>
          <a:xfrm>
            <a:off x="575556" y="6165304"/>
            <a:ext cx="7992888" cy="0"/>
          </a:xfrm>
          <a:prstGeom prst="line">
            <a:avLst/>
          </a:prstGeom>
          <a:ln>
            <a:solidFill>
              <a:srgbClr val="CB601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300560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cxnSp>
        <p:nvCxnSpPr>
          <p:cNvPr id="6" name="Straight Connector 5"/>
          <p:cNvCxnSpPr/>
          <p:nvPr userDrawn="1"/>
        </p:nvCxnSpPr>
        <p:spPr>
          <a:xfrm>
            <a:off x="575556" y="6165304"/>
            <a:ext cx="7992888" cy="0"/>
          </a:xfrm>
          <a:prstGeom prst="line">
            <a:avLst/>
          </a:prstGeom>
          <a:ln>
            <a:solidFill>
              <a:srgbClr val="CB601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891906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5" name="Straight Connector 4"/>
          <p:cNvCxnSpPr/>
          <p:nvPr userDrawn="1"/>
        </p:nvCxnSpPr>
        <p:spPr>
          <a:xfrm>
            <a:off x="575556" y="6165304"/>
            <a:ext cx="7992888" cy="0"/>
          </a:xfrm>
          <a:prstGeom prst="line">
            <a:avLst/>
          </a:prstGeom>
          <a:ln>
            <a:solidFill>
              <a:srgbClr val="CB601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882956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8" name="Straight Connector 7"/>
          <p:cNvCxnSpPr/>
          <p:nvPr userDrawn="1"/>
        </p:nvCxnSpPr>
        <p:spPr>
          <a:xfrm>
            <a:off x="575556" y="6165304"/>
            <a:ext cx="7992888" cy="0"/>
          </a:xfrm>
          <a:prstGeom prst="line">
            <a:avLst/>
          </a:prstGeom>
          <a:ln>
            <a:solidFill>
              <a:srgbClr val="CB601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385311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7" name="Straight Connector 6"/>
          <p:cNvCxnSpPr/>
          <p:nvPr userDrawn="1"/>
        </p:nvCxnSpPr>
        <p:spPr>
          <a:xfrm>
            <a:off x="575556" y="6165304"/>
            <a:ext cx="7992888" cy="0"/>
          </a:xfrm>
          <a:prstGeom prst="line">
            <a:avLst/>
          </a:prstGeom>
          <a:ln>
            <a:solidFill>
              <a:srgbClr val="CB601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8447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7" name="Footer Placeholder 4"/>
          <p:cNvSpPr txBox="1">
            <a:spLocks/>
          </p:cNvSpPr>
          <p:nvPr userDrawn="1"/>
        </p:nvSpPr>
        <p:spPr>
          <a:xfrm>
            <a:off x="3087216" y="6381328"/>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dirty="0"/>
          </a:p>
        </p:txBody>
      </p:sp>
      <p:sp>
        <p:nvSpPr>
          <p:cNvPr id="8" name="Slide Number Placeholder 5"/>
          <p:cNvSpPr txBox="1">
            <a:spLocks/>
          </p:cNvSpPr>
          <p:nvPr userDrawn="1"/>
        </p:nvSpPr>
        <p:spPr>
          <a:xfrm>
            <a:off x="6516216" y="630932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482F86-5C91-42E6-AC9F-9FAB9E730C7E}" type="slidenum">
              <a:rPr lang="en-AU" sz="1000" smtClean="0">
                <a:latin typeface="Lato" panose="020F0502020204030203" pitchFamily="34" charset="0"/>
                <a:ea typeface="Lato" panose="020F0502020204030203" pitchFamily="34" charset="0"/>
                <a:cs typeface="Lato" panose="020F0502020204030203" pitchFamily="34" charset="0"/>
              </a:rPr>
              <a:pPr/>
              <a:t>‹#›</a:t>
            </a:fld>
            <a:endParaRPr lang="en-AU" sz="10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8503496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Lato" panose="020F0502020204030203" pitchFamily="34" charset="0"/>
          <a:ea typeface="Lato" panose="020F0502020204030203" pitchFamily="34" charset="0"/>
          <a:cs typeface="Lato" panose="020F0502020204030203"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tmp"/><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2"/>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8007" t="1114" r="3396" b="14427"/>
          <a:stretch/>
        </p:blipFill>
        <p:spPr bwMode="auto">
          <a:xfrm>
            <a:off x="0" y="0"/>
            <a:ext cx="9144001" cy="5949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67544" y="1916831"/>
            <a:ext cx="8460760" cy="1542033"/>
          </a:xfrm>
        </p:spPr>
        <p:txBody>
          <a:bodyPr>
            <a:normAutofit fontScale="90000"/>
          </a:bodyPr>
          <a:lstStyle/>
          <a:p>
            <a:pPr algn="l">
              <a:lnSpc>
                <a:spcPts val="4300"/>
              </a:lnSpc>
            </a:pPr>
            <a:r>
              <a:rPr lang="en-US" b="1" dirty="0" smtClean="0">
                <a:solidFill>
                  <a:srgbClr val="FFFFFF"/>
                </a:solidFill>
              </a:rPr>
              <a:t>Cross Sector Induction and orientation Workshop 2017</a:t>
            </a:r>
            <a:r>
              <a:rPr lang="en-US" dirty="0">
                <a:solidFill>
                  <a:srgbClr val="FFFFFF"/>
                </a:solidFill>
                <a:latin typeface="Lato Black" charset="0"/>
                <a:cs typeface="Lato Black" charset="0"/>
              </a:rPr>
              <a:t/>
            </a:r>
            <a:br>
              <a:rPr lang="en-US" dirty="0">
                <a:solidFill>
                  <a:srgbClr val="FFFFFF"/>
                </a:solidFill>
                <a:latin typeface="Lato Black" charset="0"/>
                <a:cs typeface="Lato Black" charset="0"/>
              </a:rPr>
            </a:br>
            <a:r>
              <a:rPr lang="en-US" sz="3600" dirty="0" smtClean="0">
                <a:solidFill>
                  <a:srgbClr val="FFFFFF"/>
                </a:solidFill>
              </a:rPr>
              <a:t>Alice Springs Housing Services</a:t>
            </a:r>
            <a:r>
              <a:rPr lang="en-US" sz="1600" dirty="0">
                <a:solidFill>
                  <a:srgbClr val="FFFFFF"/>
                </a:solidFill>
                <a:latin typeface="Lato Light" charset="0"/>
                <a:cs typeface="Lato Light" charset="0"/>
              </a:rPr>
              <a:t/>
            </a:r>
            <a:br>
              <a:rPr lang="en-US" sz="1600" dirty="0">
                <a:solidFill>
                  <a:srgbClr val="FFFFFF"/>
                </a:solidFill>
                <a:latin typeface="Lato Light" charset="0"/>
                <a:cs typeface="Lato Light" charset="0"/>
              </a:rPr>
            </a:br>
            <a:endParaRPr lang="en-AU" sz="1600" dirty="0"/>
          </a:p>
        </p:txBody>
      </p:sp>
      <p:sp>
        <p:nvSpPr>
          <p:cNvPr id="6" name="TextBox 5"/>
          <p:cNvSpPr txBox="1"/>
          <p:nvPr/>
        </p:nvSpPr>
        <p:spPr>
          <a:xfrm>
            <a:off x="467544" y="158485"/>
            <a:ext cx="2952328" cy="400110"/>
          </a:xfrm>
          <a:prstGeom prst="rect">
            <a:avLst/>
          </a:prstGeom>
          <a:noFill/>
          <a:ln>
            <a:noFill/>
          </a:ln>
        </p:spPr>
        <p:txBody>
          <a:bodyPr wrap="square" rtlCol="0">
            <a:spAutoFit/>
          </a:bodyPr>
          <a:lstStyle/>
          <a:p>
            <a:r>
              <a:rPr lang="en-AU" sz="1000" dirty="0" smtClean="0">
                <a:solidFill>
                  <a:schemeClr val="bg1"/>
                </a:solidFill>
                <a:latin typeface="Lato" panose="020F0502020204030203" pitchFamily="34" charset="0"/>
                <a:ea typeface="Lato" panose="020F0502020204030203" pitchFamily="34" charset="0"/>
                <a:cs typeface="Lato" panose="020F0502020204030203" pitchFamily="34" charset="0"/>
              </a:rPr>
              <a:t>DEPARTMENT OF</a:t>
            </a:r>
          </a:p>
          <a:p>
            <a:r>
              <a:rPr lang="en-AU" sz="1000" b="1" dirty="0" smtClean="0">
                <a:solidFill>
                  <a:schemeClr val="bg1"/>
                </a:solidFill>
                <a:latin typeface="Lato Heavy" panose="020F0502020204030203" pitchFamily="34" charset="0"/>
                <a:ea typeface="Lato Heavy" panose="020F0502020204030203" pitchFamily="34" charset="0"/>
                <a:cs typeface="Lato Heavy" panose="020F0502020204030203" pitchFamily="34" charset="0"/>
              </a:rPr>
              <a:t>HOUSING</a:t>
            </a:r>
            <a:r>
              <a:rPr lang="en-AU" sz="1000" dirty="0">
                <a:solidFill>
                  <a:schemeClr val="bg1"/>
                </a:solidFill>
                <a:latin typeface="Lato Heavy" panose="020F0502020204030203" pitchFamily="34" charset="0"/>
                <a:ea typeface="Lato Heavy" panose="020F0502020204030203" pitchFamily="34" charset="0"/>
                <a:cs typeface="Lato Heavy" panose="020F0502020204030203" pitchFamily="34" charset="0"/>
              </a:rPr>
              <a:t> </a:t>
            </a:r>
            <a:r>
              <a:rPr lang="en-AU" sz="1000" dirty="0" smtClean="0">
                <a:solidFill>
                  <a:schemeClr val="bg1"/>
                </a:solidFill>
                <a:latin typeface="Lato Heavy" panose="020F0502020204030203" pitchFamily="34" charset="0"/>
                <a:ea typeface="Lato Heavy" panose="020F0502020204030203" pitchFamily="34" charset="0"/>
                <a:cs typeface="Lato Heavy" panose="020F0502020204030203" pitchFamily="34" charset="0"/>
              </a:rPr>
              <a:t>AND COMMUNITY DEVELOPMENT</a:t>
            </a:r>
            <a:endParaRPr lang="en-AU" sz="1000" b="1" dirty="0" smtClean="0">
              <a:solidFill>
                <a:schemeClr val="bg1"/>
              </a:solidFill>
              <a:latin typeface="Lato Heavy" panose="020F0502020204030203" pitchFamily="34" charset="0"/>
              <a:ea typeface="Lato Heavy" panose="020F0502020204030203" pitchFamily="34" charset="0"/>
              <a:cs typeface="Lato Heavy" panose="020F0502020204030203"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8304" y="6093296"/>
            <a:ext cx="1620000" cy="674048"/>
          </a:xfrm>
          <a:prstGeom prst="rect">
            <a:avLst/>
          </a:prstGeom>
        </p:spPr>
      </p:pic>
      <p:sp>
        <p:nvSpPr>
          <p:cNvPr id="3" name="TextBox 2"/>
          <p:cNvSpPr txBox="1"/>
          <p:nvPr/>
        </p:nvSpPr>
        <p:spPr>
          <a:xfrm>
            <a:off x="467544" y="6309320"/>
            <a:ext cx="1296144" cy="246221"/>
          </a:xfrm>
          <a:prstGeom prst="rect">
            <a:avLst/>
          </a:prstGeom>
          <a:noFill/>
        </p:spPr>
        <p:txBody>
          <a:bodyPr wrap="square" rtlCol="0">
            <a:spAutoFit/>
          </a:bodyPr>
          <a:lstStyle/>
          <a:p>
            <a:r>
              <a:rPr lang="en-AU" sz="1000" b="1" dirty="0">
                <a:latin typeface="Lato" panose="020F0502020204030203" pitchFamily="34" charset="0"/>
                <a:ea typeface="Lato" panose="020F0502020204030203" pitchFamily="34" charset="0"/>
                <a:cs typeface="Lato" panose="020F0502020204030203" pitchFamily="34" charset="0"/>
              </a:rPr>
              <a:t>n</a:t>
            </a:r>
            <a:r>
              <a:rPr lang="en-AU" sz="1000" b="1" dirty="0" smtClean="0">
                <a:latin typeface="Lato" panose="020F0502020204030203" pitchFamily="34" charset="0"/>
                <a:ea typeface="Lato" panose="020F0502020204030203" pitchFamily="34" charset="0"/>
                <a:cs typeface="Lato" panose="020F0502020204030203" pitchFamily="34" charset="0"/>
              </a:rPr>
              <a:t>t.gov.au</a:t>
            </a:r>
            <a:endParaRPr lang="en-AU" sz="1000" b="1"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8967950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a:spLocks noChangeArrowheads="1"/>
          </p:cNvSpPr>
          <p:nvPr/>
        </p:nvSpPr>
        <p:spPr bwMode="auto">
          <a:xfrm>
            <a:off x="342000" y="404664"/>
            <a:ext cx="8460000" cy="57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Autofit/>
          </a:bodyPr>
          <a:lstStyle>
            <a:lvl1pPr marL="355600" indent="-368300"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0" indent="0" eaLnBrk="1" fontAlgn="t" hangingPunct="1">
              <a:spcAft>
                <a:spcPts val="1200"/>
              </a:spcAft>
            </a:pPr>
            <a:r>
              <a:rPr lang="en-AU" b="1" dirty="0">
                <a:latin typeface="Lato" panose="020F0502020204030203" pitchFamily="34" charset="0"/>
                <a:ea typeface="Lato" panose="020F0502020204030203" pitchFamily="34" charset="0"/>
                <a:cs typeface="Lato" panose="020F0502020204030203" pitchFamily="34" charset="0"/>
              </a:rPr>
              <a:t>Anglicare N.T. LTD. </a:t>
            </a:r>
            <a:endParaRPr lang="en-AU" dirty="0">
              <a:latin typeface="Lato" panose="020F0502020204030203" pitchFamily="34" charset="0"/>
              <a:ea typeface="Lato" panose="020F0502020204030203" pitchFamily="34" charset="0"/>
              <a:cs typeface="Lato" panose="020F0502020204030203" pitchFamily="34" charset="0"/>
            </a:endParaRPr>
          </a:p>
          <a:p>
            <a:pPr marL="0" indent="0" eaLnBrk="1" fontAlgn="t" hangingPunct="1">
              <a:spcAft>
                <a:spcPts val="600"/>
              </a:spcAft>
            </a:pPr>
            <a:r>
              <a:rPr lang="en-AU" sz="1800" b="1" dirty="0" smtClean="0">
                <a:solidFill>
                  <a:srgbClr val="CB6015"/>
                </a:solidFill>
                <a:latin typeface="Lato" panose="020F0502020204030203" pitchFamily="34" charset="0"/>
                <a:ea typeface="Lato" panose="020F0502020204030203" pitchFamily="34" charset="0"/>
                <a:cs typeface="Lato" panose="020F0502020204030203" pitchFamily="34" charset="0"/>
              </a:rPr>
              <a:t>Transitional </a:t>
            </a:r>
            <a:r>
              <a:rPr lang="en-AU" sz="1800" b="1" dirty="0">
                <a:solidFill>
                  <a:srgbClr val="CB6015"/>
                </a:solidFill>
                <a:latin typeface="Lato" panose="020F0502020204030203" pitchFamily="34" charset="0"/>
                <a:ea typeface="Lato" panose="020F0502020204030203" pitchFamily="34" charset="0"/>
                <a:cs typeface="Lato" panose="020F0502020204030203" pitchFamily="34" charset="0"/>
              </a:rPr>
              <a:t>Housing Program - Alice Springs</a:t>
            </a:r>
          </a:p>
          <a:p>
            <a:pPr marL="0" indent="0" eaLnBrk="1" fontAlgn="t" hangingPunct="1">
              <a:spcAft>
                <a:spcPts val="1800"/>
              </a:spcAft>
            </a:pPr>
            <a:r>
              <a:rPr lang="en-AU" sz="1600" dirty="0" smtClean="0">
                <a:latin typeface="Lato" panose="020F0502020204030203" pitchFamily="34" charset="0"/>
                <a:ea typeface="Lato" panose="020F0502020204030203" pitchFamily="34" charset="0"/>
                <a:cs typeface="Lato" panose="020F0502020204030203" pitchFamily="34" charset="0"/>
              </a:rPr>
              <a:t>The </a:t>
            </a:r>
            <a:r>
              <a:rPr lang="en-AU" sz="1600" dirty="0">
                <a:latin typeface="Lato" panose="020F0502020204030203" pitchFamily="34" charset="0"/>
                <a:ea typeface="Lato" panose="020F0502020204030203" pitchFamily="34" charset="0"/>
                <a:cs typeface="Lato" panose="020F0502020204030203" pitchFamily="34" charset="0"/>
              </a:rPr>
              <a:t>Transitional Housing Program in Alice Springs provides short to medium term transitional accommodation to individuals and families who are experiencing crisis and homelessness. Holistic case management and tenancy skills development training is provided to tenants as a pathway into public housing or private rental.</a:t>
            </a:r>
          </a:p>
          <a:p>
            <a:pPr marL="0" indent="0" eaLnBrk="1" fontAlgn="t" hangingPunct="1">
              <a:spcAft>
                <a:spcPts val="600"/>
              </a:spcAft>
            </a:pPr>
            <a:r>
              <a:rPr lang="en-AU" sz="1800" b="1" dirty="0">
                <a:solidFill>
                  <a:srgbClr val="CB6015"/>
                </a:solidFill>
                <a:latin typeface="Lato" panose="020F0502020204030203" pitchFamily="34" charset="0"/>
                <a:ea typeface="Lato" panose="020F0502020204030203" pitchFamily="34" charset="0"/>
                <a:cs typeface="Lato" panose="020F0502020204030203" pitchFamily="34" charset="0"/>
              </a:rPr>
              <a:t>Tenancy Support Program - Alice Springs</a:t>
            </a:r>
          </a:p>
          <a:p>
            <a:pPr marL="0" indent="0" eaLnBrk="1" fontAlgn="t" hangingPunct="1">
              <a:spcAft>
                <a:spcPts val="1800"/>
              </a:spcAft>
            </a:pPr>
            <a:r>
              <a:rPr lang="en-AU" sz="1600" dirty="0" smtClean="0">
                <a:latin typeface="Lato" panose="020F0502020204030203" pitchFamily="34" charset="0"/>
                <a:ea typeface="Lato" panose="020F0502020204030203" pitchFamily="34" charset="0"/>
                <a:cs typeface="Lato" panose="020F0502020204030203" pitchFamily="34" charset="0"/>
              </a:rPr>
              <a:t>Holistic</a:t>
            </a:r>
            <a:r>
              <a:rPr lang="en-AU" sz="1600" dirty="0">
                <a:latin typeface="Lato" panose="020F0502020204030203" pitchFamily="34" charset="0"/>
                <a:ea typeface="Lato" panose="020F0502020204030203" pitchFamily="34" charset="0"/>
                <a:cs typeface="Lato" panose="020F0502020204030203" pitchFamily="34" charset="0"/>
              </a:rPr>
              <a:t>, client centred case management is provided to individuals and families who are public housing tenants, or who are on the public housing waitlist to achieve sustainable tenancies.</a:t>
            </a:r>
          </a:p>
          <a:p>
            <a:pPr marL="0" indent="0" eaLnBrk="1" fontAlgn="t" hangingPunct="1">
              <a:spcAft>
                <a:spcPts val="600"/>
              </a:spcAft>
            </a:pPr>
            <a:r>
              <a:rPr lang="en-AU" sz="1800" b="1" dirty="0" smtClean="0">
                <a:solidFill>
                  <a:srgbClr val="CB6015"/>
                </a:solidFill>
                <a:latin typeface="Lato" panose="020F0502020204030203" pitchFamily="34" charset="0"/>
                <a:ea typeface="Lato" panose="020F0502020204030203" pitchFamily="34" charset="0"/>
                <a:cs typeface="Lato" panose="020F0502020204030203" pitchFamily="34" charset="0"/>
              </a:rPr>
              <a:t>No </a:t>
            </a:r>
            <a:r>
              <a:rPr lang="en-AU" sz="1800" b="1" dirty="0">
                <a:solidFill>
                  <a:srgbClr val="CB6015"/>
                </a:solidFill>
                <a:latin typeface="Lato" panose="020F0502020204030203" pitchFamily="34" charset="0"/>
                <a:ea typeface="Lato" panose="020F0502020204030203" pitchFamily="34" charset="0"/>
                <a:cs typeface="Lato" panose="020F0502020204030203" pitchFamily="34" charset="0"/>
              </a:rPr>
              <a:t>Interest Loans Scheme (NILS)</a:t>
            </a:r>
          </a:p>
          <a:p>
            <a:pPr marL="0" indent="0" eaLnBrk="1" fontAlgn="t" hangingPunct="1">
              <a:spcAft>
                <a:spcPts val="1800"/>
              </a:spcAft>
            </a:pPr>
            <a:r>
              <a:rPr lang="en-AU" sz="1600" dirty="0" smtClean="0">
                <a:latin typeface="Lato" panose="020F0502020204030203" pitchFamily="34" charset="0"/>
                <a:ea typeface="Lato" panose="020F0502020204030203" pitchFamily="34" charset="0"/>
                <a:cs typeface="Lato" panose="020F0502020204030203" pitchFamily="34" charset="0"/>
              </a:rPr>
              <a:t>The </a:t>
            </a:r>
            <a:r>
              <a:rPr lang="en-AU" sz="1600" dirty="0">
                <a:latin typeface="Lato" panose="020F0502020204030203" pitchFamily="34" charset="0"/>
                <a:ea typeface="Lato" panose="020F0502020204030203" pitchFamily="34" charset="0"/>
                <a:cs typeface="Lato" panose="020F0502020204030203" pitchFamily="34" charset="0"/>
              </a:rPr>
              <a:t>"No Interest Loans Scheme" (NILS) in Alice Springs assists people on low incomes to establish positive savings habits and build their financial knowledge and skills. The scheme allows clients to obtain no interest loans up to $1,200 for essential household items, such as washing machines, refrigerators and beds. </a:t>
            </a:r>
          </a:p>
        </p:txBody>
      </p:sp>
    </p:spTree>
    <p:extLst>
      <p:ext uri="{BB962C8B-B14F-4D97-AF65-F5344CB8AC3E}">
        <p14:creationId xmlns:p14="http://schemas.microsoft.com/office/powerpoint/2010/main" val="23214458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000" y="405304"/>
            <a:ext cx="8460000" cy="5760000"/>
          </a:xfrm>
        </p:spPr>
        <p:txBody>
          <a:bodyPr>
            <a:normAutofit lnSpcReduction="10000"/>
          </a:bodyPr>
          <a:lstStyle/>
          <a:p>
            <a:pPr marL="0" indent="0" fontAlgn="t">
              <a:lnSpc>
                <a:spcPct val="110000"/>
              </a:lnSpc>
              <a:spcBef>
                <a:spcPts val="0"/>
              </a:spcBef>
              <a:spcAft>
                <a:spcPts val="600"/>
              </a:spcAft>
              <a:buNone/>
            </a:pPr>
            <a:r>
              <a:rPr lang="en-AU" sz="1800" b="1" dirty="0">
                <a:solidFill>
                  <a:srgbClr val="CB6015"/>
                </a:solidFill>
              </a:rPr>
              <a:t>Tenancy Support Program - Town Camps Alice Springs</a:t>
            </a:r>
          </a:p>
          <a:p>
            <a:pPr marL="0" indent="0" fontAlgn="t">
              <a:lnSpc>
                <a:spcPct val="110000"/>
              </a:lnSpc>
              <a:spcBef>
                <a:spcPts val="0"/>
              </a:spcBef>
              <a:spcAft>
                <a:spcPts val="1800"/>
              </a:spcAft>
              <a:buNone/>
            </a:pPr>
            <a:r>
              <a:rPr lang="en-AU" sz="1600" dirty="0"/>
              <a:t>C</a:t>
            </a:r>
            <a:r>
              <a:rPr lang="en-AU" sz="1600" dirty="0" smtClean="0"/>
              <a:t>lient </a:t>
            </a:r>
            <a:r>
              <a:rPr lang="en-AU" sz="1600" dirty="0"/>
              <a:t>centred case management is provided to individuals and families who are public housing tenants, or who are on the public housing waitlist to achieve sustainable tenancies.</a:t>
            </a:r>
          </a:p>
          <a:p>
            <a:pPr marL="0" indent="0" fontAlgn="t">
              <a:lnSpc>
                <a:spcPct val="110000"/>
              </a:lnSpc>
              <a:spcBef>
                <a:spcPts val="0"/>
              </a:spcBef>
              <a:spcAft>
                <a:spcPts val="600"/>
              </a:spcAft>
              <a:buNone/>
            </a:pPr>
            <a:r>
              <a:rPr lang="en-AU" sz="1800" b="1" dirty="0">
                <a:solidFill>
                  <a:srgbClr val="CB6015"/>
                </a:solidFill>
              </a:rPr>
              <a:t>Anglicare Neighbourhood Enhancement Alice Springs</a:t>
            </a:r>
          </a:p>
          <a:p>
            <a:pPr marL="0" indent="0" fontAlgn="t">
              <a:lnSpc>
                <a:spcPct val="110000"/>
              </a:lnSpc>
              <a:spcBef>
                <a:spcPts val="0"/>
              </a:spcBef>
              <a:spcAft>
                <a:spcPts val="1800"/>
              </a:spcAft>
              <a:buNone/>
            </a:pPr>
            <a:r>
              <a:rPr lang="en-AU" sz="1600" dirty="0"/>
              <a:t>The Neighbourhood Enhancement Worker works with clients across Anglicare's Housing Support Services (Transitional Housing Program </a:t>
            </a:r>
            <a:r>
              <a:rPr lang="en-AU" sz="1600" dirty="0" smtClean="0"/>
              <a:t>and </a:t>
            </a:r>
            <a:r>
              <a:rPr lang="en-AU" sz="1600" dirty="0"/>
              <a:t>TSP) to create a safe and healthy neighbourhood. This may involve facilitating a residents group and meetings, running activities and events such as games nights as well as promoting strategies for reducing antisocial behaviour. </a:t>
            </a:r>
            <a:endParaRPr lang="en-AU" sz="1600" dirty="0" smtClean="0"/>
          </a:p>
          <a:p>
            <a:pPr marL="0" indent="0" fontAlgn="t">
              <a:spcBef>
                <a:spcPts val="1800"/>
              </a:spcBef>
              <a:spcAft>
                <a:spcPts val="1200"/>
              </a:spcAft>
              <a:buNone/>
            </a:pPr>
            <a:r>
              <a:rPr lang="en-AU" sz="2600" b="1" dirty="0"/>
              <a:t>Mission Australia</a:t>
            </a:r>
            <a:endParaRPr lang="en-AU" sz="2600" dirty="0"/>
          </a:p>
          <a:p>
            <a:pPr marL="0" indent="0" fontAlgn="t">
              <a:lnSpc>
                <a:spcPct val="110000"/>
              </a:lnSpc>
              <a:spcBef>
                <a:spcPts val="0"/>
              </a:spcBef>
              <a:spcAft>
                <a:spcPts val="600"/>
              </a:spcAft>
              <a:buNone/>
            </a:pPr>
            <a:r>
              <a:rPr lang="en-AU" sz="1800" b="1" dirty="0">
                <a:solidFill>
                  <a:srgbClr val="CB6015"/>
                </a:solidFill>
              </a:rPr>
              <a:t>Stuart Lodge</a:t>
            </a:r>
          </a:p>
          <a:p>
            <a:pPr marL="0" indent="0" fontAlgn="t">
              <a:lnSpc>
                <a:spcPct val="110000"/>
              </a:lnSpc>
              <a:spcBef>
                <a:spcPts val="0"/>
              </a:spcBef>
              <a:spcAft>
                <a:spcPts val="1800"/>
              </a:spcAft>
              <a:buNone/>
            </a:pPr>
            <a:r>
              <a:rPr lang="en-AU" sz="1600" dirty="0"/>
              <a:t>Stuart Lodge is a facility that offers managed accommodation (including meals) for the homeless, transitional patients referred by the Department of Health, clients receiving assistance through other support agencies, and other short to medium term managed residential accommodation. The facility also offers case management and support services to clients staying at Stuart Lodge.</a:t>
            </a:r>
          </a:p>
          <a:p>
            <a:pPr marL="0" indent="0" fontAlgn="t">
              <a:lnSpc>
                <a:spcPct val="110000"/>
              </a:lnSpc>
              <a:spcBef>
                <a:spcPts val="0"/>
              </a:spcBef>
              <a:spcAft>
                <a:spcPts val="1800"/>
              </a:spcAft>
              <a:buNone/>
            </a:pPr>
            <a:endParaRPr lang="en-AU" sz="1600" dirty="0"/>
          </a:p>
          <a:p>
            <a:pPr marL="0" indent="0">
              <a:lnSpc>
                <a:spcPct val="110000"/>
              </a:lnSpc>
              <a:spcBef>
                <a:spcPts val="0"/>
              </a:spcBef>
              <a:buNone/>
            </a:pPr>
            <a:endParaRPr lang="en-AU" sz="1600" dirty="0"/>
          </a:p>
        </p:txBody>
      </p:sp>
    </p:spTree>
    <p:extLst>
      <p:ext uri="{BB962C8B-B14F-4D97-AF65-F5344CB8AC3E}">
        <p14:creationId xmlns:p14="http://schemas.microsoft.com/office/powerpoint/2010/main" val="855992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548680"/>
            <a:ext cx="7613040" cy="5075360"/>
          </a:xfrm>
          <a:prstGeom prst="rect">
            <a:avLst/>
          </a:prstGeom>
        </p:spPr>
      </p:pic>
    </p:spTree>
    <p:extLst>
      <p:ext uri="{BB962C8B-B14F-4D97-AF65-F5344CB8AC3E}">
        <p14:creationId xmlns:p14="http://schemas.microsoft.com/office/powerpoint/2010/main" val="23253111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a:spLocks noChangeArrowheads="1"/>
          </p:cNvSpPr>
          <p:nvPr/>
        </p:nvSpPr>
        <p:spPr bwMode="auto">
          <a:xfrm>
            <a:off x="342000" y="405304"/>
            <a:ext cx="8460000" cy="57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Autofit/>
          </a:bodyPr>
          <a:lstStyle>
            <a:lvl1pPr marL="355600" indent="-368300"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0" indent="0" eaLnBrk="1" fontAlgn="t" hangingPunct="1">
              <a:spcAft>
                <a:spcPts val="600"/>
              </a:spcAft>
            </a:pPr>
            <a:r>
              <a:rPr lang="en-AU" sz="1800" b="1" dirty="0" smtClean="0">
                <a:solidFill>
                  <a:srgbClr val="CB6015"/>
                </a:solidFill>
                <a:latin typeface="Lato" panose="020F0502020204030203" pitchFamily="34" charset="0"/>
                <a:ea typeface="Lato" panose="020F0502020204030203" pitchFamily="34" charset="0"/>
                <a:cs typeface="Lato" panose="020F0502020204030203" pitchFamily="34" charset="0"/>
              </a:rPr>
              <a:t>Percy </a:t>
            </a:r>
            <a:r>
              <a:rPr lang="en-AU" sz="1800" b="1" dirty="0">
                <a:solidFill>
                  <a:srgbClr val="CB6015"/>
                </a:solidFill>
                <a:latin typeface="Lato" panose="020F0502020204030203" pitchFamily="34" charset="0"/>
                <a:ea typeface="Lato" panose="020F0502020204030203" pitchFamily="34" charset="0"/>
                <a:cs typeface="Lato" panose="020F0502020204030203" pitchFamily="34" charset="0"/>
              </a:rPr>
              <a:t>Court (</a:t>
            </a:r>
            <a:r>
              <a:rPr lang="en-AU" sz="1800" b="1" dirty="0" err="1">
                <a:solidFill>
                  <a:srgbClr val="CB6015"/>
                </a:solidFill>
                <a:latin typeface="Lato" panose="020F0502020204030203" pitchFamily="34" charset="0"/>
                <a:ea typeface="Lato" panose="020F0502020204030203" pitchFamily="34" charset="0"/>
                <a:cs typeface="Lato" panose="020F0502020204030203" pitchFamily="34" charset="0"/>
              </a:rPr>
              <a:t>Aherlkeme</a:t>
            </a:r>
            <a:r>
              <a:rPr lang="en-AU" sz="1800" b="1" dirty="0">
                <a:solidFill>
                  <a:srgbClr val="CB6015"/>
                </a:solidFill>
                <a:latin typeface="Lato" panose="020F0502020204030203" pitchFamily="34" charset="0"/>
                <a:ea typeface="Lato" panose="020F0502020204030203" pitchFamily="34" charset="0"/>
                <a:cs typeface="Lato" panose="020F0502020204030203" pitchFamily="34" charset="0"/>
              </a:rPr>
              <a:t> Development Village)</a:t>
            </a:r>
          </a:p>
          <a:p>
            <a:pPr marL="0" indent="0" eaLnBrk="1" fontAlgn="t" hangingPunct="1">
              <a:spcAft>
                <a:spcPts val="1800"/>
              </a:spcAft>
            </a:pPr>
            <a:r>
              <a:rPr lang="en-AU" sz="1600" dirty="0" smtClean="0">
                <a:latin typeface="Lato" panose="020F0502020204030203" pitchFamily="34" charset="0"/>
                <a:ea typeface="Lato" panose="020F0502020204030203" pitchFamily="34" charset="0"/>
                <a:cs typeface="Lato" panose="020F0502020204030203" pitchFamily="34" charset="0"/>
              </a:rPr>
              <a:t>Transitional </a:t>
            </a:r>
            <a:r>
              <a:rPr lang="en-AU" sz="1600" dirty="0">
                <a:latin typeface="Lato" panose="020F0502020204030203" pitchFamily="34" charset="0"/>
                <a:ea typeface="Lato" panose="020F0502020204030203" pitchFamily="34" charset="0"/>
                <a:cs typeface="Lato" panose="020F0502020204030203" pitchFamily="34" charset="0"/>
              </a:rPr>
              <a:t>a</a:t>
            </a:r>
            <a:r>
              <a:rPr lang="en-AU" sz="1600" dirty="0" smtClean="0">
                <a:latin typeface="Lato" panose="020F0502020204030203" pitchFamily="34" charset="0"/>
                <a:ea typeface="Lato" panose="020F0502020204030203" pitchFamily="34" charset="0"/>
                <a:cs typeface="Lato" panose="020F0502020204030203" pitchFamily="34" charset="0"/>
              </a:rPr>
              <a:t>ccommodation </a:t>
            </a:r>
            <a:r>
              <a:rPr lang="en-AU" sz="1600" dirty="0">
                <a:latin typeface="Lato" panose="020F0502020204030203" pitchFamily="34" charset="0"/>
                <a:ea typeface="Lato" panose="020F0502020204030203" pitchFamily="34" charset="0"/>
                <a:cs typeface="Lato" panose="020F0502020204030203" pitchFamily="34" charset="0"/>
              </a:rPr>
              <a:t>and tenancy support services and case management for individuals who are homeless or at risk of homelessness and who are on the public housing waitlist. </a:t>
            </a:r>
          </a:p>
          <a:p>
            <a:pPr marL="0" indent="0" eaLnBrk="1" fontAlgn="t" hangingPunct="1">
              <a:spcAft>
                <a:spcPts val="600"/>
              </a:spcAft>
            </a:pPr>
            <a:r>
              <a:rPr lang="en-AU" sz="1800" b="1" dirty="0">
                <a:solidFill>
                  <a:srgbClr val="CB6015"/>
                </a:solidFill>
                <a:latin typeface="Lato" panose="020F0502020204030203" pitchFamily="34" charset="0"/>
                <a:ea typeface="Lato" panose="020F0502020204030203" pitchFamily="34" charset="0"/>
                <a:cs typeface="Lato" panose="020F0502020204030203" pitchFamily="34" charset="0"/>
              </a:rPr>
              <a:t>Tenancy Support Program - Alice Springs Town Camps</a:t>
            </a:r>
          </a:p>
          <a:p>
            <a:pPr marL="0" indent="0" eaLnBrk="1" fontAlgn="t" hangingPunct="1">
              <a:spcAft>
                <a:spcPts val="1800"/>
              </a:spcAft>
            </a:pPr>
            <a:r>
              <a:rPr lang="en-AU" sz="1600" dirty="0">
                <a:latin typeface="Lato" panose="020F0502020204030203" pitchFamily="34" charset="0"/>
                <a:ea typeface="Lato" panose="020F0502020204030203" pitchFamily="34" charset="0"/>
                <a:cs typeface="Lato" panose="020F0502020204030203" pitchFamily="34" charset="0"/>
              </a:rPr>
              <a:t>C</a:t>
            </a:r>
            <a:r>
              <a:rPr lang="en-AU" sz="1600" dirty="0" smtClean="0">
                <a:latin typeface="Lato" panose="020F0502020204030203" pitchFamily="34" charset="0"/>
                <a:ea typeface="Lato" panose="020F0502020204030203" pitchFamily="34" charset="0"/>
                <a:cs typeface="Lato" panose="020F0502020204030203" pitchFamily="34" charset="0"/>
              </a:rPr>
              <a:t>lient </a:t>
            </a:r>
            <a:r>
              <a:rPr lang="en-AU" sz="1600" dirty="0">
                <a:latin typeface="Lato" panose="020F0502020204030203" pitchFamily="34" charset="0"/>
                <a:ea typeface="Lato" panose="020F0502020204030203" pitchFamily="34" charset="0"/>
                <a:cs typeface="Lato" panose="020F0502020204030203" pitchFamily="34" charset="0"/>
              </a:rPr>
              <a:t>centred case management is provided to individuals and families who are public housing tenants, or who are on the public housing waitlist to achieve sustainable tenancies.</a:t>
            </a:r>
          </a:p>
          <a:p>
            <a:pPr marL="0" indent="0" eaLnBrk="1" fontAlgn="t" hangingPunct="1">
              <a:spcBef>
                <a:spcPts val="1800"/>
              </a:spcBef>
              <a:spcAft>
                <a:spcPts val="1200"/>
              </a:spcAft>
            </a:pPr>
            <a:r>
              <a:rPr lang="en-AU" b="1" dirty="0">
                <a:latin typeface="Lato" panose="020F0502020204030203" pitchFamily="34" charset="0"/>
                <a:ea typeface="Lato" panose="020F0502020204030203" pitchFamily="34" charset="0"/>
                <a:cs typeface="Lato" panose="020F0502020204030203" pitchFamily="34" charset="0"/>
              </a:rPr>
              <a:t>The Salvation Army (NT) Property Trust</a:t>
            </a:r>
            <a:endParaRPr lang="en-AU" dirty="0">
              <a:latin typeface="Lato" panose="020F0502020204030203" pitchFamily="34" charset="0"/>
              <a:ea typeface="Lato" panose="020F0502020204030203" pitchFamily="34" charset="0"/>
              <a:cs typeface="Lato" panose="020F0502020204030203" pitchFamily="34" charset="0"/>
            </a:endParaRPr>
          </a:p>
          <a:p>
            <a:pPr marL="0" indent="0" eaLnBrk="1" fontAlgn="t" hangingPunct="1">
              <a:spcAft>
                <a:spcPts val="600"/>
              </a:spcAft>
            </a:pPr>
            <a:r>
              <a:rPr lang="en-AU" sz="1800" b="1" dirty="0">
                <a:solidFill>
                  <a:srgbClr val="CB6015"/>
                </a:solidFill>
                <a:latin typeface="Lato" panose="020F0502020204030203" pitchFamily="34" charset="0"/>
                <a:ea typeface="Lato" panose="020F0502020204030203" pitchFamily="34" charset="0"/>
                <a:cs typeface="Lato" panose="020F0502020204030203" pitchFamily="34" charset="0"/>
              </a:rPr>
              <a:t>Towards Independence Program - Alice Springs (TIPAS)</a:t>
            </a:r>
          </a:p>
          <a:p>
            <a:pPr marL="0" indent="0" eaLnBrk="1" fontAlgn="t" hangingPunct="1">
              <a:spcAft>
                <a:spcPts val="1800"/>
              </a:spcAft>
            </a:pPr>
            <a:r>
              <a:rPr lang="en-AU" sz="1600" dirty="0" smtClean="0">
                <a:latin typeface="Lato" panose="020F0502020204030203" pitchFamily="34" charset="0"/>
                <a:ea typeface="Lato" panose="020F0502020204030203" pitchFamily="34" charset="0"/>
                <a:cs typeface="Lato" panose="020F0502020204030203" pitchFamily="34" charset="0"/>
              </a:rPr>
              <a:t>Confidential</a:t>
            </a:r>
            <a:r>
              <a:rPr lang="en-AU" sz="1600" dirty="0">
                <a:latin typeface="Lato" panose="020F0502020204030203" pitchFamily="34" charset="0"/>
                <a:ea typeface="Lato" panose="020F0502020204030203" pitchFamily="34" charset="0"/>
                <a:cs typeface="Lato" panose="020F0502020204030203" pitchFamily="34" charset="0"/>
              </a:rPr>
              <a:t>, transitional housing and outreach support program that can assist families move from a crisis situation to live independently in their </a:t>
            </a:r>
            <a:r>
              <a:rPr lang="en-AU" sz="1600" dirty="0" smtClean="0">
                <a:latin typeface="Lato" panose="020F0502020204030203" pitchFamily="34" charset="0"/>
                <a:ea typeface="Lato" panose="020F0502020204030203" pitchFamily="34" charset="0"/>
                <a:cs typeface="Lato" panose="020F0502020204030203" pitchFamily="34" charset="0"/>
              </a:rPr>
              <a:t>community. It also provides opportunities </a:t>
            </a:r>
            <a:r>
              <a:rPr lang="en-AU" sz="1600" dirty="0">
                <a:latin typeface="Lato" panose="020F0502020204030203" pitchFamily="34" charset="0"/>
                <a:ea typeface="Lato" panose="020F0502020204030203" pitchFamily="34" charset="0"/>
                <a:cs typeface="Lato" panose="020F0502020204030203" pitchFamily="34" charset="0"/>
              </a:rPr>
              <a:t>for those who do not have experience in managing a tenancy to gain the required skills to </a:t>
            </a:r>
            <a:r>
              <a:rPr lang="en-AU" sz="1600" dirty="0" smtClean="0">
                <a:latin typeface="Lato" panose="020F0502020204030203" pitchFamily="34" charset="0"/>
                <a:ea typeface="Lato" panose="020F0502020204030203" pitchFamily="34" charset="0"/>
                <a:cs typeface="Lato" panose="020F0502020204030203" pitchFamily="34" charset="0"/>
              </a:rPr>
              <a:t>help them maintain </a:t>
            </a:r>
            <a:r>
              <a:rPr lang="en-AU" sz="1600" dirty="0">
                <a:latin typeface="Lato" panose="020F0502020204030203" pitchFamily="34" charset="0"/>
                <a:ea typeface="Lato" panose="020F0502020204030203" pitchFamily="34" charset="0"/>
                <a:cs typeface="Lato" panose="020F0502020204030203" pitchFamily="34" charset="0"/>
              </a:rPr>
              <a:t>a long term tenancy. </a:t>
            </a:r>
          </a:p>
          <a:p>
            <a:pPr marL="0" indent="0" eaLnBrk="1" fontAlgn="t" hangingPunct="1">
              <a:spcAft>
                <a:spcPts val="600"/>
              </a:spcAft>
            </a:pPr>
            <a:r>
              <a:rPr lang="en-AU" sz="1800" b="1" dirty="0">
                <a:solidFill>
                  <a:srgbClr val="CB6015"/>
                </a:solidFill>
                <a:latin typeface="Lato" panose="020F0502020204030203" pitchFamily="34" charset="0"/>
                <a:ea typeface="Lato" panose="020F0502020204030203" pitchFamily="34" charset="0"/>
                <a:cs typeface="Lato" panose="020F0502020204030203" pitchFamily="34" charset="0"/>
              </a:rPr>
              <a:t>Red Shield Men's Hostel Alice Springs</a:t>
            </a:r>
          </a:p>
          <a:p>
            <a:pPr marL="0" indent="0" eaLnBrk="1" fontAlgn="t" hangingPunct="1">
              <a:spcAft>
                <a:spcPts val="1800"/>
              </a:spcAft>
            </a:pPr>
            <a:r>
              <a:rPr lang="en-AU" sz="1600" dirty="0" smtClean="0">
                <a:latin typeface="Lato" panose="020F0502020204030203" pitchFamily="34" charset="0"/>
                <a:ea typeface="Lato" panose="020F0502020204030203" pitchFamily="34" charset="0"/>
                <a:cs typeface="Lato" panose="020F0502020204030203" pitchFamily="34" charset="0"/>
              </a:rPr>
              <a:t>Alice </a:t>
            </a:r>
            <a:r>
              <a:rPr lang="en-AU" sz="1600" dirty="0">
                <a:latin typeface="Lato" panose="020F0502020204030203" pitchFamily="34" charset="0"/>
                <a:ea typeface="Lato" panose="020F0502020204030203" pitchFamily="34" charset="0"/>
                <a:cs typeface="Lato" panose="020F0502020204030203" pitchFamily="34" charset="0"/>
              </a:rPr>
              <a:t>Springs Red Shield Men’s Hostel provides emergency accommodation and case management for those who are homeless or at risk of being homeless.   </a:t>
            </a:r>
          </a:p>
        </p:txBody>
      </p:sp>
    </p:spTree>
    <p:extLst>
      <p:ext uri="{BB962C8B-B14F-4D97-AF65-F5344CB8AC3E}">
        <p14:creationId xmlns:p14="http://schemas.microsoft.com/office/powerpoint/2010/main" val="22233516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a:spLocks noChangeArrowheads="1"/>
          </p:cNvSpPr>
          <p:nvPr/>
        </p:nvSpPr>
        <p:spPr bwMode="auto">
          <a:xfrm>
            <a:off x="342000" y="404664"/>
            <a:ext cx="8460000" cy="57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Autofit/>
          </a:bodyPr>
          <a:lstStyle>
            <a:lvl1pPr marL="355600" indent="-368300"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0" indent="0" eaLnBrk="1" fontAlgn="t" hangingPunct="1">
              <a:spcBef>
                <a:spcPts val="2400"/>
              </a:spcBef>
              <a:spcAft>
                <a:spcPts val="1200"/>
              </a:spcAft>
            </a:pPr>
            <a:r>
              <a:rPr lang="en-AU" b="1" dirty="0">
                <a:latin typeface="Lato" panose="020F0502020204030203" pitchFamily="34" charset="0"/>
                <a:ea typeface="Lato" panose="020F0502020204030203" pitchFamily="34" charset="0"/>
                <a:cs typeface="Lato" panose="020F0502020204030203" pitchFamily="34" charset="0"/>
              </a:rPr>
              <a:t>Mental Health Association of Central Australia</a:t>
            </a:r>
          </a:p>
          <a:p>
            <a:pPr marL="0" indent="0" eaLnBrk="1" fontAlgn="t" hangingPunct="1">
              <a:spcAft>
                <a:spcPts val="600"/>
              </a:spcAft>
            </a:pPr>
            <a:r>
              <a:rPr lang="en-AU" sz="1800" b="1" dirty="0">
                <a:solidFill>
                  <a:srgbClr val="CB6015"/>
                </a:solidFill>
                <a:latin typeface="Lato" panose="020F0502020204030203" pitchFamily="34" charset="0"/>
                <a:ea typeface="Lato" panose="020F0502020204030203" pitchFamily="34" charset="0"/>
                <a:cs typeface="Lato" panose="020F0502020204030203" pitchFamily="34" charset="0"/>
              </a:rPr>
              <a:t>Mental Health Tenancy Support Program</a:t>
            </a:r>
          </a:p>
          <a:p>
            <a:pPr marL="0" indent="0" eaLnBrk="1" fontAlgn="t" hangingPunct="1">
              <a:spcAft>
                <a:spcPts val="1800"/>
              </a:spcAft>
            </a:pPr>
            <a:r>
              <a:rPr lang="en-AU" sz="1600" dirty="0">
                <a:latin typeface="Lato" panose="020F0502020204030203" pitchFamily="34" charset="0"/>
                <a:ea typeface="Lato" panose="020F0502020204030203" pitchFamily="34" charset="0"/>
                <a:cs typeface="Lato" panose="020F0502020204030203" pitchFamily="34" charset="0"/>
              </a:rPr>
              <a:t>C</a:t>
            </a:r>
            <a:r>
              <a:rPr lang="en-AU" sz="1600" dirty="0" smtClean="0">
                <a:latin typeface="Lato" panose="020F0502020204030203" pitchFamily="34" charset="0"/>
                <a:ea typeface="Lato" panose="020F0502020204030203" pitchFamily="34" charset="0"/>
                <a:cs typeface="Lato" panose="020F0502020204030203" pitchFamily="34" charset="0"/>
              </a:rPr>
              <a:t>lient </a:t>
            </a:r>
            <a:r>
              <a:rPr lang="en-AU" sz="1600" dirty="0">
                <a:latin typeface="Lato" panose="020F0502020204030203" pitchFamily="34" charset="0"/>
                <a:ea typeface="Lato" panose="020F0502020204030203" pitchFamily="34" charset="0"/>
                <a:cs typeface="Lato" panose="020F0502020204030203" pitchFamily="34" charset="0"/>
              </a:rPr>
              <a:t>centred case management is provided to individuals and families who are public housing tenants, or who are on the public housing waitlist to achieve sustainable tenancies.</a:t>
            </a:r>
            <a:br>
              <a:rPr lang="en-AU" sz="1600" dirty="0">
                <a:latin typeface="Lato" panose="020F0502020204030203" pitchFamily="34" charset="0"/>
                <a:ea typeface="Lato" panose="020F0502020204030203" pitchFamily="34" charset="0"/>
                <a:cs typeface="Lato" panose="020F0502020204030203" pitchFamily="34" charset="0"/>
              </a:rPr>
            </a:br>
            <a:r>
              <a:rPr lang="en-AU" sz="1600" dirty="0">
                <a:latin typeface="Lato" panose="020F0502020204030203" pitchFamily="34" charset="0"/>
                <a:ea typeface="Lato" panose="020F0502020204030203" pitchFamily="34" charset="0"/>
                <a:cs typeface="Lato" panose="020F0502020204030203" pitchFamily="34" charset="0"/>
              </a:rPr>
              <a:t>The aim of this service is to establish a TSP in </a:t>
            </a:r>
            <a:r>
              <a:rPr lang="en-AU" sz="1600" dirty="0" smtClean="0">
                <a:latin typeface="Lato" panose="020F0502020204030203" pitchFamily="34" charset="0"/>
                <a:ea typeface="Lato" panose="020F0502020204030203" pitchFamily="34" charset="0"/>
                <a:cs typeface="Lato" panose="020F0502020204030203" pitchFamily="34" charset="0"/>
              </a:rPr>
              <a:t>Alice Springs, </a:t>
            </a:r>
            <a:r>
              <a:rPr lang="en-AU" sz="1600" dirty="0">
                <a:latin typeface="Lato" panose="020F0502020204030203" pitchFamily="34" charset="0"/>
                <a:ea typeface="Lato" panose="020F0502020204030203" pitchFamily="34" charset="0"/>
                <a:cs typeface="Lato" panose="020F0502020204030203" pitchFamily="34" charset="0"/>
              </a:rPr>
              <a:t>specifically tailored to those living with significant mental health issues who are eligible for public housing in terms of income but are not eligible for other available tenancy support services.</a:t>
            </a:r>
          </a:p>
          <a:p>
            <a:pPr marL="0" indent="0" eaLnBrk="1" fontAlgn="t" hangingPunct="1">
              <a:spcBef>
                <a:spcPts val="1800"/>
              </a:spcBef>
              <a:spcAft>
                <a:spcPts val="1200"/>
              </a:spcAft>
            </a:pPr>
            <a:r>
              <a:rPr lang="en-AU" b="1" dirty="0" err="1">
                <a:latin typeface="Lato" panose="020F0502020204030203" pitchFamily="34" charset="0"/>
                <a:ea typeface="Lato" panose="020F0502020204030203" pitchFamily="34" charset="0"/>
                <a:cs typeface="Lato" panose="020F0502020204030203" pitchFamily="34" charset="0"/>
              </a:rPr>
              <a:t>Tangentyere</a:t>
            </a:r>
            <a:r>
              <a:rPr lang="en-AU" b="1" dirty="0">
                <a:latin typeface="Lato" panose="020F0502020204030203" pitchFamily="34" charset="0"/>
                <a:ea typeface="Lato" panose="020F0502020204030203" pitchFamily="34" charset="0"/>
                <a:cs typeface="Lato" panose="020F0502020204030203" pitchFamily="34" charset="0"/>
              </a:rPr>
              <a:t> Council Aboriginal Corporation</a:t>
            </a:r>
          </a:p>
          <a:p>
            <a:pPr marL="0" indent="0" eaLnBrk="1" fontAlgn="t" hangingPunct="1">
              <a:spcAft>
                <a:spcPts val="600"/>
              </a:spcAft>
            </a:pPr>
            <a:r>
              <a:rPr lang="en-AU" sz="1600" b="1" dirty="0">
                <a:solidFill>
                  <a:srgbClr val="CB6015"/>
                </a:solidFill>
                <a:latin typeface="Lato" panose="020F0502020204030203" pitchFamily="34" charset="0"/>
                <a:ea typeface="Lato" panose="020F0502020204030203" pitchFamily="34" charset="0"/>
                <a:cs typeface="Lato" panose="020F0502020204030203" pitchFamily="34" charset="0"/>
              </a:rPr>
              <a:t>Tenancy Support Program – Urban/Town Camps</a:t>
            </a:r>
          </a:p>
          <a:p>
            <a:pPr marL="0" indent="0" eaLnBrk="1" fontAlgn="t" hangingPunct="1">
              <a:spcAft>
                <a:spcPts val="1800"/>
              </a:spcAft>
            </a:pPr>
            <a:r>
              <a:rPr lang="en-AU" sz="1600" dirty="0">
                <a:latin typeface="Lato" panose="020F0502020204030203" pitchFamily="34" charset="0"/>
                <a:ea typeface="Lato" panose="020F0502020204030203" pitchFamily="34" charset="0"/>
                <a:cs typeface="Lato" panose="020F0502020204030203" pitchFamily="34" charset="0"/>
              </a:rPr>
              <a:t>Holistic, client centred case management is provided to individuals and families who are public housing tenants, or who are on the public housing waitlist to achieve sustainable tenancies</a:t>
            </a:r>
            <a:r>
              <a:rPr lang="en-AU" sz="1600" dirty="0" smtClean="0">
                <a:latin typeface="Lato" panose="020F0502020204030203" pitchFamily="34" charset="0"/>
                <a:ea typeface="Lato" panose="020F0502020204030203" pitchFamily="34" charset="0"/>
                <a:cs typeface="Lato" panose="020F0502020204030203" pitchFamily="34" charset="0"/>
              </a:rPr>
              <a:t>.</a:t>
            </a:r>
            <a:endParaRPr lang="en-AU" sz="16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73784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000" y="404664"/>
            <a:ext cx="8460000" cy="5760000"/>
          </a:xfrm>
        </p:spPr>
        <p:txBody>
          <a:bodyPr>
            <a:normAutofit/>
          </a:bodyPr>
          <a:lstStyle/>
          <a:p>
            <a:pPr marL="0" indent="0" fontAlgn="t">
              <a:spcBef>
                <a:spcPts val="1800"/>
              </a:spcBef>
              <a:spcAft>
                <a:spcPts val="1200"/>
              </a:spcAft>
              <a:buNone/>
            </a:pPr>
            <a:r>
              <a:rPr lang="en-AU" sz="2400" b="1" dirty="0"/>
              <a:t>Central Australia Affordable Housing Commission</a:t>
            </a:r>
          </a:p>
          <a:p>
            <a:pPr marL="0" indent="0" fontAlgn="t">
              <a:spcAft>
                <a:spcPts val="600"/>
              </a:spcAft>
              <a:buNone/>
            </a:pPr>
            <a:r>
              <a:rPr lang="en-AU" sz="1800" b="1" dirty="0">
                <a:solidFill>
                  <a:srgbClr val="CB6015"/>
                </a:solidFill>
              </a:rPr>
              <a:t>My Place - Alice Springs</a:t>
            </a:r>
          </a:p>
          <a:p>
            <a:pPr marL="0" indent="0" fontAlgn="t">
              <a:spcAft>
                <a:spcPts val="1800"/>
              </a:spcAft>
              <a:buNone/>
            </a:pPr>
            <a:r>
              <a:rPr lang="en-AU" sz="1600" dirty="0"/>
              <a:t>My Place provides access to support services through subsidised and private rental liaison programs providing tenancy education and coordinated support for homeless people in Alice Springs with complex </a:t>
            </a:r>
            <a:r>
              <a:rPr lang="en-AU" sz="1600" dirty="0" smtClean="0"/>
              <a:t>needs. It also includes </a:t>
            </a:r>
            <a:r>
              <a:rPr lang="en-AU" sz="1600" dirty="0"/>
              <a:t>women and children escaping domestic and family violence and people with mental illness. </a:t>
            </a:r>
          </a:p>
          <a:p>
            <a:pPr marL="0" indent="0">
              <a:buNone/>
            </a:pPr>
            <a:endParaRPr lang="en-AU" sz="2400"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744" y="3140968"/>
            <a:ext cx="4695682" cy="2160240"/>
          </a:xfrm>
          <a:prstGeom prst="rect">
            <a:avLst/>
          </a:prstGeom>
        </p:spPr>
      </p:pic>
    </p:spTree>
    <p:extLst>
      <p:ext uri="{BB962C8B-B14F-4D97-AF65-F5344CB8AC3E}">
        <p14:creationId xmlns:p14="http://schemas.microsoft.com/office/powerpoint/2010/main" val="12929742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a:spLocks noChangeArrowheads="1"/>
          </p:cNvSpPr>
          <p:nvPr/>
        </p:nvSpPr>
        <p:spPr bwMode="auto">
          <a:xfrm>
            <a:off x="342000" y="404665"/>
            <a:ext cx="8460000" cy="5760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Autofit/>
          </a:bodyPr>
          <a:lstStyle>
            <a:lvl1pPr marL="355600" indent="-368300"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0" indent="0">
              <a:spcAft>
                <a:spcPts val="1200"/>
              </a:spcAft>
            </a:pPr>
            <a:r>
              <a:rPr lang="en-US" b="1" dirty="0">
                <a:latin typeface="Lato" panose="020F0502020204030203" pitchFamily="34" charset="0"/>
                <a:ea typeface="Lato" panose="020F0502020204030203" pitchFamily="34" charset="0"/>
                <a:cs typeface="Lato" panose="020F0502020204030203" pitchFamily="34" charset="0"/>
              </a:rPr>
              <a:t>About </a:t>
            </a:r>
            <a:r>
              <a:rPr lang="en-US" b="1" dirty="0" smtClean="0">
                <a:latin typeface="Lato" panose="020F0502020204030203" pitchFamily="34" charset="0"/>
                <a:ea typeface="Lato" panose="020F0502020204030203" pitchFamily="34" charset="0"/>
                <a:cs typeface="Lato" panose="020F0502020204030203" pitchFamily="34" charset="0"/>
              </a:rPr>
              <a:t>us</a:t>
            </a:r>
          </a:p>
          <a:p>
            <a:pPr marL="0" indent="0">
              <a:spcAft>
                <a:spcPts val="1200"/>
              </a:spcAft>
            </a:pPr>
            <a:r>
              <a:rPr lang="en-US" sz="1600" dirty="0" smtClean="0">
                <a:latin typeface="Lato" panose="020F0502020204030203" pitchFamily="34" charset="0"/>
                <a:ea typeface="Lato" panose="020F0502020204030203" pitchFamily="34" charset="0"/>
                <a:cs typeface="Lato" panose="020F0502020204030203" pitchFamily="34" charset="0"/>
              </a:rPr>
              <a:t>The </a:t>
            </a:r>
            <a:r>
              <a:rPr lang="en-US" sz="1600" dirty="0">
                <a:latin typeface="Lato" panose="020F0502020204030203" pitchFamily="34" charset="0"/>
                <a:ea typeface="Lato" panose="020F0502020204030203" pitchFamily="34" charset="0"/>
                <a:cs typeface="Lato" panose="020F0502020204030203" pitchFamily="34" charset="0"/>
              </a:rPr>
              <a:t>Department of Housing and Community Development was established </a:t>
            </a:r>
            <a:r>
              <a:rPr lang="en-US" sz="1600" dirty="0" smtClean="0">
                <a:latin typeface="Lato" panose="020F0502020204030203" pitchFamily="34" charset="0"/>
                <a:ea typeface="Lato" panose="020F0502020204030203" pitchFamily="34" charset="0"/>
                <a:cs typeface="Lato" panose="020F0502020204030203" pitchFamily="34" charset="0"/>
              </a:rPr>
              <a:t>on </a:t>
            </a:r>
            <a:r>
              <a:rPr lang="en-US" sz="1600" dirty="0">
                <a:latin typeface="Lato" panose="020F0502020204030203" pitchFamily="34" charset="0"/>
                <a:ea typeface="Lato" panose="020F0502020204030203" pitchFamily="34" charset="0"/>
                <a:cs typeface="Lato" panose="020F0502020204030203" pitchFamily="34" charset="0"/>
              </a:rPr>
              <a:t>12 </a:t>
            </a:r>
            <a:r>
              <a:rPr lang="en-US" sz="1600" dirty="0" smtClean="0">
                <a:latin typeface="Lato" panose="020F0502020204030203" pitchFamily="34" charset="0"/>
                <a:ea typeface="Lato" panose="020F0502020204030203" pitchFamily="34" charset="0"/>
                <a:cs typeface="Lato" panose="020F0502020204030203" pitchFamily="34" charset="0"/>
              </a:rPr>
              <a:t>September 2016 when the Department </a:t>
            </a:r>
            <a:r>
              <a:rPr lang="en-US" sz="1600" dirty="0">
                <a:latin typeface="Lato" panose="020F0502020204030203" pitchFamily="34" charset="0"/>
                <a:ea typeface="Lato" panose="020F0502020204030203" pitchFamily="34" charset="0"/>
                <a:cs typeface="Lato" panose="020F0502020204030203" pitchFamily="34" charset="0"/>
              </a:rPr>
              <a:t>of Housing and the Department of Local Government and Community </a:t>
            </a:r>
            <a:r>
              <a:rPr lang="en-US" sz="1600" dirty="0" smtClean="0">
                <a:latin typeface="Lato" panose="020F0502020204030203" pitchFamily="34" charset="0"/>
                <a:ea typeface="Lato" panose="020F0502020204030203" pitchFamily="34" charset="0"/>
                <a:cs typeface="Lato" panose="020F0502020204030203" pitchFamily="34" charset="0"/>
              </a:rPr>
              <a:t>Services merged.</a:t>
            </a:r>
            <a:endParaRPr lang="en-US" sz="1600" dirty="0">
              <a:latin typeface="Lato" panose="020F0502020204030203" pitchFamily="34" charset="0"/>
              <a:ea typeface="Lato" panose="020F0502020204030203" pitchFamily="34" charset="0"/>
              <a:cs typeface="Lato" panose="020F0502020204030203" pitchFamily="34" charset="0"/>
            </a:endParaRPr>
          </a:p>
          <a:p>
            <a:pPr marL="0" indent="0">
              <a:spcAft>
                <a:spcPts val="1200"/>
              </a:spcAft>
            </a:pPr>
            <a:r>
              <a:rPr lang="en-US" sz="1600" dirty="0" smtClean="0">
                <a:latin typeface="Lato" panose="020F0502020204030203" pitchFamily="34" charset="0"/>
                <a:ea typeface="Lato" panose="020F0502020204030203" pitchFamily="34" charset="0"/>
                <a:cs typeface="Lato" panose="020F0502020204030203" pitchFamily="34" charset="0"/>
              </a:rPr>
              <a:t>The department was formed bringing together </a:t>
            </a:r>
            <a:r>
              <a:rPr lang="en-US" sz="1600" dirty="0">
                <a:latin typeface="Lato" panose="020F0502020204030203" pitchFamily="34" charset="0"/>
                <a:ea typeface="Lato" panose="020F0502020204030203" pitchFamily="34" charset="0"/>
                <a:cs typeface="Lato" panose="020F0502020204030203" pitchFamily="34" charset="0"/>
              </a:rPr>
              <a:t>many of the key functions that provide services in affordable and accessible housing, local government and community development across the Northern Territory (NT</a:t>
            </a:r>
            <a:r>
              <a:rPr lang="en-US" sz="1600" dirty="0" smtClean="0">
                <a:latin typeface="Lato" panose="020F0502020204030203" pitchFamily="34" charset="0"/>
                <a:ea typeface="Lato" panose="020F0502020204030203" pitchFamily="34" charset="0"/>
                <a:cs typeface="Lato" panose="020F0502020204030203" pitchFamily="34" charset="0"/>
              </a:rPr>
              <a:t>).</a:t>
            </a:r>
            <a:endParaRPr lang="en-US" sz="1600" dirty="0">
              <a:latin typeface="Lato" panose="020F0502020204030203" pitchFamily="34" charset="0"/>
              <a:ea typeface="Lato" panose="020F0502020204030203" pitchFamily="34" charset="0"/>
              <a:cs typeface="Lato" panose="020F0502020204030203" pitchFamily="34" charset="0"/>
            </a:endParaRPr>
          </a:p>
          <a:p>
            <a:pPr>
              <a:spcAft>
                <a:spcPts val="1200"/>
              </a:spcAft>
            </a:pPr>
            <a:r>
              <a:rPr lang="en-US" sz="1600" dirty="0">
                <a:latin typeface="Lato" panose="020F0502020204030203" pitchFamily="34" charset="0"/>
                <a:ea typeface="Lato" panose="020F0502020204030203" pitchFamily="34" charset="0"/>
                <a:cs typeface="Lato" panose="020F0502020204030203" pitchFamily="34" charset="0"/>
              </a:rPr>
              <a:t>The key areas of the department are:</a:t>
            </a:r>
          </a:p>
          <a:p>
            <a:pPr marL="468000" indent="-285750">
              <a:buFont typeface="Arial" panose="020B0604020202020204" pitchFamily="34" charset="0"/>
              <a:buChar char="•"/>
            </a:pPr>
            <a:r>
              <a:rPr lang="en-US" sz="1600" dirty="0">
                <a:latin typeface="Lato" panose="020F0502020204030203" pitchFamily="34" charset="0"/>
                <a:ea typeface="Lato" panose="020F0502020204030203" pitchFamily="34" charset="0"/>
                <a:cs typeface="Lato" panose="020F0502020204030203" pitchFamily="34" charset="0"/>
              </a:rPr>
              <a:t>public housing</a:t>
            </a:r>
          </a:p>
          <a:p>
            <a:pPr marL="468000" indent="-285750">
              <a:buFont typeface="Arial" panose="020B0604020202020204" pitchFamily="34" charset="0"/>
              <a:buChar char="•"/>
            </a:pPr>
            <a:r>
              <a:rPr lang="en-US" sz="1600" dirty="0">
                <a:latin typeface="Lato" panose="020F0502020204030203" pitchFamily="34" charset="0"/>
                <a:ea typeface="Lato" panose="020F0502020204030203" pitchFamily="34" charset="0"/>
                <a:cs typeface="Lato" panose="020F0502020204030203" pitchFamily="34" charset="0"/>
              </a:rPr>
              <a:t>supported accommodation</a:t>
            </a:r>
          </a:p>
          <a:p>
            <a:pPr marL="468000" indent="-285750">
              <a:buFont typeface="Arial" panose="020B0604020202020204" pitchFamily="34" charset="0"/>
              <a:buChar char="•"/>
            </a:pPr>
            <a:r>
              <a:rPr lang="en-US" sz="1600" dirty="0">
                <a:latin typeface="Lato" panose="020F0502020204030203" pitchFamily="34" charset="0"/>
                <a:ea typeface="Lato" panose="020F0502020204030203" pitchFamily="34" charset="0"/>
                <a:cs typeface="Lato" panose="020F0502020204030203" pitchFamily="34" charset="0"/>
              </a:rPr>
              <a:t>remote Indigenous housing</a:t>
            </a:r>
          </a:p>
          <a:p>
            <a:pPr marL="468000" indent="-285750">
              <a:buFont typeface="Arial" panose="020B0604020202020204" pitchFamily="34" charset="0"/>
              <a:buChar char="•"/>
            </a:pPr>
            <a:r>
              <a:rPr lang="en-US" sz="1600" dirty="0">
                <a:latin typeface="Lato" panose="020F0502020204030203" pitchFamily="34" charset="0"/>
                <a:ea typeface="Lato" panose="020F0502020204030203" pitchFamily="34" charset="0"/>
                <a:cs typeface="Lato" panose="020F0502020204030203" pitchFamily="34" charset="0"/>
              </a:rPr>
              <a:t>seniors housing</a:t>
            </a:r>
          </a:p>
          <a:p>
            <a:pPr marL="468000" indent="-285750">
              <a:buFont typeface="Arial" panose="020B0604020202020204" pitchFamily="34" charset="0"/>
              <a:buChar char="•"/>
            </a:pPr>
            <a:r>
              <a:rPr lang="en-US" sz="1600" dirty="0">
                <a:latin typeface="Lato" panose="020F0502020204030203" pitchFamily="34" charset="0"/>
                <a:ea typeface="Lato" panose="020F0502020204030203" pitchFamily="34" charset="0"/>
                <a:cs typeface="Lato" panose="020F0502020204030203" pitchFamily="34" charset="0"/>
              </a:rPr>
              <a:t>affordable housing</a:t>
            </a:r>
          </a:p>
          <a:p>
            <a:pPr marL="468000" indent="-285750">
              <a:buFont typeface="Arial" panose="020B0604020202020204" pitchFamily="34" charset="0"/>
              <a:buChar char="•"/>
            </a:pPr>
            <a:r>
              <a:rPr lang="en-US" sz="1600" dirty="0">
                <a:latin typeface="Lato" panose="020F0502020204030203" pitchFamily="34" charset="0"/>
                <a:ea typeface="Lato" panose="020F0502020204030203" pitchFamily="34" charset="0"/>
                <a:cs typeface="Lato" panose="020F0502020204030203" pitchFamily="34" charset="0"/>
              </a:rPr>
              <a:t>home ownership</a:t>
            </a:r>
          </a:p>
          <a:p>
            <a:pPr marL="468000" indent="-285750">
              <a:buFont typeface="Arial" panose="020B0604020202020204" pitchFamily="34" charset="0"/>
              <a:buChar char="•"/>
            </a:pPr>
            <a:r>
              <a:rPr lang="en-US" sz="1600" dirty="0">
                <a:latin typeface="Lato" panose="020F0502020204030203" pitchFamily="34" charset="0"/>
                <a:ea typeface="Lato" panose="020F0502020204030203" pitchFamily="34" charset="0"/>
                <a:cs typeface="Lato" panose="020F0502020204030203" pitchFamily="34" charset="0"/>
              </a:rPr>
              <a:t>local government</a:t>
            </a:r>
          </a:p>
          <a:p>
            <a:pPr marL="468000" indent="-285750">
              <a:buFont typeface="Arial" panose="020B0604020202020204" pitchFamily="34" charset="0"/>
              <a:buChar char="•"/>
            </a:pPr>
            <a:r>
              <a:rPr lang="en-US" sz="1600" dirty="0">
                <a:latin typeface="Lato" panose="020F0502020204030203" pitchFamily="34" charset="0"/>
                <a:ea typeface="Lato" panose="020F0502020204030203" pitchFamily="34" charset="0"/>
                <a:cs typeface="Lato" panose="020F0502020204030203" pitchFamily="34" charset="0"/>
              </a:rPr>
              <a:t>interpreting and translating services</a:t>
            </a:r>
          </a:p>
          <a:p>
            <a:pPr marL="468000" indent="-285750">
              <a:buFont typeface="Arial" panose="020B0604020202020204" pitchFamily="34" charset="0"/>
              <a:buChar char="•"/>
            </a:pPr>
            <a:r>
              <a:rPr lang="en-US" sz="1600" dirty="0">
                <a:latin typeface="Lato" panose="020F0502020204030203" pitchFamily="34" charset="0"/>
                <a:ea typeface="Lato" panose="020F0502020204030203" pitchFamily="34" charset="0"/>
                <a:cs typeface="Lato" panose="020F0502020204030203" pitchFamily="34" charset="0"/>
              </a:rPr>
              <a:t>homelands</a:t>
            </a:r>
          </a:p>
          <a:p>
            <a:pPr marL="468000" indent="-285750">
              <a:buFont typeface="Arial" panose="020B0604020202020204" pitchFamily="34" charset="0"/>
              <a:buChar char="•"/>
            </a:pPr>
            <a:r>
              <a:rPr lang="en-US" sz="1600" dirty="0">
                <a:latin typeface="Lato" panose="020F0502020204030203" pitchFamily="34" charset="0"/>
                <a:ea typeface="Lato" panose="020F0502020204030203" pitchFamily="34" charset="0"/>
                <a:cs typeface="Lato" panose="020F0502020204030203" pitchFamily="34" charset="0"/>
              </a:rPr>
              <a:t>remote infrastructure and services</a:t>
            </a:r>
            <a:r>
              <a:rPr lang="en-US" sz="1600" dirty="0" smtClean="0">
                <a:latin typeface="Lato" panose="020F0502020204030203" pitchFamily="34" charset="0"/>
                <a:ea typeface="Lato" panose="020F0502020204030203" pitchFamily="34" charset="0"/>
                <a:cs typeface="Lato" panose="020F0502020204030203" pitchFamily="34" charset="0"/>
              </a:rPr>
              <a:t>.</a:t>
            </a:r>
            <a:endParaRPr lang="en-US" sz="1600" dirty="0">
              <a:latin typeface="Lato" panose="020F0502020204030203" pitchFamily="34" charset="0"/>
              <a:ea typeface="Lato" panose="020F0502020204030203" pitchFamily="34" charset="0"/>
              <a:cs typeface="Lato" panose="020F0502020204030203" pitchFamily="34" charset="0"/>
            </a:endParaRPr>
          </a:p>
          <a:p>
            <a:pPr marL="0" indent="0">
              <a:spcBef>
                <a:spcPts val="1200"/>
              </a:spcBef>
            </a:pPr>
            <a:r>
              <a:rPr lang="en-US" sz="1600" dirty="0">
                <a:latin typeface="Lato" panose="020F0502020204030203" pitchFamily="34" charset="0"/>
                <a:ea typeface="Lato" panose="020F0502020204030203" pitchFamily="34" charset="0"/>
                <a:cs typeface="Lato" panose="020F0502020204030203" pitchFamily="34" charset="0"/>
              </a:rPr>
              <a:t>The department has one minister, one CEO and operates </a:t>
            </a:r>
            <a:r>
              <a:rPr lang="en-US" sz="1600" dirty="0" smtClean="0">
                <a:latin typeface="Lato" panose="020F0502020204030203" pitchFamily="34" charset="0"/>
                <a:ea typeface="Lato" panose="020F0502020204030203" pitchFamily="34" charset="0"/>
                <a:cs typeface="Lato" panose="020F0502020204030203" pitchFamily="34" charset="0"/>
              </a:rPr>
              <a:t>across the </a:t>
            </a:r>
            <a:r>
              <a:rPr lang="en-US" sz="1600" dirty="0">
                <a:latin typeface="Lato" panose="020F0502020204030203" pitchFamily="34" charset="0"/>
                <a:ea typeface="Lato" panose="020F0502020204030203" pitchFamily="34" charset="0"/>
                <a:cs typeface="Lato" panose="020F0502020204030203" pitchFamily="34" charset="0"/>
              </a:rPr>
              <a:t>NT.</a:t>
            </a:r>
          </a:p>
        </p:txBody>
      </p:sp>
    </p:spTree>
    <p:extLst>
      <p:ext uri="{BB962C8B-B14F-4D97-AF65-F5344CB8AC3E}">
        <p14:creationId xmlns:p14="http://schemas.microsoft.com/office/powerpoint/2010/main" val="20054869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275" y="548680"/>
            <a:ext cx="8207451" cy="5243014"/>
          </a:xfrm>
          <a:prstGeom prst="rect">
            <a:avLst/>
          </a:prstGeom>
        </p:spPr>
      </p:pic>
    </p:spTree>
    <p:extLst>
      <p:ext uri="{BB962C8B-B14F-4D97-AF65-F5344CB8AC3E}">
        <p14:creationId xmlns:p14="http://schemas.microsoft.com/office/powerpoint/2010/main" val="25996354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2"/>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7501" t="-15" r="2761" b="18028"/>
          <a:stretch/>
        </p:blipFill>
        <p:spPr bwMode="auto">
          <a:xfrm>
            <a:off x="1" y="-27384"/>
            <a:ext cx="9162008" cy="5978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1043608" y="1988840"/>
            <a:ext cx="7811716" cy="2186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lnSpc>
                <a:spcPts val="4300"/>
              </a:lnSpc>
            </a:pPr>
            <a:r>
              <a:rPr lang="en-US" sz="2800" dirty="0" smtClean="0">
                <a:solidFill>
                  <a:srgbClr val="FFFFFF"/>
                </a:solidFill>
                <a:latin typeface="Lato" panose="020F0502020204030203" pitchFamily="34" charset="0"/>
                <a:ea typeface="Lato" panose="020F0502020204030203" pitchFamily="34" charset="0"/>
                <a:cs typeface="Lato" panose="020F0502020204030203" pitchFamily="34" charset="0"/>
              </a:rPr>
              <a:t>Public Housing</a:t>
            </a:r>
            <a:endParaRPr lang="en-US" sz="2800" dirty="0">
              <a:solidFill>
                <a:srgbClr val="FFFFFF"/>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8009072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71600" y="5877272"/>
            <a:ext cx="2880320" cy="369332"/>
          </a:xfrm>
          <a:prstGeom prst="rect">
            <a:avLst/>
          </a:prstGeom>
          <a:noFill/>
        </p:spPr>
        <p:txBody>
          <a:bodyPr wrap="square" rtlCol="0">
            <a:spAutoFit/>
          </a:bodyPr>
          <a:lstStyle/>
          <a:p>
            <a:endParaRPr lang="en-AU" dirty="0"/>
          </a:p>
        </p:txBody>
      </p:sp>
      <p:sp>
        <p:nvSpPr>
          <p:cNvPr id="10" name="TextBox 5"/>
          <p:cNvSpPr txBox="1">
            <a:spLocks noChangeArrowheads="1"/>
          </p:cNvSpPr>
          <p:nvPr/>
        </p:nvSpPr>
        <p:spPr bwMode="auto">
          <a:xfrm>
            <a:off x="395536" y="405304"/>
            <a:ext cx="8460000" cy="5760000"/>
          </a:xfrm>
          <a:prstGeom prst="rect">
            <a:avLst/>
          </a:prstGeom>
          <a:noFill/>
          <a:ln w="9525">
            <a:noFill/>
            <a:miter lim="800000"/>
            <a:headEnd/>
            <a:tailEnd/>
          </a:ln>
        </p:spPr>
        <p:txBody>
          <a:bodyPr lIns="0" tIns="0" rIns="0" bIns="0"/>
          <a:lstStyle/>
          <a:p>
            <a:pPr>
              <a:spcAft>
                <a:spcPts val="1200"/>
              </a:spcAft>
              <a:defRPr/>
            </a:pPr>
            <a:r>
              <a:rPr lang="en-US" sz="2400" b="1" dirty="0" smtClean="0">
                <a:latin typeface="Lato" panose="020F0502020204030203" pitchFamily="34" charset="0"/>
                <a:ea typeface="Lato" panose="020F0502020204030203" pitchFamily="34" charset="0"/>
                <a:cs typeface="Lato" panose="020F0502020204030203" pitchFamily="34" charset="0"/>
              </a:rPr>
              <a:t>Urban, Town Camp and Remote Public Housing</a:t>
            </a:r>
            <a:endParaRPr lang="en-US" b="1" dirty="0" smtClean="0">
              <a:solidFill>
                <a:srgbClr val="CB6015"/>
              </a:solidFill>
              <a:latin typeface="Lato" panose="020F0502020204030203" pitchFamily="34" charset="0"/>
              <a:ea typeface="Lato" panose="020F0502020204030203" pitchFamily="34" charset="0"/>
              <a:cs typeface="Lato" panose="020F0502020204030203" pitchFamily="34" charset="0"/>
            </a:endParaRPr>
          </a:p>
          <a:p>
            <a:pPr>
              <a:spcAft>
                <a:spcPts val="600"/>
              </a:spcAft>
              <a:defRPr/>
            </a:pPr>
            <a:r>
              <a:rPr lang="en-US" b="1" dirty="0" smtClean="0">
                <a:solidFill>
                  <a:srgbClr val="CB6015"/>
                </a:solidFill>
                <a:latin typeface="Lato" panose="020F0502020204030203" pitchFamily="34" charset="0"/>
                <a:ea typeface="Lato" panose="020F0502020204030203" pitchFamily="34" charset="0"/>
                <a:cs typeface="Lato" panose="020F0502020204030203" pitchFamily="34" charset="0"/>
              </a:rPr>
              <a:t>Accessing public </a:t>
            </a:r>
            <a:r>
              <a:rPr lang="en-US" b="1" dirty="0">
                <a:solidFill>
                  <a:srgbClr val="CB6015"/>
                </a:solidFill>
                <a:latin typeface="Lato" panose="020F0502020204030203" pitchFamily="34" charset="0"/>
                <a:ea typeface="Lato" panose="020F0502020204030203" pitchFamily="34" charset="0"/>
                <a:cs typeface="Lato" panose="020F0502020204030203" pitchFamily="34" charset="0"/>
              </a:rPr>
              <a:t>h</a:t>
            </a:r>
            <a:r>
              <a:rPr lang="en-US" b="1" dirty="0" smtClean="0">
                <a:solidFill>
                  <a:srgbClr val="CB6015"/>
                </a:solidFill>
                <a:latin typeface="Lato" panose="020F0502020204030203" pitchFamily="34" charset="0"/>
                <a:ea typeface="Lato" panose="020F0502020204030203" pitchFamily="34" charset="0"/>
                <a:cs typeface="Lato" panose="020F0502020204030203" pitchFamily="34" charset="0"/>
              </a:rPr>
              <a:t>ousing</a:t>
            </a:r>
            <a:endParaRPr lang="en-US" sz="1800" b="1" dirty="0" smtClean="0">
              <a:solidFill>
                <a:srgbClr val="CB6015"/>
              </a:solidFill>
              <a:latin typeface="Lato" panose="020F0502020204030203" pitchFamily="34" charset="0"/>
              <a:ea typeface="Lato" panose="020F0502020204030203" pitchFamily="34" charset="0"/>
              <a:cs typeface="Lato" panose="020F0502020204030203" pitchFamily="34" charset="0"/>
            </a:endParaRPr>
          </a:p>
          <a:p>
            <a:pPr>
              <a:spcAft>
                <a:spcPts val="1800"/>
              </a:spcAft>
              <a:defRPr/>
            </a:pPr>
            <a:r>
              <a:rPr lang="en-US" sz="1600" dirty="0" smtClean="0">
                <a:latin typeface="Lato" panose="020F0502020204030203" pitchFamily="34" charset="0"/>
                <a:ea typeface="Lato" panose="020F0502020204030203" pitchFamily="34" charset="0"/>
                <a:cs typeface="Lato" panose="020F0502020204030203" pitchFamily="34" charset="0"/>
              </a:rPr>
              <a:t>The </a:t>
            </a:r>
            <a:r>
              <a:rPr lang="en-US" sz="1600" dirty="0">
                <a:latin typeface="Lato" panose="020F0502020204030203" pitchFamily="34" charset="0"/>
                <a:ea typeface="Lato" panose="020F0502020204030203" pitchFamily="34" charset="0"/>
                <a:cs typeface="Lato" panose="020F0502020204030203" pitchFamily="34" charset="0"/>
              </a:rPr>
              <a:t>department's primary function is to provide safe, affordable and secure housing services to </a:t>
            </a:r>
            <a:r>
              <a:rPr lang="en-US" sz="1600" dirty="0" smtClean="0">
                <a:latin typeface="Lato" panose="020F0502020204030203" pitchFamily="34" charset="0"/>
                <a:ea typeface="Lato" panose="020F0502020204030203" pitchFamily="34" charset="0"/>
                <a:cs typeface="Lato" panose="020F0502020204030203" pitchFamily="34" charset="0"/>
              </a:rPr>
              <a:t>eligible residents</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smtClean="0">
                <a:latin typeface="Lato" panose="020F0502020204030203" pitchFamily="34" charset="0"/>
                <a:ea typeface="Lato" panose="020F0502020204030203" pitchFamily="34" charset="0"/>
                <a:cs typeface="Lato" panose="020F0502020204030203" pitchFamily="34" charset="0"/>
              </a:rPr>
              <a:t>Application forms and eligibility fact sheets for public </a:t>
            </a:r>
            <a:r>
              <a:rPr lang="en-US" sz="1600" dirty="0">
                <a:latin typeface="Lato" panose="020F0502020204030203" pitchFamily="34" charset="0"/>
                <a:ea typeface="Lato" panose="020F0502020204030203" pitchFamily="34" charset="0"/>
                <a:cs typeface="Lato" panose="020F0502020204030203" pitchFamily="34" charset="0"/>
              </a:rPr>
              <a:t>h</a:t>
            </a:r>
            <a:r>
              <a:rPr lang="en-US" sz="1600" dirty="0" smtClean="0">
                <a:latin typeface="Lato" panose="020F0502020204030203" pitchFamily="34" charset="0"/>
                <a:ea typeface="Lato" panose="020F0502020204030203" pitchFamily="34" charset="0"/>
                <a:cs typeface="Lato" panose="020F0502020204030203" pitchFamily="34" charset="0"/>
              </a:rPr>
              <a:t>ousing are available online or from your local housing </a:t>
            </a:r>
            <a:r>
              <a:rPr lang="en-US" sz="1600" dirty="0">
                <a:latin typeface="Lato" panose="020F0502020204030203" pitchFamily="34" charset="0"/>
                <a:ea typeface="Lato" panose="020F0502020204030203" pitchFamily="34" charset="0"/>
                <a:cs typeface="Lato" panose="020F0502020204030203" pitchFamily="34" charset="0"/>
              </a:rPr>
              <a:t>o</a:t>
            </a:r>
            <a:r>
              <a:rPr lang="en-US" sz="1600" dirty="0" smtClean="0">
                <a:latin typeface="Lato" panose="020F0502020204030203" pitchFamily="34" charset="0"/>
                <a:ea typeface="Lato" panose="020F0502020204030203" pitchFamily="34" charset="0"/>
                <a:cs typeface="Lato" panose="020F0502020204030203" pitchFamily="34" charset="0"/>
              </a:rPr>
              <a:t>ffice or service provider. We will have a range of information available after this session.</a:t>
            </a:r>
          </a:p>
          <a:p>
            <a:pPr>
              <a:spcAft>
                <a:spcPts val="600"/>
              </a:spcAft>
              <a:defRPr/>
            </a:pPr>
            <a:r>
              <a:rPr lang="en-US" b="1" dirty="0" smtClean="0">
                <a:solidFill>
                  <a:srgbClr val="CB6015"/>
                </a:solidFill>
                <a:latin typeface="Lato" panose="020F0502020204030203" pitchFamily="34" charset="0"/>
                <a:ea typeface="Lato" panose="020F0502020204030203" pitchFamily="34" charset="0"/>
                <a:cs typeface="Lato" panose="020F0502020204030203" pitchFamily="34" charset="0"/>
              </a:rPr>
              <a:t>Wait times for public housing</a:t>
            </a:r>
            <a:endParaRPr lang="en-US" b="1" dirty="0">
              <a:solidFill>
                <a:srgbClr val="CB6015"/>
              </a:solidFill>
              <a:latin typeface="Lato" panose="020F0502020204030203" pitchFamily="34" charset="0"/>
              <a:ea typeface="Lato" panose="020F0502020204030203" pitchFamily="34" charset="0"/>
              <a:cs typeface="Lato" panose="020F0502020204030203" pitchFamily="34" charset="0"/>
            </a:endParaRPr>
          </a:p>
          <a:p>
            <a:pPr>
              <a:spcAft>
                <a:spcPts val="1800"/>
              </a:spcAft>
              <a:defRPr/>
            </a:pPr>
            <a:r>
              <a:rPr lang="en-US" sz="1600" dirty="0" smtClean="0">
                <a:latin typeface="Lato" panose="020F0502020204030203" pitchFamily="34" charset="0"/>
                <a:ea typeface="Lato" panose="020F0502020204030203" pitchFamily="34" charset="0"/>
                <a:cs typeface="Lato" panose="020F0502020204030203" pitchFamily="34" charset="0"/>
              </a:rPr>
              <a:t>On average the wait time in Alice Springs for all size of dwellings is approximately 2-4 years with exception of approved Priority Housing Applicants.</a:t>
            </a:r>
          </a:p>
          <a:p>
            <a:pPr>
              <a:spcAft>
                <a:spcPts val="600"/>
              </a:spcAft>
              <a:defRPr/>
            </a:pPr>
            <a:r>
              <a:rPr lang="en-US" b="1" dirty="0" smtClean="0">
                <a:solidFill>
                  <a:srgbClr val="CB6015"/>
                </a:solidFill>
                <a:latin typeface="Lato" panose="020F0502020204030203" pitchFamily="34" charset="0"/>
                <a:ea typeface="Lato" panose="020F0502020204030203" pitchFamily="34" charset="0"/>
                <a:cs typeface="Lato" panose="020F0502020204030203" pitchFamily="34" charset="0"/>
              </a:rPr>
              <a:t>Priority public </a:t>
            </a:r>
            <a:r>
              <a:rPr lang="en-US" b="1" dirty="0">
                <a:solidFill>
                  <a:srgbClr val="CB6015"/>
                </a:solidFill>
                <a:latin typeface="Lato" panose="020F0502020204030203" pitchFamily="34" charset="0"/>
                <a:ea typeface="Lato" panose="020F0502020204030203" pitchFamily="34" charset="0"/>
                <a:cs typeface="Lato" panose="020F0502020204030203" pitchFamily="34" charset="0"/>
              </a:rPr>
              <a:t>h</a:t>
            </a:r>
            <a:r>
              <a:rPr lang="en-US" b="1" dirty="0" smtClean="0">
                <a:solidFill>
                  <a:srgbClr val="CB6015"/>
                </a:solidFill>
                <a:latin typeface="Lato" panose="020F0502020204030203" pitchFamily="34" charset="0"/>
                <a:ea typeface="Lato" panose="020F0502020204030203" pitchFamily="34" charset="0"/>
                <a:cs typeface="Lato" panose="020F0502020204030203" pitchFamily="34" charset="0"/>
              </a:rPr>
              <a:t>ousing</a:t>
            </a:r>
          </a:p>
          <a:p>
            <a:pPr>
              <a:spcAft>
                <a:spcPts val="1800"/>
              </a:spcAft>
              <a:defRPr/>
            </a:pPr>
            <a:r>
              <a:rPr lang="en-US" sz="1600" dirty="0" smtClean="0">
                <a:latin typeface="Lato" panose="020F0502020204030203" pitchFamily="34" charset="0"/>
                <a:ea typeface="Lato" panose="020F0502020204030203" pitchFamily="34" charset="0"/>
                <a:cs typeface="Lato" panose="020F0502020204030203" pitchFamily="34" charset="0"/>
              </a:rPr>
              <a:t>Priority </a:t>
            </a:r>
            <a:r>
              <a:rPr lang="en-US" sz="1600" dirty="0">
                <a:latin typeface="Lato" panose="020F0502020204030203" pitchFamily="34" charset="0"/>
                <a:ea typeface="Lato" panose="020F0502020204030203" pitchFamily="34" charset="0"/>
                <a:cs typeface="Lato" panose="020F0502020204030203" pitchFamily="34" charset="0"/>
              </a:rPr>
              <a:t>housing is considered a need for </a:t>
            </a:r>
            <a:r>
              <a:rPr lang="en-US" sz="1600" dirty="0" smtClean="0">
                <a:latin typeface="Lato" panose="020F0502020204030203" pitchFamily="34" charset="0"/>
                <a:ea typeface="Lato" panose="020F0502020204030203" pitchFamily="34" charset="0"/>
                <a:cs typeface="Lato" panose="020F0502020204030203" pitchFamily="34" charset="0"/>
              </a:rPr>
              <a:t>people </a:t>
            </a:r>
            <a:r>
              <a:rPr lang="en-US" sz="1600" dirty="0">
                <a:latin typeface="Lato" panose="020F0502020204030203" pitchFamily="34" charset="0"/>
                <a:ea typeface="Lato" panose="020F0502020204030203" pitchFamily="34" charset="0"/>
                <a:cs typeface="Lato" panose="020F0502020204030203" pitchFamily="34" charset="0"/>
              </a:rPr>
              <a:t>who are experiencing urgent and extreme </a:t>
            </a:r>
            <a:r>
              <a:rPr lang="en-US" sz="1600" dirty="0" smtClean="0">
                <a:latin typeface="Lato" panose="020F0502020204030203" pitchFamily="34" charset="0"/>
                <a:ea typeface="Lato" panose="020F0502020204030203" pitchFamily="34" charset="0"/>
                <a:cs typeface="Lato" panose="020F0502020204030203" pitchFamily="34" charset="0"/>
              </a:rPr>
              <a:t>hardship. A hardship could be homelessness</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smtClean="0">
                <a:latin typeface="Lato" panose="020F0502020204030203" pitchFamily="34" charset="0"/>
                <a:ea typeface="Lato" panose="020F0502020204030203" pitchFamily="34" charset="0"/>
                <a:cs typeface="Lato" panose="020F0502020204030203" pitchFamily="34" charset="0"/>
              </a:rPr>
              <a:t>serious </a:t>
            </a:r>
            <a:r>
              <a:rPr lang="en-US" sz="1600" dirty="0">
                <a:latin typeface="Lato" panose="020F0502020204030203" pitchFamily="34" charset="0"/>
                <a:ea typeface="Lato" panose="020F0502020204030203" pitchFamily="34" charset="0"/>
                <a:cs typeface="Lato" panose="020F0502020204030203" pitchFamily="34" charset="0"/>
              </a:rPr>
              <a:t>medical </a:t>
            </a:r>
            <a:r>
              <a:rPr lang="en-US" sz="1600" dirty="0" smtClean="0">
                <a:latin typeface="Lato" panose="020F0502020204030203" pitchFamily="34" charset="0"/>
                <a:ea typeface="Lato" panose="020F0502020204030203" pitchFamily="34" charset="0"/>
                <a:cs typeface="Lato" panose="020F0502020204030203" pitchFamily="34" charset="0"/>
              </a:rPr>
              <a:t>conditions </a:t>
            </a:r>
            <a:r>
              <a:rPr lang="en-US" sz="1600" dirty="0">
                <a:latin typeface="Lato" panose="020F0502020204030203" pitchFamily="34" charset="0"/>
                <a:ea typeface="Lato" panose="020F0502020204030203" pitchFamily="34" charset="0"/>
                <a:cs typeface="Lato" panose="020F0502020204030203" pitchFamily="34" charset="0"/>
              </a:rPr>
              <a:t>or disability, </a:t>
            </a:r>
            <a:r>
              <a:rPr lang="en-US" sz="1600" dirty="0" smtClean="0">
                <a:latin typeface="Lato" panose="020F0502020204030203" pitchFamily="34" charset="0"/>
                <a:ea typeface="Lato" panose="020F0502020204030203" pitchFamily="34" charset="0"/>
                <a:cs typeface="Lato" panose="020F0502020204030203" pitchFamily="34" charset="0"/>
              </a:rPr>
              <a:t>or social </a:t>
            </a:r>
            <a:r>
              <a:rPr lang="en-US" sz="1600" dirty="0">
                <a:latin typeface="Lato" panose="020F0502020204030203" pitchFamily="34" charset="0"/>
                <a:ea typeface="Lato" panose="020F0502020204030203" pitchFamily="34" charset="0"/>
                <a:cs typeface="Lato" panose="020F0502020204030203" pitchFamily="34" charset="0"/>
              </a:rPr>
              <a:t>problems that affect their ability to find </a:t>
            </a:r>
            <a:r>
              <a:rPr lang="en-US" sz="1600" dirty="0" smtClean="0">
                <a:latin typeface="Lato" panose="020F0502020204030203" pitchFamily="34" charset="0"/>
                <a:ea typeface="Lato" panose="020F0502020204030203" pitchFamily="34" charset="0"/>
                <a:cs typeface="Lato" panose="020F0502020204030203" pitchFamily="34" charset="0"/>
              </a:rPr>
              <a:t>housing.</a:t>
            </a:r>
          </a:p>
          <a:p>
            <a:pPr>
              <a:spcAft>
                <a:spcPts val="1800"/>
              </a:spcAft>
              <a:defRPr/>
            </a:pPr>
            <a:r>
              <a:rPr lang="en-US" sz="1600" dirty="0" smtClean="0">
                <a:latin typeface="Lato" panose="020F0502020204030203" pitchFamily="34" charset="0"/>
                <a:ea typeface="Lato" panose="020F0502020204030203" pitchFamily="34" charset="0"/>
                <a:cs typeface="Lato" panose="020F0502020204030203" pitchFamily="34" charset="0"/>
              </a:rPr>
              <a:t>Priority </a:t>
            </a:r>
            <a:r>
              <a:rPr lang="en-US" sz="1600" dirty="0">
                <a:latin typeface="Lato" panose="020F0502020204030203" pitchFamily="34" charset="0"/>
                <a:ea typeface="Lato" panose="020F0502020204030203" pitchFamily="34" charset="0"/>
                <a:cs typeface="Lato" panose="020F0502020204030203" pitchFamily="34" charset="0"/>
              </a:rPr>
              <a:t>housing is not considered crisis or emergency accommodation. However the </a:t>
            </a:r>
            <a:r>
              <a:rPr lang="en-US" sz="1600" dirty="0" smtClean="0">
                <a:latin typeface="Lato" panose="020F0502020204030203" pitchFamily="34" charset="0"/>
                <a:ea typeface="Lato" panose="020F0502020204030203" pitchFamily="34" charset="0"/>
                <a:cs typeface="Lato" panose="020F0502020204030203" pitchFamily="34" charset="0"/>
              </a:rPr>
              <a:t>department </a:t>
            </a:r>
            <a:r>
              <a:rPr lang="en-US" sz="1600" dirty="0">
                <a:latin typeface="Lato" panose="020F0502020204030203" pitchFamily="34" charset="0"/>
                <a:ea typeface="Lato" panose="020F0502020204030203" pitchFamily="34" charset="0"/>
                <a:cs typeface="Lato" panose="020F0502020204030203" pitchFamily="34" charset="0"/>
              </a:rPr>
              <a:t>will offer referrals to other </a:t>
            </a:r>
            <a:r>
              <a:rPr lang="en-US" sz="1600" dirty="0" smtClean="0">
                <a:latin typeface="Lato" panose="020F0502020204030203" pitchFamily="34" charset="0"/>
                <a:ea typeface="Lato" panose="020F0502020204030203" pitchFamily="34" charset="0"/>
                <a:cs typeface="Lato" panose="020F0502020204030203" pitchFamily="34" charset="0"/>
              </a:rPr>
              <a:t>organizations </a:t>
            </a:r>
            <a:r>
              <a:rPr lang="en-US" sz="1600" dirty="0">
                <a:latin typeface="Lato" panose="020F0502020204030203" pitchFamily="34" charset="0"/>
                <a:ea typeface="Lato" panose="020F0502020204030203" pitchFamily="34" charset="0"/>
                <a:cs typeface="Lato" panose="020F0502020204030203" pitchFamily="34" charset="0"/>
              </a:rPr>
              <a:t>that will not prevent an application for priority housing. </a:t>
            </a:r>
          </a:p>
        </p:txBody>
      </p:sp>
    </p:spTree>
    <p:extLst>
      <p:ext uri="{BB962C8B-B14F-4D97-AF65-F5344CB8AC3E}">
        <p14:creationId xmlns:p14="http://schemas.microsoft.com/office/powerpoint/2010/main" val="29591652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2"/>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7501" t="-15" r="2761" b="18028"/>
          <a:stretch/>
        </p:blipFill>
        <p:spPr bwMode="auto">
          <a:xfrm>
            <a:off x="1" y="-27384"/>
            <a:ext cx="9162008" cy="5978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1115616" y="1868342"/>
            <a:ext cx="7811716" cy="2186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lnSpc>
                <a:spcPts val="4300"/>
              </a:lnSpc>
            </a:pPr>
            <a:r>
              <a:rPr lang="en-US" sz="2800" dirty="0" smtClean="0">
                <a:solidFill>
                  <a:srgbClr val="FFFFFF"/>
                </a:solidFill>
                <a:latin typeface="Lato" panose="020F0502020204030203" pitchFamily="34" charset="0"/>
                <a:ea typeface="Lato" panose="020F0502020204030203" pitchFamily="34" charset="0"/>
                <a:cs typeface="Lato" panose="020F0502020204030203" pitchFamily="34" charset="0"/>
              </a:rPr>
              <a:t>Supported accommodation</a:t>
            </a:r>
          </a:p>
          <a:p>
            <a:pPr eaLnBrk="1" hangingPunct="1">
              <a:lnSpc>
                <a:spcPts val="4300"/>
              </a:lnSpc>
            </a:pPr>
            <a:r>
              <a:rPr lang="en-US" sz="2800" dirty="0" smtClean="0">
                <a:solidFill>
                  <a:srgbClr val="FFFFFF"/>
                </a:solidFill>
                <a:latin typeface="Lato" panose="020F0502020204030203" pitchFamily="34" charset="0"/>
                <a:ea typeface="Lato" panose="020F0502020204030203" pitchFamily="34" charset="0"/>
                <a:cs typeface="Lato" panose="020F0502020204030203" pitchFamily="34" charset="0"/>
              </a:rPr>
              <a:t>Affordable housing</a:t>
            </a:r>
          </a:p>
          <a:p>
            <a:pPr eaLnBrk="1" hangingPunct="1">
              <a:lnSpc>
                <a:spcPts val="4300"/>
              </a:lnSpc>
            </a:pPr>
            <a:r>
              <a:rPr lang="en-US" sz="2800" dirty="0" smtClean="0">
                <a:solidFill>
                  <a:srgbClr val="FFFFFF"/>
                </a:solidFill>
                <a:latin typeface="Lato" panose="020F0502020204030203" pitchFamily="34" charset="0"/>
                <a:ea typeface="Lato" panose="020F0502020204030203" pitchFamily="34" charset="0"/>
                <a:cs typeface="Lato" panose="020F0502020204030203" pitchFamily="34" charset="0"/>
              </a:rPr>
              <a:t>Support services</a:t>
            </a:r>
            <a:endParaRPr lang="en-US" sz="2800" dirty="0">
              <a:solidFill>
                <a:srgbClr val="FFFFFF"/>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3120857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764704"/>
            <a:ext cx="6946195" cy="4597338"/>
          </a:xfrm>
          <a:prstGeom prst="rect">
            <a:avLst/>
          </a:prstGeom>
        </p:spPr>
      </p:pic>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0152" y="2276872"/>
            <a:ext cx="2049651" cy="1877654"/>
          </a:xfrm>
          <a:prstGeom prst="rect">
            <a:avLst/>
          </a:prstGeom>
        </p:spPr>
      </p:pic>
    </p:spTree>
    <p:extLst>
      <p:ext uri="{BB962C8B-B14F-4D97-AF65-F5344CB8AC3E}">
        <p14:creationId xmlns:p14="http://schemas.microsoft.com/office/powerpoint/2010/main" val="14673742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a:spLocks noChangeArrowheads="1"/>
          </p:cNvSpPr>
          <p:nvPr/>
        </p:nvSpPr>
        <p:spPr bwMode="auto">
          <a:xfrm>
            <a:off x="342000" y="404664"/>
            <a:ext cx="8460000" cy="57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Autofit/>
          </a:bodyPr>
          <a:lstStyle>
            <a:lvl1pPr marL="355600" indent="-368300"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0" indent="0" eaLnBrk="1" fontAlgn="t" hangingPunct="1">
              <a:spcAft>
                <a:spcPts val="1200"/>
              </a:spcAft>
            </a:pPr>
            <a:r>
              <a:rPr lang="en-AU" b="1" dirty="0">
                <a:latin typeface="Lato" panose="020F0502020204030203" pitchFamily="34" charset="0"/>
                <a:ea typeface="Lato" panose="020F0502020204030203" pitchFamily="34" charset="0"/>
                <a:cs typeface="Lato" panose="020F0502020204030203" pitchFamily="34" charset="0"/>
              </a:rPr>
              <a:t>Aboriginal Hostels </a:t>
            </a:r>
            <a:r>
              <a:rPr lang="en-AU" b="1" dirty="0" smtClean="0">
                <a:latin typeface="Lato" panose="020F0502020204030203" pitchFamily="34" charset="0"/>
                <a:ea typeface="Lato" panose="020F0502020204030203" pitchFamily="34" charset="0"/>
                <a:cs typeface="Lato" panose="020F0502020204030203" pitchFamily="34" charset="0"/>
              </a:rPr>
              <a:t>Limited</a:t>
            </a:r>
            <a:endParaRPr lang="en-AU" dirty="0">
              <a:latin typeface="Lato" panose="020F0502020204030203" pitchFamily="34" charset="0"/>
              <a:ea typeface="Lato" panose="020F0502020204030203" pitchFamily="34" charset="0"/>
              <a:cs typeface="Lato" panose="020F0502020204030203" pitchFamily="34" charset="0"/>
            </a:endParaRPr>
          </a:p>
          <a:p>
            <a:pPr marL="0" indent="0" eaLnBrk="1" fontAlgn="t" hangingPunct="1">
              <a:spcAft>
                <a:spcPts val="600"/>
              </a:spcAft>
            </a:pPr>
            <a:r>
              <a:rPr lang="en-AU" sz="1800" b="1" dirty="0">
                <a:solidFill>
                  <a:srgbClr val="CB6015"/>
                </a:solidFill>
                <a:latin typeface="Lato" panose="020F0502020204030203" pitchFamily="34" charset="0"/>
                <a:ea typeface="Lato" panose="020F0502020204030203" pitchFamily="34" charset="0"/>
                <a:cs typeface="Lato" panose="020F0502020204030203" pitchFamily="34" charset="0"/>
              </a:rPr>
              <a:t>South Terrace Managed Accommodation -</a:t>
            </a:r>
            <a:r>
              <a:rPr lang="en-AU" sz="1800" b="1" dirty="0" err="1">
                <a:solidFill>
                  <a:srgbClr val="CB6015"/>
                </a:solidFill>
                <a:latin typeface="Lato" panose="020F0502020204030203" pitchFamily="34" charset="0"/>
                <a:ea typeface="Lato" panose="020F0502020204030203" pitchFamily="34" charset="0"/>
                <a:cs typeface="Lato" panose="020F0502020204030203" pitchFamily="34" charset="0"/>
              </a:rPr>
              <a:t>Akangkentye</a:t>
            </a:r>
            <a:r>
              <a:rPr lang="en-AU" sz="1800" b="1" dirty="0">
                <a:solidFill>
                  <a:srgbClr val="CB6015"/>
                </a:solidFill>
                <a:latin typeface="Lato" panose="020F0502020204030203" pitchFamily="34" charset="0"/>
                <a:ea typeface="Lato" panose="020F0502020204030203" pitchFamily="34" charset="0"/>
                <a:cs typeface="Lato" panose="020F0502020204030203" pitchFamily="34" charset="0"/>
              </a:rPr>
              <a:t> Hostel</a:t>
            </a:r>
          </a:p>
          <a:p>
            <a:pPr marL="0" indent="0" eaLnBrk="1" fontAlgn="t" hangingPunct="1">
              <a:spcAft>
                <a:spcPts val="1800"/>
              </a:spcAft>
            </a:pPr>
            <a:r>
              <a:rPr lang="en-AU" sz="1600" dirty="0">
                <a:latin typeface="Lato" panose="020F0502020204030203" pitchFamily="34" charset="0"/>
                <a:ea typeface="Lato" panose="020F0502020204030203" pitchFamily="34" charset="0"/>
                <a:cs typeface="Lato" panose="020F0502020204030203" pitchFamily="34" charset="0"/>
              </a:rPr>
              <a:t>Short-term, transitional accommodation and support to </a:t>
            </a:r>
            <a:r>
              <a:rPr lang="en-AU" sz="1600" dirty="0" smtClean="0">
                <a:latin typeface="Lato" panose="020F0502020204030203" pitchFamily="34" charset="0"/>
                <a:ea typeface="Lato" panose="020F0502020204030203" pitchFamily="34" charset="0"/>
                <a:cs typeface="Lato" panose="020F0502020204030203" pitchFamily="34" charset="0"/>
              </a:rPr>
              <a:t>Aboriginal clients </a:t>
            </a:r>
            <a:r>
              <a:rPr lang="en-AU" sz="1600" dirty="0">
                <a:latin typeface="Lato" panose="020F0502020204030203" pitchFamily="34" charset="0"/>
                <a:ea typeface="Lato" panose="020F0502020204030203" pitchFamily="34" charset="0"/>
                <a:cs typeface="Lato" panose="020F0502020204030203" pitchFamily="34" charset="0"/>
              </a:rPr>
              <a:t>and families (including children) who are waiting for long-term accommodation or public housing or who are homeless or at risk of homelessness.</a:t>
            </a:r>
          </a:p>
          <a:p>
            <a:pPr marL="0" indent="0" eaLnBrk="1" fontAlgn="t" hangingPunct="1">
              <a:spcAft>
                <a:spcPts val="600"/>
              </a:spcAft>
            </a:pPr>
            <a:r>
              <a:rPr lang="en-AU" sz="1800" b="1" dirty="0" err="1">
                <a:solidFill>
                  <a:srgbClr val="CB6015"/>
                </a:solidFill>
                <a:latin typeface="Lato" panose="020F0502020204030203" pitchFamily="34" charset="0"/>
                <a:ea typeface="Lato" panose="020F0502020204030203" pitchFamily="34" charset="0"/>
                <a:cs typeface="Lato" panose="020F0502020204030203" pitchFamily="34" charset="0"/>
              </a:rPr>
              <a:t>Apmere</a:t>
            </a:r>
            <a:r>
              <a:rPr lang="en-AU" sz="1800" b="1" dirty="0">
                <a:solidFill>
                  <a:srgbClr val="CB6015"/>
                </a:solidFill>
                <a:latin typeface="Lato" panose="020F0502020204030203" pitchFamily="34" charset="0"/>
                <a:ea typeface="Lato" panose="020F0502020204030203" pitchFamily="34" charset="0"/>
                <a:cs typeface="Lato" panose="020F0502020204030203" pitchFamily="34" charset="0"/>
              </a:rPr>
              <a:t> </a:t>
            </a:r>
            <a:r>
              <a:rPr lang="en-AU" sz="1800" b="1" dirty="0" err="1">
                <a:solidFill>
                  <a:srgbClr val="CB6015"/>
                </a:solidFill>
                <a:latin typeface="Lato" panose="020F0502020204030203" pitchFamily="34" charset="0"/>
                <a:ea typeface="Lato" panose="020F0502020204030203" pitchFamily="34" charset="0"/>
                <a:cs typeface="Lato" panose="020F0502020204030203" pitchFamily="34" charset="0"/>
              </a:rPr>
              <a:t>Mwerre</a:t>
            </a:r>
            <a:r>
              <a:rPr lang="en-AU" sz="1800" b="1" dirty="0">
                <a:solidFill>
                  <a:srgbClr val="CB6015"/>
                </a:solidFill>
                <a:latin typeface="Lato" panose="020F0502020204030203" pitchFamily="34" charset="0"/>
                <a:ea typeface="Lato" panose="020F0502020204030203" pitchFamily="34" charset="0"/>
                <a:cs typeface="Lato" panose="020F0502020204030203" pitchFamily="34" charset="0"/>
              </a:rPr>
              <a:t> Visitor Park </a:t>
            </a:r>
          </a:p>
          <a:p>
            <a:pPr marL="0" indent="0" eaLnBrk="1" fontAlgn="t" hangingPunct="1">
              <a:spcAft>
                <a:spcPts val="1800"/>
              </a:spcAft>
            </a:pPr>
            <a:r>
              <a:rPr lang="en-AU" sz="1600" dirty="0">
                <a:latin typeface="Lato" panose="020F0502020204030203" pitchFamily="34" charset="0"/>
                <a:ea typeface="Lato" panose="020F0502020204030203" pitchFamily="34" charset="0"/>
                <a:cs typeface="Lato" panose="020F0502020204030203" pitchFamily="34" charset="0"/>
              </a:rPr>
              <a:t>The </a:t>
            </a:r>
            <a:r>
              <a:rPr lang="en-AU" sz="1600" dirty="0" err="1">
                <a:latin typeface="Lato" panose="020F0502020204030203" pitchFamily="34" charset="0"/>
                <a:ea typeface="Lato" panose="020F0502020204030203" pitchFamily="34" charset="0"/>
                <a:cs typeface="Lato" panose="020F0502020204030203" pitchFamily="34" charset="0"/>
              </a:rPr>
              <a:t>Apmere</a:t>
            </a:r>
            <a:r>
              <a:rPr lang="en-AU" sz="1600" dirty="0">
                <a:latin typeface="Lato" panose="020F0502020204030203" pitchFamily="34" charset="0"/>
                <a:ea typeface="Lato" panose="020F0502020204030203" pitchFamily="34" charset="0"/>
                <a:cs typeface="Lato" panose="020F0502020204030203" pitchFamily="34" charset="0"/>
              </a:rPr>
              <a:t> </a:t>
            </a:r>
            <a:r>
              <a:rPr lang="en-AU" sz="1600" dirty="0" err="1">
                <a:latin typeface="Lato" panose="020F0502020204030203" pitchFamily="34" charset="0"/>
                <a:ea typeface="Lato" panose="020F0502020204030203" pitchFamily="34" charset="0"/>
                <a:cs typeface="Lato" panose="020F0502020204030203" pitchFamily="34" charset="0"/>
              </a:rPr>
              <a:t>Mwerre</a:t>
            </a:r>
            <a:r>
              <a:rPr lang="en-AU" sz="1600" dirty="0">
                <a:latin typeface="Lato" panose="020F0502020204030203" pitchFamily="34" charset="0"/>
                <a:ea typeface="Lato" panose="020F0502020204030203" pitchFamily="34" charset="0"/>
                <a:cs typeface="Lato" panose="020F0502020204030203" pitchFamily="34" charset="0"/>
              </a:rPr>
              <a:t> Visitor Park provides short term accommodation for </a:t>
            </a:r>
            <a:r>
              <a:rPr lang="en-AU" sz="1600" dirty="0" smtClean="0">
                <a:latin typeface="Lato" panose="020F0502020204030203" pitchFamily="34" charset="0"/>
                <a:ea typeface="Lato" panose="020F0502020204030203" pitchFamily="34" charset="0"/>
                <a:cs typeface="Lato" panose="020F0502020204030203" pitchFamily="34" charset="0"/>
              </a:rPr>
              <a:t>Aboriginal people who </a:t>
            </a:r>
            <a:r>
              <a:rPr lang="en-AU" sz="1600" dirty="0">
                <a:latin typeface="Lato" panose="020F0502020204030203" pitchFamily="34" charset="0"/>
                <a:ea typeface="Lato" panose="020F0502020204030203" pitchFamily="34" charset="0"/>
                <a:cs typeface="Lato" panose="020F0502020204030203" pitchFamily="34" charset="0"/>
              </a:rPr>
              <a:t>are in Alice Springs seeking permanent employment and housing, taking up employment, or meeting general business and other essential commitments away from their homes and communities. The facility offers a mix of tents, cabins, self-contained units and campsites (for overflow only).</a:t>
            </a:r>
          </a:p>
          <a:p>
            <a:pPr marL="0" indent="0" eaLnBrk="1" fontAlgn="t" hangingPunct="1">
              <a:spcBef>
                <a:spcPts val="1800"/>
              </a:spcBef>
              <a:spcAft>
                <a:spcPts val="1200"/>
              </a:spcAft>
            </a:pPr>
            <a:r>
              <a:rPr lang="en-AU" b="1" dirty="0">
                <a:latin typeface="Lato" panose="020F0502020204030203" pitchFamily="34" charset="0"/>
                <a:ea typeface="Lato" panose="020F0502020204030203" pitchFamily="34" charset="0"/>
                <a:cs typeface="Lato" panose="020F0502020204030203" pitchFamily="34" charset="0"/>
              </a:rPr>
              <a:t>Alice Springs Youth Accommodation and Support Services</a:t>
            </a:r>
          </a:p>
          <a:p>
            <a:pPr marL="0" indent="0" eaLnBrk="1" fontAlgn="t" hangingPunct="1"/>
            <a:r>
              <a:rPr lang="en-AU" sz="1600" dirty="0">
                <a:latin typeface="Lato" panose="020F0502020204030203" pitchFamily="34" charset="0"/>
                <a:ea typeface="Lato" panose="020F0502020204030203" pitchFamily="34" charset="0"/>
                <a:cs typeface="Lato" panose="020F0502020204030203" pitchFamily="34" charset="0"/>
              </a:rPr>
              <a:t>Alice Springs Youth Accommodation and Support Services provide accommodation and case management services to young people who are </a:t>
            </a:r>
            <a:r>
              <a:rPr lang="en-AU" sz="1600" dirty="0" smtClean="0">
                <a:latin typeface="Lato" panose="020F0502020204030203" pitchFamily="34" charset="0"/>
                <a:ea typeface="Lato" panose="020F0502020204030203" pitchFamily="34" charset="0"/>
                <a:cs typeface="Lato" panose="020F0502020204030203" pitchFamily="34" charset="0"/>
              </a:rPr>
              <a:t>homeless </a:t>
            </a:r>
            <a:r>
              <a:rPr lang="en-AU" sz="1600" dirty="0">
                <a:latin typeface="Lato" panose="020F0502020204030203" pitchFamily="34" charset="0"/>
                <a:ea typeface="Lato" panose="020F0502020204030203" pitchFamily="34" charset="0"/>
                <a:cs typeface="Lato" panose="020F0502020204030203" pitchFamily="34" charset="0"/>
              </a:rPr>
              <a:t>or are at risk of homelessness. </a:t>
            </a:r>
          </a:p>
        </p:txBody>
      </p:sp>
    </p:spTree>
    <p:extLst>
      <p:ext uri="{BB962C8B-B14F-4D97-AF65-F5344CB8AC3E}">
        <p14:creationId xmlns:p14="http://schemas.microsoft.com/office/powerpoint/2010/main" val="38287341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44824"/>
            <a:ext cx="9144000" cy="2601600"/>
          </a:xfrm>
          <a:prstGeom prst="rect">
            <a:avLst/>
          </a:prstGeom>
        </p:spPr>
      </p:pic>
    </p:spTree>
    <p:extLst>
      <p:ext uri="{BB962C8B-B14F-4D97-AF65-F5344CB8AC3E}">
        <p14:creationId xmlns:p14="http://schemas.microsoft.com/office/powerpoint/2010/main" val="24820799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DHCD_powerpoint - Cross Sector workshop</Template>
  <TotalTime>378</TotalTime>
  <Words>893</Words>
  <Application>Microsoft Office PowerPoint</Application>
  <PresentationFormat>On-screen Show (4:3)</PresentationFormat>
  <Paragraphs>70</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Lato</vt:lpstr>
      <vt:lpstr>Lato Black</vt:lpstr>
      <vt:lpstr>Lato Heavy</vt:lpstr>
      <vt:lpstr>Lato Light</vt:lpstr>
      <vt:lpstr>Office Theme</vt:lpstr>
      <vt:lpstr>Cross Sector Induction and orientation Workshop 2017 Alice Springs Housing Services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Northern Territory Government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Cross Sector Workshop 2017 Alice Springs Housing Services</dc:title>
  <dc:creator>Shae Louise Landon</dc:creator>
  <cp:lastModifiedBy>Shae Louise Landon</cp:lastModifiedBy>
  <cp:revision>29</cp:revision>
  <cp:lastPrinted>2016-01-29T07:04:59Z</cp:lastPrinted>
  <dcterms:created xsi:type="dcterms:W3CDTF">2017-05-16T22:50:19Z</dcterms:created>
  <dcterms:modified xsi:type="dcterms:W3CDTF">2017-05-19T03:52:33Z</dcterms:modified>
</cp:coreProperties>
</file>