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57" r:id="rId3"/>
    <p:sldId id="262" r:id="rId4"/>
    <p:sldId id="261" r:id="rId5"/>
    <p:sldId id="260" r:id="rId6"/>
    <p:sldId id="259" r:id="rId7"/>
    <p:sldId id="265" r:id="rId8"/>
    <p:sldId id="264" r:id="rId9"/>
    <p:sldId id="263" r:id="rId10"/>
    <p:sldId id="258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36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155" y="1"/>
            <a:ext cx="288936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A1F5E-B850-4F0E-9AEF-B0B748167B00}" type="datetimeFigureOut">
              <a:rPr lang="en-AU" smtClean="0"/>
              <a:t>20/08/2012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36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155" y="9377363"/>
            <a:ext cx="288936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BF59F-38D1-4324-A860-222E8CEBCE0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4359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7AB25-F2A7-4B2C-85B6-52088A4A9026}" type="datetimeFigureOut">
              <a:rPr lang="en-AU" smtClean="0"/>
              <a:t>20/08/2012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D851-80F2-4FEC-988D-AAD064AB29F1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7AB25-F2A7-4B2C-85B6-52088A4A9026}" type="datetimeFigureOut">
              <a:rPr lang="en-AU" smtClean="0"/>
              <a:t>20/08/2012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D851-80F2-4FEC-988D-AAD064AB29F1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7AB25-F2A7-4B2C-85B6-52088A4A9026}" type="datetimeFigureOut">
              <a:rPr lang="en-AU" smtClean="0"/>
              <a:t>20/08/2012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D851-80F2-4FEC-988D-AAD064AB29F1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7AB25-F2A7-4B2C-85B6-52088A4A9026}" type="datetimeFigureOut">
              <a:rPr lang="en-AU" smtClean="0"/>
              <a:t>20/08/2012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D851-80F2-4FEC-988D-AAD064AB29F1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7AB25-F2A7-4B2C-85B6-52088A4A9026}" type="datetimeFigureOut">
              <a:rPr lang="en-AU" smtClean="0"/>
              <a:t>20/08/2012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D851-80F2-4FEC-988D-AAD064AB29F1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7AB25-F2A7-4B2C-85B6-52088A4A9026}" type="datetimeFigureOut">
              <a:rPr lang="en-AU" smtClean="0"/>
              <a:t>20/08/2012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D851-80F2-4FEC-988D-AAD064AB29F1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7AB25-F2A7-4B2C-85B6-52088A4A9026}" type="datetimeFigureOut">
              <a:rPr lang="en-AU" smtClean="0"/>
              <a:t>20/08/2012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D851-80F2-4FEC-988D-AAD064AB29F1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7AB25-F2A7-4B2C-85B6-52088A4A9026}" type="datetimeFigureOut">
              <a:rPr lang="en-AU" smtClean="0"/>
              <a:t>20/08/2012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D851-80F2-4FEC-988D-AAD064AB29F1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7AB25-F2A7-4B2C-85B6-52088A4A9026}" type="datetimeFigureOut">
              <a:rPr lang="en-AU" smtClean="0"/>
              <a:t>20/08/2012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D851-80F2-4FEC-988D-AAD064AB29F1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7AB25-F2A7-4B2C-85B6-52088A4A9026}" type="datetimeFigureOut">
              <a:rPr lang="en-AU" smtClean="0"/>
              <a:t>20/08/2012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51D851-80F2-4FEC-988D-AAD064AB29F1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7AB25-F2A7-4B2C-85B6-52088A4A9026}" type="datetimeFigureOut">
              <a:rPr lang="en-AU" smtClean="0"/>
              <a:t>20/08/2012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1D851-80F2-4FEC-988D-AAD064AB29F1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B17AB25-F2A7-4B2C-85B6-52088A4A9026}" type="datetimeFigureOut">
              <a:rPr lang="en-AU" smtClean="0"/>
              <a:t>20/08/2012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D51D851-80F2-4FEC-988D-AAD064AB29F1}" type="slidenum">
              <a:rPr lang="en-AU" smtClean="0"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996036" y="2204805"/>
            <a:ext cx="5706972" cy="586356"/>
          </a:xfrm>
        </p:spPr>
        <p:txBody>
          <a:bodyPr>
            <a:normAutofit fontScale="90000"/>
          </a:bodyPr>
          <a:lstStyle/>
          <a:p>
            <a:pPr algn="r"/>
            <a:r>
              <a:rPr lang="en-AU" dirty="0" smtClean="0"/>
              <a:t>Media and your organisation</a:t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endParaRPr lang="en-AU" sz="22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445224"/>
            <a:ext cx="1224136" cy="1008111"/>
          </a:xfrm>
          <a:prstGeom prst="rect">
            <a:avLst/>
          </a:prstGeom>
        </p:spPr>
      </p:pic>
      <p:pic>
        <p:nvPicPr>
          <p:cNvPr id="1026" name="Picture 2" descr="H:\My Pictures\Clips\clips and images\imagesCAUOI2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090712">
            <a:off x="2607949" y="2045318"/>
            <a:ext cx="2552700" cy="1131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697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AU" dirty="0"/>
              <a:t/>
            </a:r>
            <a:br>
              <a:rPr lang="en-AU" dirty="0"/>
            </a:br>
            <a:r>
              <a:rPr lang="en-AU" dirty="0"/>
              <a:t>The Press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12776"/>
            <a:ext cx="7520940" cy="3267701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AU" sz="2400" dirty="0"/>
              <a:t>Be clear about whether the interview is on the record or as background for a story that a journalist is working on.</a:t>
            </a:r>
          </a:p>
          <a:p>
            <a:endParaRPr lang="en-AU" sz="2400" dirty="0"/>
          </a:p>
          <a:p>
            <a:pPr>
              <a:buFont typeface="Arial" pitchFamily="34" charset="0"/>
              <a:buChar char="•"/>
            </a:pPr>
            <a:r>
              <a:rPr lang="en-AU" sz="2400" dirty="0"/>
              <a:t>On the record means everything you say can be published</a:t>
            </a:r>
          </a:p>
          <a:p>
            <a:endParaRPr lang="en-AU" sz="2400" dirty="0"/>
          </a:p>
          <a:p>
            <a:pPr>
              <a:buFont typeface="Arial" pitchFamily="34" charset="0"/>
              <a:buChar char="•"/>
            </a:pPr>
            <a:r>
              <a:rPr lang="en-AU" sz="2400" dirty="0"/>
              <a:t>Be clear on what is on the record and what is not</a:t>
            </a:r>
          </a:p>
          <a:p>
            <a:endParaRPr lang="en-AU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445224"/>
            <a:ext cx="1224136" cy="100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971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AU" dirty="0"/>
              <a:t>The Radio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sz="2800" i="1" dirty="0"/>
              <a:t>News grabs</a:t>
            </a:r>
          </a:p>
          <a:p>
            <a:r>
              <a:rPr lang="en-AU" sz="2400" dirty="0"/>
              <a:t>•	An interview for radio news stories are generally short (5 – 10 minutes) and pre-recorded.</a:t>
            </a:r>
          </a:p>
          <a:p>
            <a:endParaRPr lang="en-AU" sz="900" dirty="0"/>
          </a:p>
          <a:p>
            <a:r>
              <a:rPr lang="en-AU" sz="2400" dirty="0"/>
              <a:t>•	Grabs are usually between 15-24 seconds long – that’s one short paragraph or statement.</a:t>
            </a:r>
          </a:p>
          <a:p>
            <a:endParaRPr lang="en-AU" sz="900" dirty="0"/>
          </a:p>
          <a:p>
            <a:r>
              <a:rPr lang="en-AU" sz="2400" dirty="0"/>
              <a:t>•	Come up with your strongest statement that captures exactly what you want to say on the issue – and say it clearly and strongly during the cause of the interview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445224"/>
            <a:ext cx="1224136" cy="100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573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AU" dirty="0"/>
              <a:t>The Radio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AU" sz="2400" dirty="0" smtClean="0"/>
          </a:p>
          <a:p>
            <a:r>
              <a:rPr lang="en-AU" sz="2400" i="1" dirty="0" smtClean="0"/>
              <a:t>Remember to personalise </a:t>
            </a:r>
            <a:r>
              <a:rPr lang="en-AU" sz="2400" i="1" dirty="0"/>
              <a:t>/ humanise the experience </a:t>
            </a:r>
            <a:endParaRPr lang="en-AU" sz="2400" i="1" dirty="0" smtClean="0"/>
          </a:p>
          <a:p>
            <a:endParaRPr lang="en-AU" sz="2400" dirty="0"/>
          </a:p>
          <a:p>
            <a:r>
              <a:rPr lang="en-AU" sz="2400" dirty="0"/>
              <a:t>•	Giving a concrete example either from your own direct experience or someone else’s is a strong way to connect the interviewer, listener and audience with the issue – it is powerful.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445224"/>
            <a:ext cx="1224136" cy="100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93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AU" dirty="0"/>
              <a:t>The Radio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sz="2800" i="1" dirty="0"/>
              <a:t>Presentation </a:t>
            </a:r>
            <a:r>
              <a:rPr lang="en-AU" sz="2800" i="1" dirty="0" smtClean="0"/>
              <a:t>Tips</a:t>
            </a:r>
            <a:endParaRPr lang="en-AU" sz="2800" i="1" dirty="0"/>
          </a:p>
          <a:p>
            <a:r>
              <a:rPr lang="en-AU" sz="2400" dirty="0"/>
              <a:t>Voice, tone and delivery of your message</a:t>
            </a:r>
          </a:p>
          <a:p>
            <a:r>
              <a:rPr lang="en-AU" sz="2400" dirty="0"/>
              <a:t>•	Remember to take deep breaths leading up to the interview – find your centre – breath from your centre/gut not chest – takes a few minutes – this will relax you.</a:t>
            </a:r>
          </a:p>
          <a:p>
            <a:r>
              <a:rPr lang="en-AU" sz="2400" dirty="0"/>
              <a:t>•	Be warm, friendly, courteous, and respectful</a:t>
            </a:r>
          </a:p>
          <a:p>
            <a:r>
              <a:rPr lang="en-AU" sz="2400" dirty="0"/>
              <a:t>•	Authoritative – know your stuff and be an expert in what you are talking about 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445224"/>
            <a:ext cx="1224136" cy="100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475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AU" dirty="0"/>
              <a:t>The Radio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136904" cy="3627741"/>
          </a:xfrm>
        </p:spPr>
        <p:txBody>
          <a:bodyPr>
            <a:normAutofit fontScale="25000" lnSpcReduction="20000"/>
          </a:bodyPr>
          <a:lstStyle/>
          <a:p>
            <a:endParaRPr lang="en-AU" sz="4000" dirty="0"/>
          </a:p>
          <a:p>
            <a:r>
              <a:rPr lang="en-AU" sz="11200" i="1" dirty="0" smtClean="0"/>
              <a:t>Bridging </a:t>
            </a:r>
            <a:r>
              <a:rPr lang="en-AU" sz="11200" i="1" dirty="0"/>
              <a:t>creates a transition so that you can </a:t>
            </a:r>
            <a:r>
              <a:rPr lang="en-AU" sz="11200" i="1" dirty="0" smtClean="0"/>
              <a:t>move from </a:t>
            </a:r>
            <a:r>
              <a:rPr lang="en-AU" sz="11200" i="1" dirty="0"/>
              <a:t>one subject to the message you want to communicate</a:t>
            </a:r>
            <a:r>
              <a:rPr lang="en-AU" sz="11200" i="1" dirty="0" smtClean="0"/>
              <a:t>.</a:t>
            </a:r>
          </a:p>
          <a:p>
            <a:endParaRPr lang="en-AU" sz="3600" dirty="0" smtClean="0"/>
          </a:p>
          <a:p>
            <a:r>
              <a:rPr lang="en-AU" sz="9600" dirty="0" smtClean="0"/>
              <a:t>Some </a:t>
            </a:r>
            <a:r>
              <a:rPr lang="en-AU" sz="9600" dirty="0"/>
              <a:t>ways to bridges:</a:t>
            </a:r>
          </a:p>
          <a:p>
            <a:r>
              <a:rPr lang="en-AU" sz="8000" dirty="0"/>
              <a:t>“Let’s put your question into perspective …</a:t>
            </a:r>
          </a:p>
          <a:p>
            <a:endParaRPr lang="en-AU" sz="1200" dirty="0"/>
          </a:p>
          <a:p>
            <a:r>
              <a:rPr lang="en-AU" sz="8000" dirty="0"/>
              <a:t>“The real issue here is…. </a:t>
            </a:r>
          </a:p>
          <a:p>
            <a:endParaRPr lang="en-AU" dirty="0"/>
          </a:p>
          <a:p>
            <a:r>
              <a:rPr lang="en-AU" sz="8000" dirty="0"/>
              <a:t>"It's important to remember that..." </a:t>
            </a:r>
          </a:p>
          <a:p>
            <a:endParaRPr lang="en-AU" sz="400" dirty="0"/>
          </a:p>
          <a:p>
            <a:r>
              <a:rPr lang="en-AU" sz="8000" dirty="0"/>
              <a:t>“I can’t tell you that, but what I can tell you is …</a:t>
            </a:r>
          </a:p>
          <a:p>
            <a:endParaRPr lang="en-AU" sz="9600" dirty="0"/>
          </a:p>
          <a:p>
            <a:pPr algn="r"/>
            <a:r>
              <a:rPr lang="en-AU" sz="9600" dirty="0"/>
              <a:t>Avoid using any of these more than </a:t>
            </a:r>
            <a:r>
              <a:rPr lang="en-AU" sz="9600" dirty="0" smtClean="0"/>
              <a:t>once! </a:t>
            </a:r>
            <a:endParaRPr lang="en-AU" sz="9600" dirty="0"/>
          </a:p>
          <a:p>
            <a:r>
              <a:rPr lang="en-AU" sz="2400" dirty="0" smtClean="0"/>
              <a:t> </a:t>
            </a:r>
            <a:endParaRPr lang="en-AU" sz="2400" dirty="0"/>
          </a:p>
          <a:p>
            <a:endParaRPr lang="en-AU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5849889"/>
            <a:ext cx="1224136" cy="100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864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Television </a:t>
            </a:r>
            <a:r>
              <a:rPr lang="en-AU" dirty="0"/>
              <a:t>/ Video Interviews</a:t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80728"/>
            <a:ext cx="7520940" cy="4104456"/>
          </a:xfrm>
        </p:spPr>
        <p:txBody>
          <a:bodyPr>
            <a:normAutofit fontScale="25000" lnSpcReduction="20000"/>
          </a:bodyPr>
          <a:lstStyle/>
          <a:p>
            <a:r>
              <a:rPr lang="en-AU" sz="9600" i="1" dirty="0" smtClean="0"/>
              <a:t>Voice, Tone </a:t>
            </a:r>
            <a:r>
              <a:rPr lang="en-AU" sz="9600" i="1" dirty="0"/>
              <a:t>and </a:t>
            </a:r>
            <a:r>
              <a:rPr lang="en-AU" sz="9600" i="1" dirty="0" smtClean="0"/>
              <a:t>Speed</a:t>
            </a:r>
          </a:p>
          <a:p>
            <a:endParaRPr lang="en-AU" sz="8000" i="1" dirty="0"/>
          </a:p>
          <a:p>
            <a:pPr lvl="0">
              <a:buFont typeface="Arial" pitchFamily="34" charset="0"/>
              <a:buChar char="•"/>
            </a:pPr>
            <a:r>
              <a:rPr lang="en-AU" sz="8000" dirty="0"/>
              <a:t>Be conscious of your speed – be measured in your delivery and pick out main points you want to make each time you’re going to talk– you won’t be able to say everything you want in answering a question</a:t>
            </a:r>
            <a:r>
              <a:rPr lang="en-AU" sz="8000" dirty="0" smtClean="0"/>
              <a:t>. </a:t>
            </a:r>
          </a:p>
          <a:p>
            <a:pPr marL="0" lvl="0" indent="0"/>
            <a:endParaRPr lang="en-AU" sz="8000" dirty="0"/>
          </a:p>
          <a:p>
            <a:pPr lvl="0">
              <a:buFont typeface="Arial" pitchFamily="34" charset="0"/>
              <a:buChar char="•"/>
            </a:pPr>
            <a:r>
              <a:rPr lang="en-AU" sz="8000" dirty="0"/>
              <a:t>Be succinct in your responses – get to the point – get our key messages out on the topics</a:t>
            </a:r>
            <a:r>
              <a:rPr lang="en-AU" sz="8000" dirty="0" smtClean="0"/>
              <a:t>.</a:t>
            </a:r>
          </a:p>
          <a:p>
            <a:pPr marL="0" lvl="0" indent="0"/>
            <a:endParaRPr lang="en-AU" sz="8000" dirty="0"/>
          </a:p>
          <a:p>
            <a:pPr lvl="0">
              <a:buFont typeface="Arial" pitchFamily="34" charset="0"/>
              <a:buChar char="•"/>
            </a:pPr>
            <a:r>
              <a:rPr lang="en-AU" sz="8000" dirty="0"/>
              <a:t>Communicate confidence – an authority in this area</a:t>
            </a:r>
            <a:r>
              <a:rPr lang="en-AU" sz="8000" dirty="0" smtClean="0"/>
              <a:t>.</a:t>
            </a:r>
          </a:p>
          <a:p>
            <a:pPr lvl="0">
              <a:buFont typeface="Arial" pitchFamily="34" charset="0"/>
              <a:buChar char="•"/>
            </a:pPr>
            <a:endParaRPr lang="en-AU" sz="8000" dirty="0"/>
          </a:p>
          <a:p>
            <a:pPr lvl="0">
              <a:buFont typeface="Arial" pitchFamily="34" charset="0"/>
              <a:buChar char="•"/>
            </a:pPr>
            <a:r>
              <a:rPr lang="en-AU" sz="8000" dirty="0"/>
              <a:t>Keep It Short and </a:t>
            </a:r>
            <a:r>
              <a:rPr lang="en-AU" sz="8000" dirty="0" smtClean="0"/>
              <a:t>Simple</a:t>
            </a:r>
          </a:p>
          <a:p>
            <a:pPr marL="0" lvl="0" indent="0" algn="r"/>
            <a:r>
              <a:rPr lang="en-AU" sz="8000" dirty="0"/>
              <a:t>Enjoy the experience - have </a:t>
            </a:r>
            <a:r>
              <a:rPr lang="en-AU" sz="8000" dirty="0" smtClean="0"/>
              <a:t>fun!</a:t>
            </a:r>
            <a:endParaRPr lang="en-AU" sz="2400" dirty="0"/>
          </a:p>
          <a:p>
            <a:pPr lvl="0">
              <a:buFont typeface="Arial" pitchFamily="34" charset="0"/>
              <a:buChar char="•"/>
            </a:pPr>
            <a:endParaRPr lang="en-AU" sz="2400" dirty="0"/>
          </a:p>
          <a:p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661248"/>
            <a:ext cx="12255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4896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AU" dirty="0" smtClean="0"/>
              <a:t>The Media interview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i="1" dirty="0"/>
              <a:t>Always ask the journalist or </a:t>
            </a:r>
            <a:r>
              <a:rPr lang="en-AU" sz="2800" i="1" dirty="0" smtClean="0"/>
              <a:t>reporter</a:t>
            </a:r>
          </a:p>
          <a:p>
            <a:endParaRPr lang="en-AU" sz="2400" i="1" dirty="0"/>
          </a:p>
          <a:p>
            <a:r>
              <a:rPr lang="en-AU" sz="2800" dirty="0"/>
              <a:t>•	</a:t>
            </a:r>
            <a:r>
              <a:rPr lang="en-AU" sz="2400" dirty="0"/>
              <a:t>What’s the angle?</a:t>
            </a:r>
          </a:p>
          <a:p>
            <a:r>
              <a:rPr lang="en-AU" sz="2400" dirty="0"/>
              <a:t>•	What’s your story about?</a:t>
            </a:r>
          </a:p>
          <a:p>
            <a:r>
              <a:rPr lang="en-AU" sz="2400" dirty="0"/>
              <a:t>•	What sorts of questions do you want to ask?</a:t>
            </a:r>
          </a:p>
          <a:p>
            <a:r>
              <a:rPr lang="en-AU" sz="2400" dirty="0"/>
              <a:t>•	Who else are you speaking to or interviewing for this story?</a:t>
            </a:r>
          </a:p>
          <a:p>
            <a:endParaRPr lang="en-AU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445224"/>
            <a:ext cx="1224136" cy="100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908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AU" dirty="0"/>
              <a:t>The Media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i="1" dirty="0" smtClean="0"/>
              <a:t>Positioning</a:t>
            </a:r>
          </a:p>
          <a:p>
            <a:endParaRPr lang="en-AU" sz="2400" dirty="0"/>
          </a:p>
          <a:p>
            <a:pPr>
              <a:buFont typeface="Arial" pitchFamily="34" charset="0"/>
              <a:buChar char="•"/>
            </a:pPr>
            <a:r>
              <a:rPr lang="en-AU" sz="2400" dirty="0"/>
              <a:t>How will this interview position my organisation in this space and more generally in public debate and perception? What will we get out of it?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445224"/>
            <a:ext cx="1224136" cy="100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3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AU" dirty="0"/>
              <a:t>The Media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/>
              <a:t>•	Raise awareness of our work in this space – the good work that we’re doing</a:t>
            </a:r>
          </a:p>
          <a:p>
            <a:r>
              <a:rPr lang="en-AU" sz="2400" dirty="0"/>
              <a:t>•	Opportunity to criticise the government – over a failure or inadequacy</a:t>
            </a:r>
          </a:p>
          <a:p>
            <a:r>
              <a:rPr lang="en-AU" sz="2400" dirty="0"/>
              <a:t>•	To highlight problem area and inadequacy needing attention</a:t>
            </a:r>
          </a:p>
          <a:p>
            <a:r>
              <a:rPr lang="en-AU" sz="2400" dirty="0"/>
              <a:t>•	Raise public awareness of an issue – change perception - mobilise action 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445224"/>
            <a:ext cx="1224136" cy="100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127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AU" dirty="0"/>
              <a:t>The Media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i="1" dirty="0"/>
              <a:t>Risks</a:t>
            </a:r>
          </a:p>
          <a:p>
            <a:r>
              <a:rPr lang="en-AU" sz="2400" dirty="0"/>
              <a:t>•	Perpetuate negative perception of the issue or cause</a:t>
            </a:r>
          </a:p>
          <a:p>
            <a:r>
              <a:rPr lang="en-AU" sz="2400" dirty="0"/>
              <a:t>•	Ongoing funding</a:t>
            </a:r>
          </a:p>
          <a:p>
            <a:r>
              <a:rPr lang="en-AU" sz="2400" dirty="0"/>
              <a:t>•	Harm ongoing relations – with decision makers; others in the field; or in the community</a:t>
            </a:r>
          </a:p>
          <a:p>
            <a:r>
              <a:rPr lang="en-AU" sz="2400" dirty="0"/>
              <a:t>•	Harm perception and/or standing of yourself and your organisation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445224"/>
            <a:ext cx="1224136" cy="100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901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AU" dirty="0"/>
              <a:t>The Media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2800" i="1" dirty="0"/>
              <a:t>What the media wants</a:t>
            </a:r>
          </a:p>
          <a:p>
            <a:r>
              <a:rPr lang="en-AU" sz="2400" dirty="0"/>
              <a:t>Generally speaking journalists and media outlets are looking for:</a:t>
            </a:r>
          </a:p>
          <a:p>
            <a:r>
              <a:rPr lang="en-AU" sz="2400" dirty="0"/>
              <a:t>•	Critical’ reaction (REAX)</a:t>
            </a:r>
          </a:p>
          <a:p>
            <a:r>
              <a:rPr lang="en-AU" sz="2400" dirty="0"/>
              <a:t>•	Fresh angle to a story or issue</a:t>
            </a:r>
          </a:p>
          <a:p>
            <a:r>
              <a:rPr lang="en-AU" sz="2400" dirty="0"/>
              <a:t>•	Expose - breaking news story</a:t>
            </a:r>
          </a:p>
          <a:p>
            <a:r>
              <a:rPr lang="en-AU" sz="2400" dirty="0"/>
              <a:t>•	Real life stories that bring attention to an issue or policy/program success or failure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445224"/>
            <a:ext cx="1224136" cy="100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803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AU" dirty="0"/>
              <a:t>The Media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00628"/>
            <a:ext cx="7992888" cy="3579849"/>
          </a:xfrm>
        </p:spPr>
        <p:txBody>
          <a:bodyPr>
            <a:noAutofit/>
          </a:bodyPr>
          <a:lstStyle/>
          <a:p>
            <a:r>
              <a:rPr lang="en-AU" sz="2800" i="1" dirty="0"/>
              <a:t>Key Messages</a:t>
            </a:r>
          </a:p>
          <a:p>
            <a:r>
              <a:rPr lang="en-AU" sz="2000" dirty="0"/>
              <a:t>Think about and jot down the key points you want to make –this will vary depending on the length of the interview and whether it’s for press, radio, or television</a:t>
            </a:r>
            <a:r>
              <a:rPr lang="en-AU" sz="2000" dirty="0" smtClean="0"/>
              <a:t>.</a:t>
            </a:r>
            <a:endParaRPr lang="en-AU" sz="2000" dirty="0"/>
          </a:p>
          <a:p>
            <a:r>
              <a:rPr lang="en-AU" sz="2000" dirty="0"/>
              <a:t>•	Aim for between 1 and 3 key points </a:t>
            </a:r>
          </a:p>
          <a:p>
            <a:r>
              <a:rPr lang="en-AU" sz="2000" dirty="0"/>
              <a:t>•	How will I make these points – how can I best express what I want to say?</a:t>
            </a:r>
          </a:p>
          <a:p>
            <a:r>
              <a:rPr lang="en-AU" sz="2000" dirty="0"/>
              <a:t>•	How will it come across? </a:t>
            </a:r>
          </a:p>
          <a:p>
            <a:r>
              <a:rPr lang="en-AU" sz="2000" dirty="0"/>
              <a:t>•	And is that good / constructive for what I want to achieve with this interview?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445224"/>
            <a:ext cx="1224136" cy="100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818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AU" dirty="0"/>
              <a:t>The Media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i="1" dirty="0"/>
              <a:t>Personalising the experience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/>
              <a:t>Revealing some personal attachment to the issue/story or a concrete example is POWERFUL. </a:t>
            </a:r>
            <a:endParaRPr lang="en-AU" sz="2400" dirty="0" smtClean="0"/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It </a:t>
            </a:r>
            <a:r>
              <a:rPr lang="en-AU" sz="2400" dirty="0"/>
              <a:t>builds rapport with interviewer and audience; </a:t>
            </a:r>
            <a:endParaRPr lang="en-AU" sz="2400" dirty="0" smtClean="0"/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makes </a:t>
            </a:r>
            <a:r>
              <a:rPr lang="en-AU" sz="2400" dirty="0"/>
              <a:t>you more credible; and </a:t>
            </a:r>
            <a:endParaRPr lang="en-AU" sz="2400" dirty="0" smtClean="0"/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makes </a:t>
            </a:r>
            <a:r>
              <a:rPr lang="en-AU" sz="2400" dirty="0"/>
              <a:t>the issue real for people – even if they don’t agree with you.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445224"/>
            <a:ext cx="1224136" cy="100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691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AU" dirty="0"/>
              <a:t>The Media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i="1" dirty="0"/>
              <a:t>Anticipate difficult or unexpected </a:t>
            </a:r>
            <a:r>
              <a:rPr lang="en-AU" sz="2800" i="1" dirty="0" smtClean="0"/>
              <a:t>questions</a:t>
            </a:r>
          </a:p>
          <a:p>
            <a:endParaRPr lang="en-AU" sz="2400" dirty="0"/>
          </a:p>
          <a:p>
            <a:pPr>
              <a:buFont typeface="Arial" pitchFamily="34" charset="0"/>
              <a:buChar char="•"/>
            </a:pPr>
            <a:r>
              <a:rPr lang="en-AU" sz="2400" dirty="0"/>
              <a:t>Always be aware of what the Government’s stated response is or anticipate what it’ likely to </a:t>
            </a:r>
            <a:r>
              <a:rPr lang="en-AU" sz="2400" dirty="0" smtClean="0"/>
              <a:t>be</a:t>
            </a:r>
          </a:p>
          <a:p>
            <a:pPr marL="0" indent="0"/>
            <a:endParaRPr lang="en-AU" sz="2400" dirty="0"/>
          </a:p>
          <a:p>
            <a:pPr>
              <a:buFont typeface="Arial" pitchFamily="34" charset="0"/>
              <a:buChar char="•"/>
            </a:pPr>
            <a:r>
              <a:rPr lang="en-AU" sz="2400" dirty="0"/>
              <a:t>Know what </a:t>
            </a:r>
            <a:r>
              <a:rPr lang="en-AU" sz="2400" dirty="0" smtClean="0"/>
              <a:t>other stakeholders </a:t>
            </a:r>
            <a:r>
              <a:rPr lang="en-AU" sz="2400" dirty="0"/>
              <a:t>in the space are saying 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445224"/>
            <a:ext cx="1224136" cy="100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174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92</TotalTime>
  <Words>434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Angles</vt:lpstr>
      <vt:lpstr>Media and your organisation  </vt:lpstr>
      <vt:lpstr>The Media interview</vt:lpstr>
      <vt:lpstr>The Media interview</vt:lpstr>
      <vt:lpstr>The Media interview</vt:lpstr>
      <vt:lpstr>The Media interview</vt:lpstr>
      <vt:lpstr>The Media interview</vt:lpstr>
      <vt:lpstr>The Media interview</vt:lpstr>
      <vt:lpstr>The Media interview</vt:lpstr>
      <vt:lpstr>The Media interview</vt:lpstr>
      <vt:lpstr> The Press Interview</vt:lpstr>
      <vt:lpstr>The Radio Interview</vt:lpstr>
      <vt:lpstr>The Radio Interview</vt:lpstr>
      <vt:lpstr>The Radio Interview</vt:lpstr>
      <vt:lpstr>The Radio Interview</vt:lpstr>
      <vt:lpstr>  Television / Video Interviews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and your organisation  Fernando de Freitas</dc:title>
  <dc:creator>Janine Sims</dc:creator>
  <cp:lastModifiedBy>Roma Hill</cp:lastModifiedBy>
  <cp:revision>8</cp:revision>
  <cp:lastPrinted>2012-08-15T05:33:39Z</cp:lastPrinted>
  <dcterms:created xsi:type="dcterms:W3CDTF">2012-08-15T04:01:10Z</dcterms:created>
  <dcterms:modified xsi:type="dcterms:W3CDTF">2012-08-20T04:44:29Z</dcterms:modified>
</cp:coreProperties>
</file>