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handoutMasterIdLst>
    <p:handoutMasterId r:id="rId23"/>
  </p:handoutMasterIdLst>
  <p:sldIdLst>
    <p:sldId id="256" r:id="rId2"/>
    <p:sldId id="298" r:id="rId3"/>
    <p:sldId id="258" r:id="rId4"/>
    <p:sldId id="320" r:id="rId5"/>
    <p:sldId id="296" r:id="rId6"/>
    <p:sldId id="302" r:id="rId7"/>
    <p:sldId id="310" r:id="rId8"/>
    <p:sldId id="309" r:id="rId9"/>
    <p:sldId id="299" r:id="rId10"/>
    <p:sldId id="266" r:id="rId11"/>
    <p:sldId id="317" r:id="rId12"/>
    <p:sldId id="316" r:id="rId13"/>
    <p:sldId id="300" r:id="rId14"/>
    <p:sldId id="312" r:id="rId15"/>
    <p:sldId id="311" r:id="rId16"/>
    <p:sldId id="313" r:id="rId17"/>
    <p:sldId id="315" r:id="rId18"/>
    <p:sldId id="318" r:id="rId19"/>
    <p:sldId id="319" r:id="rId20"/>
    <p:sldId id="291" r:id="rId21"/>
  </p:sldIdLst>
  <p:sldSz cx="9144000" cy="6858000" type="screen4x3"/>
  <p:notesSz cx="6797675" cy="9928225"/>
  <p:custDataLst>
    <p:tags r:id="rId2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B50"/>
    <a:srgbClr val="A995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79929" autoAdjust="0"/>
  </p:normalViewPr>
  <p:slideViewPr>
    <p:cSldViewPr snapToGrid="0" snapToObjects="1" showGuides="1">
      <p:cViewPr>
        <p:scale>
          <a:sx n="120" d="100"/>
          <a:sy n="120" d="100"/>
        </p:scale>
        <p:origin x="-540"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2945659" cy="49641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50449" y="0"/>
            <a:ext cx="2945659" cy="496411"/>
          </a:xfrm>
          <a:prstGeom prst="rect">
            <a:avLst/>
          </a:prstGeom>
        </p:spPr>
        <p:txBody>
          <a:bodyPr vert="horz" lIns="91440" tIns="45720" rIns="91440" bIns="45720" rtlCol="0"/>
          <a:lstStyle>
            <a:lvl1pPr algn="r">
              <a:defRPr sz="1200"/>
            </a:lvl1pPr>
          </a:lstStyle>
          <a:p>
            <a:fld id="{7D7C9F30-9CDB-48B1-B378-4D1D942A25BE}" type="datetimeFigureOut">
              <a:rPr lang="en-AU" smtClean="0"/>
              <a:t>3/03/2014</a:t>
            </a:fld>
            <a:endParaRPr lang="en-AU" dirty="0"/>
          </a:p>
        </p:txBody>
      </p:sp>
      <p:sp>
        <p:nvSpPr>
          <p:cNvPr id="4" name="Footer Placeholder 3"/>
          <p:cNvSpPr>
            <a:spLocks noGrp="1"/>
          </p:cNvSpPr>
          <p:nvPr>
            <p:ph type="ftr" sz="quarter" idx="2"/>
          </p:nvPr>
        </p:nvSpPr>
        <p:spPr>
          <a:xfrm>
            <a:off x="6" y="9430094"/>
            <a:ext cx="2945659" cy="496411"/>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50449" y="9430094"/>
            <a:ext cx="2945659" cy="496411"/>
          </a:xfrm>
          <a:prstGeom prst="rect">
            <a:avLst/>
          </a:prstGeom>
        </p:spPr>
        <p:txBody>
          <a:bodyPr vert="horz" lIns="91440" tIns="45720" rIns="91440" bIns="45720" rtlCol="0" anchor="b"/>
          <a:lstStyle>
            <a:lvl1pPr algn="r">
              <a:defRPr sz="1200"/>
            </a:lvl1pPr>
          </a:lstStyle>
          <a:p>
            <a:fld id="{EEE19070-583F-4996-B41B-7E8B4A80E616}" type="slidenum">
              <a:rPr lang="en-AU" smtClean="0"/>
              <a:t>‹#›</a:t>
            </a:fld>
            <a:endParaRPr lang="en-AU" dirty="0"/>
          </a:p>
        </p:txBody>
      </p:sp>
    </p:spTree>
    <p:extLst>
      <p:ext uri="{BB962C8B-B14F-4D97-AF65-F5344CB8AC3E}">
        <p14:creationId xmlns:p14="http://schemas.microsoft.com/office/powerpoint/2010/main" val="2153110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967"/>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49688" y="0"/>
            <a:ext cx="2946400" cy="496967"/>
          </a:xfrm>
          <a:prstGeom prst="rect">
            <a:avLst/>
          </a:prstGeom>
        </p:spPr>
        <p:txBody>
          <a:bodyPr vert="horz" lIns="91440" tIns="45720" rIns="91440" bIns="45720" rtlCol="0"/>
          <a:lstStyle>
            <a:lvl1pPr algn="r">
              <a:defRPr sz="1200"/>
            </a:lvl1pPr>
          </a:lstStyle>
          <a:p>
            <a:fld id="{CB943647-4763-4DCF-8817-6B26B4BF0A2A}" type="datetimeFigureOut">
              <a:rPr lang="en-AU" smtClean="0"/>
              <a:t>3/03/2014</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450" y="4715629"/>
            <a:ext cx="5438775" cy="44679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9671"/>
            <a:ext cx="2946400" cy="496966"/>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9688" y="9429671"/>
            <a:ext cx="2946400" cy="496966"/>
          </a:xfrm>
          <a:prstGeom prst="rect">
            <a:avLst/>
          </a:prstGeom>
        </p:spPr>
        <p:txBody>
          <a:bodyPr vert="horz" lIns="91440" tIns="45720" rIns="91440" bIns="45720" rtlCol="0" anchor="b"/>
          <a:lstStyle>
            <a:lvl1pPr algn="r">
              <a:defRPr sz="1200"/>
            </a:lvl1pPr>
          </a:lstStyle>
          <a:p>
            <a:fld id="{426E3CAD-38DB-42F8-A532-9B7DB4A94D3D}" type="slidenum">
              <a:rPr lang="en-AU" smtClean="0"/>
              <a:t>‹#›</a:t>
            </a:fld>
            <a:endParaRPr lang="en-AU" dirty="0"/>
          </a:p>
        </p:txBody>
      </p:sp>
    </p:spTree>
    <p:extLst>
      <p:ext uri="{BB962C8B-B14F-4D97-AF65-F5344CB8AC3E}">
        <p14:creationId xmlns:p14="http://schemas.microsoft.com/office/powerpoint/2010/main" val="98361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26E3CAD-38DB-42F8-A532-9B7DB4A94D3D}" type="slidenum">
              <a:rPr lang="en-AU" smtClean="0"/>
              <a:t>1</a:t>
            </a:fld>
            <a:endParaRPr lang="en-AU" dirty="0"/>
          </a:p>
        </p:txBody>
      </p:sp>
    </p:spTree>
    <p:extLst>
      <p:ext uri="{BB962C8B-B14F-4D97-AF65-F5344CB8AC3E}">
        <p14:creationId xmlns:p14="http://schemas.microsoft.com/office/powerpoint/2010/main" val="1089458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10</a:t>
            </a:fld>
            <a:endParaRPr lang="en-AU" dirty="0"/>
          </a:p>
        </p:txBody>
      </p:sp>
    </p:spTree>
    <p:extLst>
      <p:ext uri="{BB962C8B-B14F-4D97-AF65-F5344CB8AC3E}">
        <p14:creationId xmlns:p14="http://schemas.microsoft.com/office/powerpoint/2010/main" val="2116588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11</a:t>
            </a:fld>
            <a:endParaRPr lang="en-AU" dirty="0"/>
          </a:p>
        </p:txBody>
      </p:sp>
    </p:spTree>
    <p:extLst>
      <p:ext uri="{BB962C8B-B14F-4D97-AF65-F5344CB8AC3E}">
        <p14:creationId xmlns:p14="http://schemas.microsoft.com/office/powerpoint/2010/main" val="3166814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12</a:t>
            </a:fld>
            <a:endParaRPr lang="en-AU" dirty="0"/>
          </a:p>
        </p:txBody>
      </p:sp>
    </p:spTree>
    <p:extLst>
      <p:ext uri="{BB962C8B-B14F-4D97-AF65-F5344CB8AC3E}">
        <p14:creationId xmlns:p14="http://schemas.microsoft.com/office/powerpoint/2010/main" val="25001811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13</a:t>
            </a:fld>
            <a:endParaRPr lang="en-AU" dirty="0"/>
          </a:p>
        </p:txBody>
      </p:sp>
    </p:spTree>
    <p:extLst>
      <p:ext uri="{BB962C8B-B14F-4D97-AF65-F5344CB8AC3E}">
        <p14:creationId xmlns:p14="http://schemas.microsoft.com/office/powerpoint/2010/main" val="3702340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14</a:t>
            </a:fld>
            <a:endParaRPr lang="en-AU" dirty="0"/>
          </a:p>
        </p:txBody>
      </p:sp>
    </p:spTree>
    <p:extLst>
      <p:ext uri="{BB962C8B-B14F-4D97-AF65-F5344CB8AC3E}">
        <p14:creationId xmlns:p14="http://schemas.microsoft.com/office/powerpoint/2010/main" val="3237379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15</a:t>
            </a:fld>
            <a:endParaRPr lang="en-AU" dirty="0"/>
          </a:p>
        </p:txBody>
      </p:sp>
    </p:spTree>
    <p:extLst>
      <p:ext uri="{BB962C8B-B14F-4D97-AF65-F5344CB8AC3E}">
        <p14:creationId xmlns:p14="http://schemas.microsoft.com/office/powerpoint/2010/main" val="4078965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16</a:t>
            </a:fld>
            <a:endParaRPr lang="en-AU" dirty="0"/>
          </a:p>
        </p:txBody>
      </p:sp>
    </p:spTree>
    <p:extLst>
      <p:ext uri="{BB962C8B-B14F-4D97-AF65-F5344CB8AC3E}">
        <p14:creationId xmlns:p14="http://schemas.microsoft.com/office/powerpoint/2010/main" val="245586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17</a:t>
            </a:fld>
            <a:endParaRPr lang="en-AU" dirty="0"/>
          </a:p>
        </p:txBody>
      </p:sp>
    </p:spTree>
    <p:extLst>
      <p:ext uri="{BB962C8B-B14F-4D97-AF65-F5344CB8AC3E}">
        <p14:creationId xmlns:p14="http://schemas.microsoft.com/office/powerpoint/2010/main" val="1467840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18</a:t>
            </a:fld>
            <a:endParaRPr lang="en-AU" dirty="0"/>
          </a:p>
        </p:txBody>
      </p:sp>
    </p:spTree>
    <p:extLst>
      <p:ext uri="{BB962C8B-B14F-4D97-AF65-F5344CB8AC3E}">
        <p14:creationId xmlns:p14="http://schemas.microsoft.com/office/powerpoint/2010/main" val="211645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19</a:t>
            </a:fld>
            <a:endParaRPr lang="en-AU" dirty="0"/>
          </a:p>
        </p:txBody>
      </p:sp>
    </p:spTree>
    <p:extLst>
      <p:ext uri="{BB962C8B-B14F-4D97-AF65-F5344CB8AC3E}">
        <p14:creationId xmlns:p14="http://schemas.microsoft.com/office/powerpoint/2010/main" val="138629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26E3CAD-38DB-42F8-A532-9B7DB4A94D3D}" type="slidenum">
              <a:rPr lang="en-AU" smtClean="0"/>
              <a:t>2</a:t>
            </a:fld>
            <a:endParaRPr lang="en-AU" dirty="0"/>
          </a:p>
        </p:txBody>
      </p:sp>
    </p:spTree>
    <p:extLst>
      <p:ext uri="{BB962C8B-B14F-4D97-AF65-F5344CB8AC3E}">
        <p14:creationId xmlns:p14="http://schemas.microsoft.com/office/powerpoint/2010/main" val="1946643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20</a:t>
            </a:fld>
            <a:endParaRPr lang="en-AU" dirty="0"/>
          </a:p>
        </p:txBody>
      </p:sp>
    </p:spTree>
    <p:extLst>
      <p:ext uri="{BB962C8B-B14F-4D97-AF65-F5344CB8AC3E}">
        <p14:creationId xmlns:p14="http://schemas.microsoft.com/office/powerpoint/2010/main" val="419388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26E3CAD-38DB-42F8-A532-9B7DB4A94D3D}" type="slidenum">
              <a:rPr lang="en-AU" smtClean="0"/>
              <a:t>3</a:t>
            </a:fld>
            <a:endParaRPr lang="en-AU" dirty="0"/>
          </a:p>
        </p:txBody>
      </p:sp>
    </p:spTree>
    <p:extLst>
      <p:ext uri="{BB962C8B-B14F-4D97-AF65-F5344CB8AC3E}">
        <p14:creationId xmlns:p14="http://schemas.microsoft.com/office/powerpoint/2010/main" val="66922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26E3CAD-38DB-42F8-A532-9B7DB4A94D3D}" type="slidenum">
              <a:rPr lang="en-AU" smtClean="0"/>
              <a:t>4</a:t>
            </a:fld>
            <a:endParaRPr lang="en-AU" dirty="0"/>
          </a:p>
        </p:txBody>
      </p:sp>
    </p:spTree>
    <p:extLst>
      <p:ext uri="{BB962C8B-B14F-4D97-AF65-F5344CB8AC3E}">
        <p14:creationId xmlns:p14="http://schemas.microsoft.com/office/powerpoint/2010/main" val="3930774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sz="1200" dirty="0" smtClean="0">
              <a:solidFill>
                <a:schemeClr val="tx2"/>
              </a:solidFill>
            </a:endParaRPr>
          </a:p>
          <a:p>
            <a:endParaRPr lang="en-AU" sz="1200" dirty="0" smtClean="0">
              <a:solidFill>
                <a:schemeClr val="tx2"/>
              </a:solidFill>
            </a:endParaRPr>
          </a:p>
          <a:p>
            <a:endParaRPr lang="en-AU" sz="1200" dirty="0" smtClean="0">
              <a:solidFill>
                <a:schemeClr val="tx2"/>
              </a:solidFill>
            </a:endParaRP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defTabSz="457200" fontAlgn="base">
              <a:spcBef>
                <a:spcPct val="0"/>
              </a:spcBef>
              <a:spcAft>
                <a:spcPct val="0"/>
              </a:spcAft>
              <a:defRPr>
                <a:solidFill>
                  <a:schemeClr val="tx1"/>
                </a:solidFill>
                <a:latin typeface="Arial" pitchFamily="34" charset="0"/>
                <a:ea typeface="ＭＳ Ｐゴシック" pitchFamily="34" charset="-128"/>
              </a:defRPr>
            </a:lvl6pPr>
            <a:lvl7pPr marL="2971800" indent="-228600" defTabSz="457200" fontAlgn="base">
              <a:spcBef>
                <a:spcPct val="0"/>
              </a:spcBef>
              <a:spcAft>
                <a:spcPct val="0"/>
              </a:spcAft>
              <a:defRPr>
                <a:solidFill>
                  <a:schemeClr val="tx1"/>
                </a:solidFill>
                <a:latin typeface="Arial" pitchFamily="34" charset="0"/>
                <a:ea typeface="ＭＳ Ｐゴシック" pitchFamily="34" charset="-128"/>
              </a:defRPr>
            </a:lvl7pPr>
            <a:lvl8pPr marL="3429000" indent="-228600" defTabSz="457200" fontAlgn="base">
              <a:spcBef>
                <a:spcPct val="0"/>
              </a:spcBef>
              <a:spcAft>
                <a:spcPct val="0"/>
              </a:spcAft>
              <a:defRPr>
                <a:solidFill>
                  <a:schemeClr val="tx1"/>
                </a:solidFill>
                <a:latin typeface="Arial" pitchFamily="34" charset="0"/>
                <a:ea typeface="ＭＳ Ｐゴシック" pitchFamily="34" charset="-128"/>
              </a:defRPr>
            </a:lvl8pPr>
            <a:lvl9pPr marL="3886200" indent="-228600" defTabSz="457200" fontAlgn="base">
              <a:spcBef>
                <a:spcPct val="0"/>
              </a:spcBef>
              <a:spcAft>
                <a:spcPct val="0"/>
              </a:spcAft>
              <a:defRPr>
                <a:solidFill>
                  <a:schemeClr val="tx1"/>
                </a:solidFill>
                <a:latin typeface="Arial" pitchFamily="34" charset="0"/>
                <a:ea typeface="ＭＳ Ｐゴシック" pitchFamily="34" charset="-128"/>
              </a:defRPr>
            </a:lvl9pPr>
          </a:lstStyle>
          <a:p>
            <a:fld id="{71E3AC67-F4A4-403F-88CA-E1AD9C35DF51}" type="slidenum">
              <a:rPr lang="en-US">
                <a:latin typeface="Calibri" pitchFamily="34" charset="0"/>
              </a:rPr>
              <a:pPr/>
              <a:t>5</a:t>
            </a:fld>
            <a:endParaRPr lang="en-US" dirty="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6</a:t>
            </a:fld>
            <a:endParaRPr lang="en-AU" dirty="0"/>
          </a:p>
        </p:txBody>
      </p:sp>
    </p:spTree>
    <p:extLst>
      <p:ext uri="{BB962C8B-B14F-4D97-AF65-F5344CB8AC3E}">
        <p14:creationId xmlns:p14="http://schemas.microsoft.com/office/powerpoint/2010/main" val="77911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7</a:t>
            </a:fld>
            <a:endParaRPr lang="en-AU" dirty="0"/>
          </a:p>
        </p:txBody>
      </p:sp>
    </p:spTree>
    <p:extLst>
      <p:ext uri="{BB962C8B-B14F-4D97-AF65-F5344CB8AC3E}">
        <p14:creationId xmlns:p14="http://schemas.microsoft.com/office/powerpoint/2010/main" val="307278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426E3CAD-38DB-42F8-A532-9B7DB4A94D3D}" type="slidenum">
              <a:rPr lang="en-AU" smtClean="0"/>
              <a:t>8</a:t>
            </a:fld>
            <a:endParaRPr lang="en-AU" dirty="0"/>
          </a:p>
        </p:txBody>
      </p:sp>
    </p:spTree>
    <p:extLst>
      <p:ext uri="{BB962C8B-B14F-4D97-AF65-F5344CB8AC3E}">
        <p14:creationId xmlns:p14="http://schemas.microsoft.com/office/powerpoint/2010/main" val="1251630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26E3CAD-38DB-42F8-A532-9B7DB4A94D3D}" type="slidenum">
              <a:rPr lang="en-AU" smtClean="0"/>
              <a:t>9</a:t>
            </a:fld>
            <a:endParaRPr lang="en-AU" dirty="0"/>
          </a:p>
        </p:txBody>
      </p:sp>
    </p:spTree>
    <p:extLst>
      <p:ext uri="{BB962C8B-B14F-4D97-AF65-F5344CB8AC3E}">
        <p14:creationId xmlns:p14="http://schemas.microsoft.com/office/powerpoint/2010/main" val="2642533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local cover - no logo.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3563999" y="2808000"/>
            <a:ext cx="5183139" cy="990000"/>
          </a:xfrm>
        </p:spPr>
        <p:txBody>
          <a:bodyPr lIns="0" tIns="0" rIns="0" bIns="0">
            <a:normAutofit/>
          </a:bodyPr>
          <a:lstStyle>
            <a:lvl1pPr algn="l">
              <a:lnSpc>
                <a:spcPct val="90000"/>
              </a:lnSpc>
              <a:defRPr sz="3000">
                <a:solidFill>
                  <a:schemeClr val="bg1"/>
                </a:solidFill>
                <a:latin typeface="Arial Rounded MT Bold"/>
                <a:cs typeface="Arial Rounded MT Bold"/>
              </a:defRPr>
            </a:lvl1pPr>
          </a:lstStyle>
          <a:p>
            <a:r>
              <a:rPr lang="en-US" smtClean="0"/>
              <a:t>Click to edit Master title style</a:t>
            </a:r>
            <a:endParaRPr lang="en-US"/>
          </a:p>
        </p:txBody>
      </p:sp>
      <p:sp>
        <p:nvSpPr>
          <p:cNvPr id="3" name="Subtitle 2"/>
          <p:cNvSpPr>
            <a:spLocks noGrp="1"/>
          </p:cNvSpPr>
          <p:nvPr>
            <p:ph type="subTitle" idx="1"/>
          </p:nvPr>
        </p:nvSpPr>
        <p:spPr>
          <a:xfrm>
            <a:off x="3563999" y="3810501"/>
            <a:ext cx="5183139" cy="975895"/>
          </a:xfrm>
        </p:spPr>
        <p:txBody>
          <a:bodyPr lIns="0" tIns="0" rIns="0" bIns="0" anchor="t">
            <a:normAutofit/>
          </a:bodyPr>
          <a:lstStyle>
            <a:lvl1pPr marL="0" indent="0" algn="l">
              <a:buNone/>
              <a:defRPr sz="1400" b="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27938" y="-337351"/>
            <a:ext cx="3475607" cy="2456040"/>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rnal &amp; pic">
    <p:spTree>
      <p:nvGrpSpPr>
        <p:cNvPr id="1" name=""/>
        <p:cNvGrpSpPr/>
        <p:nvPr/>
      </p:nvGrpSpPr>
      <p:grpSpPr>
        <a:xfrm>
          <a:off x="0" y="0"/>
          <a:ext cx="0" cy="0"/>
          <a:chOff x="0" y="0"/>
          <a:chExt cx="0" cy="0"/>
        </a:xfrm>
      </p:grpSpPr>
      <p:sp>
        <p:nvSpPr>
          <p:cNvPr id="2" name="Title 1"/>
          <p:cNvSpPr>
            <a:spLocks noGrp="1"/>
          </p:cNvSpPr>
          <p:nvPr>
            <p:ph type="title"/>
          </p:nvPr>
        </p:nvSpPr>
        <p:spPr>
          <a:xfrm>
            <a:off x="1432800" y="1584000"/>
            <a:ext cx="7254000" cy="648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440000" y="2250000"/>
            <a:ext cx="5215032" cy="42119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Picture Placeholder 4"/>
          <p:cNvSpPr>
            <a:spLocks noGrp="1"/>
          </p:cNvSpPr>
          <p:nvPr>
            <p:ph type="pic" sz="quarter" idx="10"/>
          </p:nvPr>
        </p:nvSpPr>
        <p:spPr>
          <a:xfrm>
            <a:off x="6768000" y="3672000"/>
            <a:ext cx="1980000" cy="2141538"/>
          </a:xfrm>
        </p:spPr>
        <p:txBody>
          <a:bodyPr/>
          <a:lstStyle/>
          <a:p>
            <a:r>
              <a:rPr lang="en-US" dirty="0" smtClean="0"/>
              <a:t>Click icon to add picture</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divider.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564000" y="2811599"/>
            <a:ext cx="5184000" cy="2121348"/>
          </a:xfrm>
        </p:spPr>
        <p:txBody>
          <a:bodyPr anchor="t"/>
          <a:lstStyle>
            <a:lvl1pPr algn="l">
              <a:defRPr sz="4000" b="1" cap="none">
                <a:solidFill>
                  <a:schemeClr val="bg1"/>
                </a:solidFill>
              </a:defRPr>
            </a:lvl1p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32801" y="2410181"/>
            <a:ext cx="3527998" cy="382398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58802" y="2410181"/>
            <a:ext cx="3527998" cy="382398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32800" y="1584000"/>
            <a:ext cx="7254000" cy="648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32800" y="2454730"/>
            <a:ext cx="3528000" cy="639762"/>
          </a:xfrm>
        </p:spPr>
        <p:txBody>
          <a:bodyPr anchor="ct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32800" y="3174700"/>
            <a:ext cx="3528000" cy="3131462"/>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58800" y="2454730"/>
            <a:ext cx="3528000" cy="639762"/>
          </a:xfrm>
        </p:spPr>
        <p:txBody>
          <a:bodyPr anchor="ctr">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58800" y="3174700"/>
            <a:ext cx="3528000" cy="3131462"/>
          </a:xfrm>
        </p:spPr>
        <p:txBody>
          <a:bodyPr>
            <a:normAutofit/>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32800" y="1584000"/>
            <a:ext cx="7254000" cy="648000"/>
          </a:xfrm>
          <a:prstGeom prst="rect">
            <a:avLst/>
          </a:prstGeom>
        </p:spPr>
        <p:txBody>
          <a:bodyPr vert="horz" lIns="0" tIns="0" rIns="0" bIns="0" rtlCol="0" anchor="t"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40000" y="2250000"/>
            <a:ext cx="7254000" cy="4211998"/>
          </a:xfrm>
          <a:prstGeom prst="rect">
            <a:avLst/>
          </a:prstGeom>
        </p:spPr>
        <p:txBody>
          <a:bodyPr vert="horz" lIns="0" tIns="45720" rIns="9144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48042" y="-384046"/>
            <a:ext cx="3488944" cy="246546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1" r:id="rId4"/>
    <p:sldLayoutId id="2147483652" r:id="rId5"/>
    <p:sldLayoutId id="2147483653" r:id="rId6"/>
    <p:sldLayoutId id="2147483654" r:id="rId7"/>
    <p:sldLayoutId id="2147483655" r:id="rId8"/>
  </p:sldLayoutIdLst>
  <p:timing>
    <p:tnLst>
      <p:par>
        <p:cTn id="1" dur="indefinite" restart="never" nodeType="tmRoot"/>
      </p:par>
    </p:tnLst>
  </p:timing>
  <p:hf hdr="0" ftr="0" dt="0"/>
  <p:txStyles>
    <p:titleStyle>
      <a:lvl1pPr algn="l" defTabSz="457200" rtl="0" eaLnBrk="1" latinLnBrk="0" hangingPunct="1">
        <a:lnSpc>
          <a:spcPct val="90000"/>
        </a:lnSpc>
        <a:spcBef>
          <a:spcPct val="0"/>
        </a:spcBef>
        <a:buNone/>
        <a:defRPr sz="3000" kern="1200">
          <a:solidFill>
            <a:schemeClr val="accent1"/>
          </a:solidFill>
          <a:latin typeface="Arial Rounded MT Bold"/>
          <a:ea typeface="+mj-ea"/>
          <a:cs typeface="Arial Rounded MT Bold"/>
        </a:defRPr>
      </a:lvl1pPr>
    </p:titleStyle>
    <p:bodyStyle>
      <a:lvl1pPr marL="0" indent="0" algn="l" defTabSz="457200" rtl="0" eaLnBrk="1" latinLnBrk="0" hangingPunct="1">
        <a:lnSpc>
          <a:spcPct val="90000"/>
        </a:lnSpc>
        <a:spcBef>
          <a:spcPts val="0"/>
        </a:spcBef>
        <a:spcAft>
          <a:spcPts val="567"/>
        </a:spcAft>
        <a:buFont typeface="Arial"/>
        <a:buNone/>
        <a:defRPr sz="2400" b="1" kern="1200">
          <a:solidFill>
            <a:schemeClr val="tx2"/>
          </a:solidFill>
          <a:latin typeface="+mn-lt"/>
          <a:ea typeface="+mn-ea"/>
          <a:cs typeface="+mn-cs"/>
        </a:defRPr>
      </a:lvl1pPr>
      <a:lvl2pPr marL="0" indent="0" algn="l" defTabSz="457200" rtl="0" eaLnBrk="1" latinLnBrk="0" hangingPunct="1">
        <a:lnSpc>
          <a:spcPct val="90000"/>
        </a:lnSpc>
        <a:spcBef>
          <a:spcPts val="0"/>
        </a:spcBef>
        <a:spcAft>
          <a:spcPts val="567"/>
        </a:spcAft>
        <a:buFont typeface="Arial"/>
        <a:buNone/>
        <a:defRPr sz="2400" kern="1200">
          <a:solidFill>
            <a:schemeClr val="tx2"/>
          </a:solidFill>
          <a:latin typeface="+mn-lt"/>
          <a:ea typeface="+mn-ea"/>
          <a:cs typeface="+mn-cs"/>
        </a:defRPr>
      </a:lvl2pPr>
      <a:lvl3pPr marL="173038" indent="-173038" algn="l" defTabSz="457200" rtl="0" eaLnBrk="1" latinLnBrk="0" hangingPunct="1">
        <a:lnSpc>
          <a:spcPct val="90000"/>
        </a:lnSpc>
        <a:spcBef>
          <a:spcPts val="0"/>
        </a:spcBef>
        <a:spcAft>
          <a:spcPts val="567"/>
        </a:spcAft>
        <a:buClr>
          <a:schemeClr val="accent2"/>
        </a:buClr>
        <a:buFont typeface="Arial"/>
        <a:buChar char="•"/>
        <a:defRPr sz="2000" kern="1200">
          <a:solidFill>
            <a:schemeClr val="tx2"/>
          </a:solidFill>
          <a:latin typeface="+mn-lt"/>
          <a:ea typeface="+mn-ea"/>
          <a:cs typeface="+mn-cs"/>
        </a:defRPr>
      </a:lvl3pPr>
      <a:lvl4pPr marL="355600" indent="-182563" algn="l" defTabSz="457200" rtl="0" eaLnBrk="1" latinLnBrk="0" hangingPunct="1">
        <a:lnSpc>
          <a:spcPct val="90000"/>
        </a:lnSpc>
        <a:spcBef>
          <a:spcPts val="0"/>
        </a:spcBef>
        <a:spcAft>
          <a:spcPts val="567"/>
        </a:spcAft>
        <a:buClr>
          <a:schemeClr val="accent2"/>
        </a:buClr>
        <a:buFont typeface="Arial"/>
        <a:buChar char="–"/>
        <a:defRPr sz="2000" kern="1200">
          <a:solidFill>
            <a:schemeClr val="tx2"/>
          </a:solidFill>
          <a:latin typeface="+mn-lt"/>
          <a:ea typeface="+mn-ea"/>
          <a:cs typeface="+mn-cs"/>
        </a:defRPr>
      </a:lvl4pPr>
      <a:lvl5pPr marL="533400" indent="-173038" algn="l" defTabSz="457200" rtl="0" eaLnBrk="1" latinLnBrk="0" hangingPunct="1">
        <a:lnSpc>
          <a:spcPct val="90000"/>
        </a:lnSpc>
        <a:spcBef>
          <a:spcPts val="0"/>
        </a:spcBef>
        <a:spcAft>
          <a:spcPts val="567"/>
        </a:spcAft>
        <a:buClr>
          <a:schemeClr val="accent2"/>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au/url?sa=i&amp;rct=j&amp;q=medicare+locals&amp;source=images&amp;cd=&amp;cad=rja&amp;docid=Z6kdVIAYC7nwXM&amp;tbnid=qONcbKN7n5XJYM:&amp;ved=0CAUQjRw&amp;url=http://www.humeml.org.au/&amp;ei=mpboUfiYO8rqkgX70YHYDw&amp;bvm=bv.49478099,d.dGI&amp;psig=AFQjCNGYzAPKI2OX88DSDazFe_5SA_5kHA&amp;ust=1374283586427541"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24125"/>
            <a:ext cx="7536180" cy="1567815"/>
          </a:xfrm>
        </p:spPr>
        <p:txBody>
          <a:bodyPr>
            <a:normAutofit/>
          </a:bodyPr>
          <a:lstStyle/>
          <a:p>
            <a:pPr algn="r"/>
            <a:r>
              <a:rPr lang="en-US" sz="2800" dirty="0" smtClean="0"/>
              <a:t>Northern Territory Medicare Local</a:t>
            </a:r>
            <a:br>
              <a:rPr lang="en-US" sz="2800" dirty="0" smtClean="0"/>
            </a:br>
            <a:r>
              <a:rPr lang="en-US" sz="2800" dirty="0" smtClean="0"/>
              <a:t>Presentation for:</a:t>
            </a:r>
            <a:br>
              <a:rPr lang="en-US" sz="2800" dirty="0" smtClean="0"/>
            </a:br>
            <a:r>
              <a:rPr lang="en-US" sz="2800" dirty="0" smtClean="0"/>
              <a:t>NTCOSS Stronger Links Forum</a:t>
            </a:r>
            <a:r>
              <a:rPr lang="en-US" dirty="0" smtClean="0"/>
              <a:t/>
            </a:r>
            <a:br>
              <a:rPr lang="en-US" dirty="0" smtClean="0"/>
            </a:br>
            <a:endParaRPr lang="en-US" sz="2700" dirty="0"/>
          </a:p>
        </p:txBody>
      </p:sp>
      <p:sp>
        <p:nvSpPr>
          <p:cNvPr id="5" name="Subtitle 4"/>
          <p:cNvSpPr>
            <a:spLocks noGrp="1"/>
          </p:cNvSpPr>
          <p:nvPr>
            <p:ph type="subTitle" idx="1"/>
          </p:nvPr>
        </p:nvSpPr>
        <p:spPr>
          <a:xfrm>
            <a:off x="4826442" y="3959750"/>
            <a:ext cx="3928938" cy="1717481"/>
          </a:xfrm>
        </p:spPr>
        <p:txBody>
          <a:bodyPr>
            <a:normAutofit fontScale="92500"/>
          </a:bodyPr>
          <a:lstStyle/>
          <a:p>
            <a:pPr algn="r"/>
            <a:r>
              <a:rPr lang="en-US" sz="2800" b="1" dirty="0" smtClean="0"/>
              <a:t>Le Smith</a:t>
            </a:r>
          </a:p>
          <a:p>
            <a:pPr algn="r"/>
            <a:r>
              <a:rPr lang="en-US" sz="2800" dirty="0" smtClean="0"/>
              <a:t>Health Program Manager </a:t>
            </a:r>
            <a:r>
              <a:rPr lang="en-US" sz="2200" dirty="0" smtClean="0"/>
              <a:t>Mental Health and Refugee Health</a:t>
            </a:r>
            <a:endParaRPr lang="en-US" sz="2800" dirty="0" smtClean="0"/>
          </a:p>
          <a:p>
            <a:pPr algn="r"/>
            <a:r>
              <a:rPr lang="en-US" sz="2800" dirty="0" smtClean="0"/>
              <a:t> 20 February 2013</a:t>
            </a:r>
            <a:endParaRPr lang="en-US" sz="2800" dirty="0"/>
          </a:p>
          <a:p>
            <a:endParaRPr lang="en-US" sz="2400"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900" y="692460"/>
            <a:ext cx="4853940" cy="648000"/>
          </a:xfrm>
        </p:spPr>
        <p:txBody>
          <a:bodyPr>
            <a:normAutofit/>
          </a:bodyPr>
          <a:lstStyle/>
          <a:p>
            <a:pPr algn="ctr"/>
            <a:r>
              <a:rPr lang="en-AU" sz="3200" dirty="0" smtClean="0">
                <a:solidFill>
                  <a:schemeClr val="tx2"/>
                </a:solidFill>
              </a:rPr>
              <a:t>NTML Advisory Groups</a:t>
            </a:r>
            <a:endParaRPr lang="en-AU" sz="3200" dirty="0">
              <a:solidFill>
                <a:schemeClr val="tx2"/>
              </a:solidFill>
            </a:endParaRPr>
          </a:p>
        </p:txBody>
      </p:sp>
      <p:sp>
        <p:nvSpPr>
          <p:cNvPr id="3" name="Content Placeholder 2"/>
          <p:cNvSpPr>
            <a:spLocks noGrp="1"/>
          </p:cNvSpPr>
          <p:nvPr>
            <p:ph idx="1"/>
          </p:nvPr>
        </p:nvSpPr>
        <p:spPr>
          <a:xfrm>
            <a:off x="847724" y="1635420"/>
            <a:ext cx="8220075" cy="4479629"/>
          </a:xfrm>
        </p:spPr>
        <p:txBody>
          <a:bodyPr>
            <a:noAutofit/>
          </a:bodyPr>
          <a:lstStyle/>
          <a:p>
            <a:pPr marL="457200" indent="-457200">
              <a:buFont typeface="Arial" pitchFamily="34" charset="0"/>
              <a:buChar char="•"/>
            </a:pPr>
            <a:r>
              <a:rPr lang="en-AU" sz="2000" b="0" dirty="0" smtClean="0"/>
              <a:t>Report to the CEO</a:t>
            </a:r>
          </a:p>
          <a:p>
            <a:pPr marL="457200" indent="-457200">
              <a:buFont typeface="Arial" pitchFamily="34" charset="0"/>
              <a:buChar char="•"/>
            </a:pPr>
            <a:endParaRPr lang="en-AU" sz="2000" b="0" dirty="0" smtClean="0"/>
          </a:p>
          <a:p>
            <a:pPr marL="457200" indent="-457200">
              <a:buFont typeface="Arial" pitchFamily="34" charset="0"/>
              <a:buChar char="•"/>
            </a:pPr>
            <a:r>
              <a:rPr lang="en-AU" sz="2000" b="0" dirty="0" smtClean="0"/>
              <a:t>Five Advisory Groups</a:t>
            </a:r>
          </a:p>
          <a:p>
            <a:pPr marL="812800" lvl="3" indent="-457200">
              <a:buFont typeface="+mj-lt"/>
              <a:buAutoNum type="arabicParenR"/>
            </a:pPr>
            <a:r>
              <a:rPr lang="en-AU" b="0" dirty="0" smtClean="0"/>
              <a:t>Consumer </a:t>
            </a:r>
          </a:p>
          <a:p>
            <a:pPr marL="812800" lvl="3" indent="-457200">
              <a:buFont typeface="+mj-lt"/>
              <a:buAutoNum type="arabicParenR"/>
            </a:pPr>
            <a:r>
              <a:rPr lang="en-AU" b="0" dirty="0" smtClean="0"/>
              <a:t>Clinical Governance</a:t>
            </a:r>
          </a:p>
          <a:p>
            <a:pPr marL="812800" lvl="3" indent="-457200">
              <a:buFont typeface="+mj-lt"/>
              <a:buAutoNum type="arabicParenR"/>
            </a:pPr>
            <a:r>
              <a:rPr lang="en-AU" b="0" dirty="0" smtClean="0"/>
              <a:t>Healthy Ageing</a:t>
            </a:r>
          </a:p>
          <a:p>
            <a:pPr marL="812800" lvl="3" indent="-457200">
              <a:buFont typeface="+mj-lt"/>
              <a:buAutoNum type="arabicParenR"/>
            </a:pPr>
            <a:r>
              <a:rPr lang="en-AU" dirty="0" smtClean="0"/>
              <a:t>Provider</a:t>
            </a:r>
          </a:p>
          <a:p>
            <a:pPr marL="812800" lvl="3" indent="-457200">
              <a:buFont typeface="+mj-lt"/>
              <a:buAutoNum type="arabicParenR"/>
            </a:pPr>
            <a:r>
              <a:rPr lang="en-AU" dirty="0" smtClean="0"/>
              <a:t>Mental Health/Alcohol </a:t>
            </a:r>
          </a:p>
          <a:p>
            <a:pPr lvl="3" indent="0">
              <a:buNone/>
            </a:pPr>
            <a:r>
              <a:rPr lang="en-AU" dirty="0"/>
              <a:t>	</a:t>
            </a:r>
            <a:r>
              <a:rPr lang="en-AU" dirty="0" smtClean="0"/>
              <a:t>		and </a:t>
            </a:r>
            <a:r>
              <a:rPr lang="en-AU" dirty="0"/>
              <a:t>Other </a:t>
            </a:r>
            <a:r>
              <a:rPr lang="en-AU" dirty="0" smtClean="0"/>
              <a:t>Drugs</a:t>
            </a:r>
          </a:p>
          <a:p>
            <a:pPr lvl="3" indent="0">
              <a:buNone/>
            </a:pPr>
            <a:endParaRPr lang="en-AU" b="0" i="1" dirty="0" smtClean="0"/>
          </a:p>
          <a:p>
            <a:pPr lvl="3" indent="0">
              <a:buNone/>
            </a:pPr>
            <a:endParaRPr lang="en-AU" b="0" i="1" dirty="0"/>
          </a:p>
          <a:p>
            <a:pPr lvl="3" indent="0">
              <a:buNone/>
            </a:pPr>
            <a:r>
              <a:rPr lang="en-AU" i="1" dirty="0" smtClean="0"/>
              <a:t>	</a:t>
            </a:r>
            <a:endParaRPr lang="en-AU" b="0" i="1" dirty="0"/>
          </a:p>
        </p:txBody>
      </p:sp>
      <p:pic>
        <p:nvPicPr>
          <p:cNvPr id="4" name="Picture 2" descr="C:\Users\dblumel\AppData\Local\Microsoft\Windows\Temporary Internet Files\Content.Outlook\6VY0KVE7\20130711_CAG_Darw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0" y="2400300"/>
            <a:ext cx="4051299" cy="3038474"/>
          </a:xfrm>
          <a:prstGeom prst="rect">
            <a:avLst/>
          </a:prstGeom>
          <a:noFill/>
          <a:extLst>
            <a:ext uri="{909E8E84-426E-40DD-AFC4-6F175D3DCCD1}">
              <a14:hiddenFill xmlns:a14="http://schemas.microsoft.com/office/drawing/2010/main">
                <a:solidFill>
                  <a:srgbClr val="FFFFFF"/>
                </a:solidFill>
              </a14:hiddenFill>
            </a:ext>
          </a:extLst>
        </p:spPr>
      </p:pic>
      <p:sp>
        <p:nvSpPr>
          <p:cNvPr id="5" name="Striped Right Arrow 4"/>
          <p:cNvSpPr/>
          <p:nvPr/>
        </p:nvSpPr>
        <p:spPr>
          <a:xfrm>
            <a:off x="3181350" y="2763108"/>
            <a:ext cx="2057400" cy="170878"/>
          </a:xfrm>
          <a:prstGeom prst="stripedRightArrow">
            <a:avLst/>
          </a:prstGeom>
          <a:solidFill>
            <a:schemeClr val="accent2"/>
          </a:solid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775921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981" y="246490"/>
            <a:ext cx="5072933" cy="1606164"/>
          </a:xfrm>
        </p:spPr>
        <p:txBody>
          <a:bodyPr>
            <a:normAutofit/>
          </a:bodyPr>
          <a:lstStyle/>
          <a:p>
            <a:r>
              <a:rPr lang="en-AU" sz="2800" dirty="0">
                <a:solidFill>
                  <a:schemeClr val="tx2"/>
                </a:solidFill>
              </a:rPr>
              <a:t>Mental Health Alcohol and Other Drug Advisory Group (MHAODAG)</a:t>
            </a:r>
            <a:endParaRPr lang="en-AU" dirty="0"/>
          </a:p>
        </p:txBody>
      </p:sp>
      <p:sp>
        <p:nvSpPr>
          <p:cNvPr id="3" name="Content Placeholder 2"/>
          <p:cNvSpPr>
            <a:spLocks noGrp="1"/>
          </p:cNvSpPr>
          <p:nvPr>
            <p:ph idx="1"/>
          </p:nvPr>
        </p:nvSpPr>
        <p:spPr>
          <a:xfrm>
            <a:off x="492981" y="1852654"/>
            <a:ext cx="8057896" cy="4593442"/>
          </a:xfrm>
        </p:spPr>
        <p:txBody>
          <a:bodyPr>
            <a:normAutofit fontScale="32500" lnSpcReduction="20000"/>
          </a:bodyPr>
          <a:lstStyle/>
          <a:p>
            <a:r>
              <a:rPr lang="en-AU" sz="3400" dirty="0" smtClean="0"/>
              <a:t>Role and function:</a:t>
            </a:r>
          </a:p>
          <a:p>
            <a:r>
              <a:rPr lang="en-AU" sz="3400" b="0" dirty="0"/>
              <a:t>The MHAODAG </a:t>
            </a:r>
            <a:r>
              <a:rPr lang="en-AU" sz="3400" b="0" dirty="0" smtClean="0"/>
              <a:t>is </a:t>
            </a:r>
            <a:r>
              <a:rPr lang="en-AU" sz="3400" b="0" dirty="0"/>
              <a:t>a consultative forum that:</a:t>
            </a:r>
          </a:p>
          <a:p>
            <a:pPr marL="457200" lvl="0" indent="-457200">
              <a:buFont typeface="Arial" pitchFamily="34" charset="0"/>
              <a:buChar char="•"/>
            </a:pPr>
            <a:r>
              <a:rPr lang="en-AU" sz="3400" dirty="0"/>
              <a:t>Provides high level expert advice </a:t>
            </a:r>
            <a:r>
              <a:rPr lang="en-AU" sz="3400" b="0" dirty="0"/>
              <a:t>to the NTML CEO on emergent issues and new initiatives relating to mental health and alcohol and other drug issues in the NT. </a:t>
            </a:r>
            <a:endParaRPr lang="en-AU" sz="3400" b="0" dirty="0" smtClean="0"/>
          </a:p>
          <a:p>
            <a:pPr marL="457200" lvl="0" indent="-457200">
              <a:buFont typeface="Arial" pitchFamily="34" charset="0"/>
              <a:buChar char="•"/>
            </a:pPr>
            <a:endParaRPr lang="en-AU" sz="3400" b="0" dirty="0" smtClean="0"/>
          </a:p>
          <a:p>
            <a:pPr lvl="0"/>
            <a:r>
              <a:rPr lang="en-AU" sz="3400" b="0" dirty="0" smtClean="0"/>
              <a:t>The </a:t>
            </a:r>
            <a:r>
              <a:rPr lang="en-AU" sz="3400" b="0" dirty="0"/>
              <a:t>MHAODAG will provide advice and guidance that supports NTML staff to:</a:t>
            </a:r>
          </a:p>
          <a:p>
            <a:pPr marL="457200" lvl="0" indent="-457200">
              <a:buFont typeface="Arial" pitchFamily="34" charset="0"/>
              <a:buChar char="•"/>
            </a:pPr>
            <a:r>
              <a:rPr lang="en-AU" sz="3400" dirty="0"/>
              <a:t>Liaise</a:t>
            </a:r>
            <a:r>
              <a:rPr lang="en-AU" sz="3400" b="0" dirty="0"/>
              <a:t> with the mental health and/or alcohol and other drug sectors in the </a:t>
            </a:r>
            <a:r>
              <a:rPr lang="en-AU" sz="3400" b="0" dirty="0" smtClean="0"/>
              <a:t>NT</a:t>
            </a:r>
            <a:endParaRPr lang="en-AU" sz="3400" b="0" dirty="0"/>
          </a:p>
          <a:p>
            <a:pPr marL="457200" lvl="0" indent="-457200">
              <a:buFont typeface="Arial" pitchFamily="34" charset="0"/>
              <a:buChar char="•"/>
            </a:pPr>
            <a:r>
              <a:rPr lang="en-AU" sz="3400" b="0" dirty="0"/>
              <a:t>Contribute to </a:t>
            </a:r>
            <a:r>
              <a:rPr lang="en-AU" sz="3400" dirty="0"/>
              <a:t>program development and implementation </a:t>
            </a:r>
            <a:r>
              <a:rPr lang="en-AU" sz="3400" b="0" dirty="0"/>
              <a:t>to better support people with mental illness and/or alcohol and other drug problems.</a:t>
            </a:r>
          </a:p>
          <a:p>
            <a:pPr marL="457200" indent="-457200">
              <a:buFont typeface="Arial" pitchFamily="34" charset="0"/>
              <a:buChar char="•"/>
            </a:pPr>
            <a:endParaRPr lang="en-AU" sz="3400" b="0" dirty="0"/>
          </a:p>
          <a:p>
            <a:pPr marL="457200" lvl="0" indent="-457200">
              <a:buFont typeface="Arial" pitchFamily="34" charset="0"/>
              <a:buChar char="•"/>
            </a:pPr>
            <a:r>
              <a:rPr lang="en-AU" sz="3400" b="0" dirty="0"/>
              <a:t>Make use of available incidence and prevalence data to </a:t>
            </a:r>
            <a:r>
              <a:rPr lang="en-AU" sz="3400" dirty="0"/>
              <a:t>recommend strategies </a:t>
            </a:r>
            <a:r>
              <a:rPr lang="en-AU" sz="3400" b="0" dirty="0"/>
              <a:t>to address mental health and alcohol and other drug problems in the Northern Territory.</a:t>
            </a:r>
          </a:p>
          <a:p>
            <a:pPr marL="457200" indent="-457200">
              <a:buFont typeface="Arial" pitchFamily="34" charset="0"/>
              <a:buChar char="•"/>
            </a:pPr>
            <a:endParaRPr lang="en-AU" sz="3400" b="0" dirty="0"/>
          </a:p>
          <a:p>
            <a:pPr marL="457200" lvl="0" indent="-457200">
              <a:buFont typeface="Arial" pitchFamily="34" charset="0"/>
              <a:buChar char="•"/>
            </a:pPr>
            <a:r>
              <a:rPr lang="en-AU" sz="3400" dirty="0" smtClean="0"/>
              <a:t>Guide </a:t>
            </a:r>
            <a:r>
              <a:rPr lang="en-AU" sz="3400" dirty="0"/>
              <a:t>local service planning </a:t>
            </a:r>
            <a:r>
              <a:rPr lang="en-AU" sz="3400" b="0" dirty="0"/>
              <a:t>and program </a:t>
            </a:r>
            <a:r>
              <a:rPr lang="en-AU" sz="3400" b="0" dirty="0" smtClean="0"/>
              <a:t>implementation</a:t>
            </a:r>
            <a:endParaRPr lang="en-AU" sz="3400" b="0" dirty="0"/>
          </a:p>
          <a:p>
            <a:pPr marL="457200" indent="-457200">
              <a:buFont typeface="Arial" pitchFamily="34" charset="0"/>
              <a:buChar char="•"/>
            </a:pPr>
            <a:endParaRPr lang="en-AU" sz="3400" b="0" dirty="0"/>
          </a:p>
          <a:p>
            <a:pPr marL="457200" lvl="0" indent="-457200">
              <a:buFont typeface="Arial" pitchFamily="34" charset="0"/>
              <a:buChar char="•"/>
            </a:pPr>
            <a:r>
              <a:rPr lang="en-AU" sz="3400" b="0" dirty="0"/>
              <a:t>Recommend ways to </a:t>
            </a:r>
            <a:r>
              <a:rPr lang="en-AU" sz="3400" dirty="0"/>
              <a:t>enhance the coordination and integration </a:t>
            </a:r>
            <a:r>
              <a:rPr lang="en-AU" sz="3400" b="0" dirty="0"/>
              <a:t>of relevant program and services, with a particular focus on addressing co-morbidities.</a:t>
            </a:r>
          </a:p>
          <a:p>
            <a:pPr marL="457200" indent="-457200">
              <a:buFont typeface="Arial" pitchFamily="34" charset="0"/>
              <a:buChar char="•"/>
            </a:pPr>
            <a:endParaRPr lang="en-AU" sz="3400" b="0" dirty="0"/>
          </a:p>
          <a:p>
            <a:pPr marL="457200" lvl="0" indent="-457200">
              <a:buFont typeface="Arial" pitchFamily="34" charset="0"/>
              <a:buChar char="•"/>
            </a:pPr>
            <a:r>
              <a:rPr lang="en-AU" sz="3400" b="0" dirty="0"/>
              <a:t>Understand how the social determinants of health relate to the provision of mental health and AOD services in the NT, and to formulate ideas about how to </a:t>
            </a:r>
            <a:r>
              <a:rPr lang="en-AU" sz="3400" dirty="0"/>
              <a:t>support improvements </a:t>
            </a:r>
            <a:r>
              <a:rPr lang="en-AU" sz="3400" b="0" dirty="0"/>
              <a:t>using a comprehensive primary health care approach.   </a:t>
            </a:r>
          </a:p>
          <a:p>
            <a:pPr marL="457200" indent="-457200">
              <a:buFont typeface="Arial" pitchFamily="34" charset="0"/>
              <a:buChar char="•"/>
            </a:pPr>
            <a:endParaRPr lang="en-AU" sz="3400" b="0" dirty="0"/>
          </a:p>
          <a:p>
            <a:pPr marL="457200" lvl="0" indent="-457200">
              <a:buFont typeface="Arial" pitchFamily="34" charset="0"/>
              <a:buChar char="•"/>
            </a:pPr>
            <a:r>
              <a:rPr lang="en-AU" sz="3400" b="0" dirty="0"/>
              <a:t>Understand the impact of mental health and/or alcohol and other drug problems on families, carers and communities, and can subsequently articulate how to </a:t>
            </a:r>
            <a:r>
              <a:rPr lang="en-AU" sz="3400" dirty="0"/>
              <a:t>use local knowledge </a:t>
            </a:r>
            <a:r>
              <a:rPr lang="en-AU" sz="3400" b="0" dirty="0"/>
              <a:t>to support those people and address problems through health promotion, curative and rehabilitative programs and services.</a:t>
            </a:r>
          </a:p>
          <a:p>
            <a:r>
              <a:rPr lang="en-AU" dirty="0"/>
              <a:t> </a:t>
            </a:r>
          </a:p>
          <a:p>
            <a:endParaRPr lang="en-AU" dirty="0"/>
          </a:p>
        </p:txBody>
      </p:sp>
    </p:spTree>
    <p:extLst>
      <p:ext uri="{BB962C8B-B14F-4D97-AF65-F5344CB8AC3E}">
        <p14:creationId xmlns:p14="http://schemas.microsoft.com/office/powerpoint/2010/main" val="628501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99" y="692459"/>
            <a:ext cx="5470829" cy="714921"/>
          </a:xfrm>
        </p:spPr>
        <p:txBody>
          <a:bodyPr>
            <a:normAutofit fontScale="90000"/>
          </a:bodyPr>
          <a:lstStyle/>
          <a:p>
            <a:pPr algn="ctr"/>
            <a:r>
              <a:rPr lang="en-AU" sz="3200" dirty="0" smtClean="0">
                <a:solidFill>
                  <a:schemeClr val="tx2"/>
                </a:solidFill>
              </a:rPr>
              <a:t>Mental Health Alcohol and Other Drug Advisory Group (MHAODAG)</a:t>
            </a:r>
            <a:endParaRPr lang="en-AU" sz="3200" dirty="0">
              <a:solidFill>
                <a:schemeClr val="tx2"/>
              </a:solidFill>
            </a:endParaRPr>
          </a:p>
        </p:txBody>
      </p:sp>
      <p:sp>
        <p:nvSpPr>
          <p:cNvPr id="3" name="Content Placeholder 2"/>
          <p:cNvSpPr>
            <a:spLocks noGrp="1"/>
          </p:cNvSpPr>
          <p:nvPr>
            <p:ph idx="1"/>
          </p:nvPr>
        </p:nvSpPr>
        <p:spPr>
          <a:xfrm>
            <a:off x="847724" y="1635420"/>
            <a:ext cx="8220075" cy="4479629"/>
          </a:xfrm>
        </p:spPr>
        <p:txBody>
          <a:bodyPr>
            <a:noAutofit/>
          </a:bodyPr>
          <a:lstStyle/>
          <a:p>
            <a:pPr marL="457200" indent="-457200">
              <a:buFont typeface="Arial" pitchFamily="34" charset="0"/>
              <a:buChar char="•"/>
            </a:pPr>
            <a:endParaRPr lang="en-AU" sz="2000" b="0" dirty="0" smtClean="0"/>
          </a:p>
          <a:p>
            <a:pPr lvl="3" indent="0">
              <a:buNone/>
            </a:pPr>
            <a:endParaRPr lang="en-AU" b="0" i="1" dirty="0"/>
          </a:p>
          <a:p>
            <a:pPr lvl="3" indent="0">
              <a:buNone/>
            </a:pPr>
            <a:r>
              <a:rPr lang="en-AU" i="1" dirty="0" smtClean="0"/>
              <a:t>	</a:t>
            </a:r>
            <a:endParaRPr lang="en-AU" b="0" i="1" dirty="0"/>
          </a:p>
        </p:txBody>
      </p:sp>
      <p:sp>
        <p:nvSpPr>
          <p:cNvPr id="6" name="TextBox 5"/>
          <p:cNvSpPr txBox="1"/>
          <p:nvPr/>
        </p:nvSpPr>
        <p:spPr>
          <a:xfrm>
            <a:off x="564543" y="2242267"/>
            <a:ext cx="3275937" cy="3724096"/>
          </a:xfrm>
          <a:prstGeom prst="rect">
            <a:avLst/>
          </a:prstGeom>
          <a:noFill/>
        </p:spPr>
        <p:txBody>
          <a:bodyPr wrap="square" rtlCol="0">
            <a:spAutoFit/>
          </a:bodyPr>
          <a:lstStyle/>
          <a:p>
            <a:r>
              <a:rPr lang="en-AU" sz="1400" b="1" dirty="0" smtClean="0">
                <a:solidFill>
                  <a:schemeClr val="tx2"/>
                </a:solidFill>
              </a:rPr>
              <a:t>MHAODAG members:</a:t>
            </a:r>
          </a:p>
          <a:p>
            <a:endParaRPr lang="en-AU" sz="1400" dirty="0">
              <a:solidFill>
                <a:schemeClr val="tx2"/>
              </a:solidFill>
            </a:endParaRPr>
          </a:p>
          <a:p>
            <a:r>
              <a:rPr lang="en-AU" sz="1400" dirty="0" smtClean="0">
                <a:solidFill>
                  <a:schemeClr val="tx2"/>
                </a:solidFill>
              </a:rPr>
              <a:t>A/Prof Tricia Nagel (Chair) – </a:t>
            </a:r>
            <a:r>
              <a:rPr lang="en-AU" sz="900" dirty="0" smtClean="0">
                <a:solidFill>
                  <a:schemeClr val="tx2"/>
                </a:solidFill>
              </a:rPr>
              <a:t>Menzies School of Health Research</a:t>
            </a:r>
          </a:p>
          <a:p>
            <a:r>
              <a:rPr lang="en-AU" sz="1400" dirty="0" smtClean="0">
                <a:solidFill>
                  <a:schemeClr val="tx2"/>
                </a:solidFill>
              </a:rPr>
              <a:t>Dr John </a:t>
            </a:r>
            <a:r>
              <a:rPr lang="en-AU" sz="1400" dirty="0" err="1" smtClean="0">
                <a:solidFill>
                  <a:schemeClr val="tx2"/>
                </a:solidFill>
              </a:rPr>
              <a:t>Setchell</a:t>
            </a:r>
            <a:r>
              <a:rPr lang="en-AU" sz="1400" dirty="0" smtClean="0">
                <a:solidFill>
                  <a:schemeClr val="tx2"/>
                </a:solidFill>
              </a:rPr>
              <a:t> – </a:t>
            </a:r>
            <a:r>
              <a:rPr lang="en-AU" sz="900" dirty="0" smtClean="0">
                <a:solidFill>
                  <a:schemeClr val="tx2"/>
                </a:solidFill>
              </a:rPr>
              <a:t>Royal Flying Doctor Service</a:t>
            </a:r>
          </a:p>
          <a:p>
            <a:r>
              <a:rPr lang="en-AU" sz="1400" dirty="0" smtClean="0">
                <a:solidFill>
                  <a:schemeClr val="tx2"/>
                </a:solidFill>
              </a:rPr>
              <a:t>Lorraine Davies – </a:t>
            </a:r>
            <a:r>
              <a:rPr lang="en-AU" sz="900" dirty="0" smtClean="0">
                <a:solidFill>
                  <a:schemeClr val="tx2"/>
                </a:solidFill>
              </a:rPr>
              <a:t>Mental Health Illness Fellowship of Australia NT</a:t>
            </a:r>
          </a:p>
          <a:p>
            <a:r>
              <a:rPr lang="en-AU" sz="1400" dirty="0" smtClean="0">
                <a:solidFill>
                  <a:schemeClr val="tx2"/>
                </a:solidFill>
              </a:rPr>
              <a:t>Stewart Naylor - </a:t>
            </a:r>
            <a:r>
              <a:rPr lang="en-AU" sz="900" dirty="0">
                <a:solidFill>
                  <a:schemeClr val="tx2"/>
                </a:solidFill>
              </a:rPr>
              <a:t>Barkly Region Alcohol and Drug Abuse Advisory Group Inc. </a:t>
            </a:r>
          </a:p>
          <a:p>
            <a:r>
              <a:rPr lang="en-AU" sz="1400" smtClean="0">
                <a:solidFill>
                  <a:schemeClr val="tx2"/>
                </a:solidFill>
              </a:rPr>
              <a:t>Sarah </a:t>
            </a:r>
            <a:r>
              <a:rPr lang="en-AU" sz="1400" dirty="0" err="1" smtClean="0">
                <a:solidFill>
                  <a:schemeClr val="tx2"/>
                </a:solidFill>
              </a:rPr>
              <a:t>Haythornthwaite</a:t>
            </a:r>
            <a:r>
              <a:rPr lang="en-AU" sz="1400" dirty="0" smtClean="0">
                <a:solidFill>
                  <a:schemeClr val="tx2"/>
                </a:solidFill>
              </a:rPr>
              <a:t> - </a:t>
            </a:r>
            <a:r>
              <a:rPr lang="en-AU" sz="900" dirty="0" smtClean="0">
                <a:solidFill>
                  <a:schemeClr val="tx2"/>
                </a:solidFill>
              </a:rPr>
              <a:t>AMSANT</a:t>
            </a:r>
          </a:p>
          <a:p>
            <a:r>
              <a:rPr lang="en-AU" sz="1400" dirty="0" err="1" smtClean="0">
                <a:solidFill>
                  <a:schemeClr val="tx2"/>
                </a:solidFill>
              </a:rPr>
              <a:t>Rian</a:t>
            </a:r>
            <a:r>
              <a:rPr lang="en-AU" sz="1400" dirty="0" smtClean="0">
                <a:solidFill>
                  <a:schemeClr val="tx2"/>
                </a:solidFill>
              </a:rPr>
              <a:t> </a:t>
            </a:r>
            <a:r>
              <a:rPr lang="en-AU" sz="1400" dirty="0" err="1" smtClean="0">
                <a:solidFill>
                  <a:schemeClr val="tx2"/>
                </a:solidFill>
              </a:rPr>
              <a:t>Rombouts</a:t>
            </a:r>
            <a:r>
              <a:rPr lang="en-AU" sz="1400" dirty="0" smtClean="0">
                <a:solidFill>
                  <a:schemeClr val="tx2"/>
                </a:solidFill>
              </a:rPr>
              <a:t> – </a:t>
            </a:r>
            <a:r>
              <a:rPr lang="en-AU" sz="900" dirty="0" smtClean="0">
                <a:solidFill>
                  <a:schemeClr val="tx2"/>
                </a:solidFill>
              </a:rPr>
              <a:t>Amity</a:t>
            </a:r>
            <a:r>
              <a:rPr lang="en-AU" sz="1400" dirty="0">
                <a:solidFill>
                  <a:schemeClr val="tx2"/>
                </a:solidFill>
              </a:rPr>
              <a:t> </a:t>
            </a:r>
            <a:r>
              <a:rPr lang="en-AU" sz="900" dirty="0" smtClean="0">
                <a:solidFill>
                  <a:schemeClr val="tx2"/>
                </a:solidFill>
              </a:rPr>
              <a:t>Community Services </a:t>
            </a:r>
          </a:p>
          <a:p>
            <a:r>
              <a:rPr lang="en-AU" sz="1400" dirty="0" smtClean="0">
                <a:solidFill>
                  <a:schemeClr val="tx2"/>
                </a:solidFill>
              </a:rPr>
              <a:t>Emma Reid – </a:t>
            </a:r>
            <a:r>
              <a:rPr lang="en-AU" sz="900" dirty="0" smtClean="0">
                <a:solidFill>
                  <a:schemeClr val="tx2"/>
                </a:solidFill>
              </a:rPr>
              <a:t>Top End Mental Health Services</a:t>
            </a:r>
          </a:p>
          <a:p>
            <a:r>
              <a:rPr lang="en-AU" sz="1400" dirty="0" smtClean="0">
                <a:solidFill>
                  <a:schemeClr val="tx2"/>
                </a:solidFill>
              </a:rPr>
              <a:t>Helen Egan – </a:t>
            </a:r>
            <a:r>
              <a:rPr lang="en-AU" sz="900" dirty="0" smtClean="0">
                <a:solidFill>
                  <a:schemeClr val="tx2"/>
                </a:solidFill>
              </a:rPr>
              <a:t>Team Health</a:t>
            </a:r>
          </a:p>
          <a:p>
            <a:r>
              <a:rPr lang="en-AU" sz="1400" dirty="0" smtClean="0">
                <a:solidFill>
                  <a:schemeClr val="tx2"/>
                </a:solidFill>
              </a:rPr>
              <a:t>Sally Weir – </a:t>
            </a:r>
            <a:r>
              <a:rPr lang="en-AU" sz="900" dirty="0" smtClean="0">
                <a:solidFill>
                  <a:schemeClr val="tx2"/>
                </a:solidFill>
              </a:rPr>
              <a:t>headspace, </a:t>
            </a:r>
            <a:r>
              <a:rPr lang="en-AU" sz="900" dirty="0" err="1" smtClean="0">
                <a:solidFill>
                  <a:schemeClr val="tx2"/>
                </a:solidFill>
              </a:rPr>
              <a:t>Anglicare</a:t>
            </a:r>
            <a:endParaRPr lang="en-AU" sz="900" dirty="0" smtClean="0">
              <a:solidFill>
                <a:schemeClr val="tx2"/>
              </a:solidFill>
            </a:endParaRPr>
          </a:p>
          <a:p>
            <a:r>
              <a:rPr lang="en-AU" sz="1400" dirty="0" smtClean="0">
                <a:solidFill>
                  <a:schemeClr val="tx2"/>
                </a:solidFill>
              </a:rPr>
              <a:t>Sarah </a:t>
            </a:r>
            <a:r>
              <a:rPr lang="en-AU" sz="1400" dirty="0" err="1" smtClean="0">
                <a:solidFill>
                  <a:schemeClr val="tx2"/>
                </a:solidFill>
              </a:rPr>
              <a:t>Gobbert</a:t>
            </a:r>
            <a:r>
              <a:rPr lang="en-AU" sz="1400" dirty="0" smtClean="0">
                <a:solidFill>
                  <a:schemeClr val="tx2"/>
                </a:solidFill>
              </a:rPr>
              <a:t> – </a:t>
            </a:r>
            <a:r>
              <a:rPr lang="en-AU" sz="900" dirty="0" smtClean="0">
                <a:solidFill>
                  <a:schemeClr val="tx2"/>
                </a:solidFill>
              </a:rPr>
              <a:t>NT Department of Health</a:t>
            </a:r>
          </a:p>
          <a:p>
            <a:endParaRPr lang="en-AU" sz="900" dirty="0">
              <a:solidFill>
                <a:schemeClr val="tx2"/>
              </a:solidFill>
            </a:endParaRPr>
          </a:p>
          <a:p>
            <a:endParaRPr lang="en-AU" sz="900" dirty="0" smtClean="0">
              <a:solidFill>
                <a:schemeClr val="tx2"/>
              </a:solidFill>
            </a:endParaRPr>
          </a:p>
          <a:p>
            <a:endParaRPr lang="en-AU" sz="900" dirty="0">
              <a:solidFill>
                <a:schemeClr val="tx2"/>
              </a:solidFill>
            </a:endParaRPr>
          </a:p>
          <a:p>
            <a:r>
              <a:rPr lang="en-AU" sz="1400" dirty="0">
                <a:solidFill>
                  <a:schemeClr val="tx2"/>
                </a:solidFill>
              </a:rPr>
              <a:t>Le Smith - </a:t>
            </a:r>
            <a:r>
              <a:rPr lang="en-AU" sz="900" dirty="0">
                <a:solidFill>
                  <a:schemeClr val="tx2"/>
                </a:solidFill>
              </a:rPr>
              <a:t>NTML Liaison Officer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071" y="2250709"/>
            <a:ext cx="4657168" cy="2934830"/>
          </a:xfrm>
          <a:prstGeom prst="rect">
            <a:avLst/>
          </a:prstGeom>
        </p:spPr>
      </p:pic>
      <p:sp>
        <p:nvSpPr>
          <p:cNvPr id="8" name="TextBox 7"/>
          <p:cNvSpPr txBox="1"/>
          <p:nvPr/>
        </p:nvSpPr>
        <p:spPr>
          <a:xfrm>
            <a:off x="4125972" y="5473922"/>
            <a:ext cx="4604401" cy="507831"/>
          </a:xfrm>
          <a:prstGeom prst="rect">
            <a:avLst/>
          </a:prstGeom>
          <a:noFill/>
        </p:spPr>
        <p:txBody>
          <a:bodyPr wrap="square" rtlCol="0">
            <a:spAutoFit/>
          </a:bodyPr>
          <a:lstStyle/>
          <a:p>
            <a:r>
              <a:rPr lang="en-AU" sz="900" dirty="0">
                <a:solidFill>
                  <a:schemeClr val="tx2"/>
                </a:solidFill>
              </a:rPr>
              <a:t>Left to Right: Debbie </a:t>
            </a:r>
            <a:r>
              <a:rPr lang="en-AU" sz="900" dirty="0" err="1">
                <a:solidFill>
                  <a:schemeClr val="tx2"/>
                </a:solidFill>
              </a:rPr>
              <a:t>Blumel</a:t>
            </a:r>
            <a:r>
              <a:rPr lang="en-AU" sz="900" dirty="0">
                <a:solidFill>
                  <a:schemeClr val="tx2"/>
                </a:solidFill>
              </a:rPr>
              <a:t> (NTML CEO), Dr John </a:t>
            </a:r>
            <a:r>
              <a:rPr lang="en-AU" sz="900" dirty="0" err="1">
                <a:solidFill>
                  <a:schemeClr val="tx2"/>
                </a:solidFill>
              </a:rPr>
              <a:t>Setchell</a:t>
            </a:r>
            <a:r>
              <a:rPr lang="en-AU" sz="900" dirty="0">
                <a:solidFill>
                  <a:schemeClr val="tx2"/>
                </a:solidFill>
              </a:rPr>
              <a:t>, Lorraine Davies, Le Smith, Stewart Naylor, Tricia Nagel (Chair), Sally Weir, Sarah </a:t>
            </a:r>
            <a:r>
              <a:rPr lang="en-AU" sz="900" dirty="0" err="1">
                <a:solidFill>
                  <a:schemeClr val="tx2"/>
                </a:solidFill>
              </a:rPr>
              <a:t>Haythornthwaite</a:t>
            </a:r>
            <a:r>
              <a:rPr lang="en-AU" sz="900" dirty="0">
                <a:solidFill>
                  <a:schemeClr val="tx2"/>
                </a:solidFill>
              </a:rPr>
              <a:t>, </a:t>
            </a:r>
            <a:r>
              <a:rPr lang="en-AU" sz="900" dirty="0" err="1">
                <a:solidFill>
                  <a:schemeClr val="tx2"/>
                </a:solidFill>
              </a:rPr>
              <a:t>Rian</a:t>
            </a:r>
            <a:r>
              <a:rPr lang="en-AU" sz="900" dirty="0">
                <a:solidFill>
                  <a:schemeClr val="tx2"/>
                </a:solidFill>
              </a:rPr>
              <a:t> </a:t>
            </a:r>
            <a:r>
              <a:rPr lang="en-AU" sz="900" dirty="0" err="1" smtClean="0">
                <a:solidFill>
                  <a:schemeClr val="tx2"/>
                </a:solidFill>
              </a:rPr>
              <a:t>Rombouts</a:t>
            </a:r>
            <a:r>
              <a:rPr lang="en-AU" sz="900" dirty="0">
                <a:solidFill>
                  <a:schemeClr val="tx2"/>
                </a:solidFill>
              </a:rPr>
              <a:t>.</a:t>
            </a:r>
          </a:p>
        </p:txBody>
      </p:sp>
    </p:spTree>
    <p:extLst>
      <p:ext uri="{BB962C8B-B14F-4D97-AF65-F5344CB8AC3E}">
        <p14:creationId xmlns:p14="http://schemas.microsoft.com/office/powerpoint/2010/main" val="27112925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6177" y="512291"/>
            <a:ext cx="5427923" cy="868833"/>
          </a:xfrm>
        </p:spPr>
        <p:txBody>
          <a:bodyPr>
            <a:noAutofit/>
          </a:bodyPr>
          <a:lstStyle/>
          <a:p>
            <a:pPr algn="ctr"/>
            <a:r>
              <a:rPr lang="en-US" sz="3200" dirty="0" smtClean="0">
                <a:solidFill>
                  <a:schemeClr val="tx2"/>
                </a:solidFill>
              </a:rPr>
              <a:t>Geographical Coverage and Agency Relationships</a:t>
            </a:r>
            <a:endParaRPr lang="en-US" sz="3200" dirty="0">
              <a:solidFill>
                <a:schemeClr val="tx2"/>
              </a:solidFill>
            </a:endParaRPr>
          </a:p>
        </p:txBody>
      </p:sp>
      <p:sp>
        <p:nvSpPr>
          <p:cNvPr id="3" name="Content Placeholder 2"/>
          <p:cNvSpPr>
            <a:spLocks noGrp="1"/>
          </p:cNvSpPr>
          <p:nvPr>
            <p:ph idx="1"/>
          </p:nvPr>
        </p:nvSpPr>
        <p:spPr>
          <a:xfrm>
            <a:off x="2735706" y="1499291"/>
            <a:ext cx="5656496" cy="3581592"/>
          </a:xfrm>
        </p:spPr>
        <p:txBody>
          <a:bodyPr>
            <a:normAutofit fontScale="40000" lnSpcReduction="20000"/>
          </a:bodyPr>
          <a:lstStyle/>
          <a:p>
            <a:pPr marL="742950" indent="-342900">
              <a:buFont typeface="Wingdings" pitchFamily="2" charset="2"/>
              <a:buChar char="Ø"/>
            </a:pPr>
            <a:r>
              <a:rPr lang="en-AU" sz="4200" dirty="0" smtClean="0"/>
              <a:t>Key factors:</a:t>
            </a:r>
          </a:p>
          <a:p>
            <a:pPr marL="915988" lvl="2" indent="-342900">
              <a:buFont typeface="Wingdings" pitchFamily="2" charset="2"/>
              <a:buChar char="Ø"/>
            </a:pPr>
            <a:r>
              <a:rPr lang="en-AU" sz="3400" dirty="0" smtClean="0"/>
              <a:t>Jurisdiction is the whole Northern Territory</a:t>
            </a:r>
          </a:p>
          <a:p>
            <a:pPr marL="915988" lvl="2" indent="-342900">
              <a:buFont typeface="Wingdings" pitchFamily="2" charset="2"/>
              <a:buChar char="Ø"/>
            </a:pPr>
            <a:r>
              <a:rPr lang="en-AU" sz="3400" dirty="0" smtClean="0"/>
              <a:t>Urban, rural, remote with different service delivery systems</a:t>
            </a:r>
          </a:p>
          <a:p>
            <a:pPr marL="915988" lvl="2" indent="-342900">
              <a:buFont typeface="Wingdings" pitchFamily="2" charset="2"/>
              <a:buChar char="Ø"/>
            </a:pPr>
            <a:r>
              <a:rPr lang="en-AU" sz="3400" dirty="0" smtClean="0"/>
              <a:t>Health outcomes and underpinning social determinants</a:t>
            </a:r>
          </a:p>
          <a:p>
            <a:pPr marL="915988" lvl="2" indent="-342900">
              <a:buFont typeface="Wingdings" pitchFamily="2" charset="2"/>
              <a:buChar char="Ø"/>
            </a:pPr>
            <a:r>
              <a:rPr lang="en-AU" sz="3400" dirty="0" smtClean="0"/>
              <a:t>Geographical and seasonal diversity</a:t>
            </a:r>
          </a:p>
          <a:p>
            <a:pPr marL="915988" lvl="2" indent="-342900">
              <a:buFont typeface="Wingdings" pitchFamily="2" charset="2"/>
              <a:buChar char="Ø"/>
            </a:pPr>
            <a:r>
              <a:rPr lang="en-AU" sz="3400" dirty="0" smtClean="0"/>
              <a:t>High health needs</a:t>
            </a:r>
          </a:p>
          <a:p>
            <a:pPr marL="915988" lvl="2" indent="-342900">
              <a:buFont typeface="Wingdings" pitchFamily="2" charset="2"/>
              <a:buChar char="Ø"/>
            </a:pPr>
            <a:r>
              <a:rPr lang="en-AU" sz="3400" dirty="0" smtClean="0"/>
              <a:t>High Indigenous population</a:t>
            </a:r>
          </a:p>
          <a:p>
            <a:pPr marL="915988" lvl="2" indent="-342900">
              <a:buFont typeface="Wingdings" pitchFamily="2" charset="2"/>
              <a:buChar char="Ø"/>
            </a:pPr>
            <a:r>
              <a:rPr lang="en-AU" sz="3400" dirty="0" smtClean="0"/>
              <a:t>Small population across broad geographical distance</a:t>
            </a:r>
          </a:p>
          <a:p>
            <a:pPr marL="573088" lvl="2" indent="0">
              <a:buNone/>
            </a:pPr>
            <a:endParaRPr lang="en-AU" sz="3400" dirty="0" smtClean="0"/>
          </a:p>
          <a:p>
            <a:pPr marL="742950" lvl="1" indent="-342900">
              <a:buFont typeface="Wingdings" pitchFamily="2" charset="2"/>
              <a:buChar char="Ø"/>
            </a:pPr>
            <a:r>
              <a:rPr lang="en-AU" sz="4200" dirty="0" smtClean="0"/>
              <a:t>NTML:</a:t>
            </a:r>
          </a:p>
          <a:p>
            <a:pPr marL="915988" lvl="2" indent="-342900">
              <a:buFont typeface="Wingdings" pitchFamily="2" charset="2"/>
              <a:buChar char="Ø"/>
            </a:pPr>
            <a:r>
              <a:rPr lang="en-AU" sz="3500" dirty="0" smtClean="0"/>
              <a:t>Offices </a:t>
            </a:r>
            <a:r>
              <a:rPr lang="en-AU" sz="3500" dirty="0"/>
              <a:t>in Darwin </a:t>
            </a:r>
            <a:r>
              <a:rPr lang="en-AU" sz="3500" dirty="0" smtClean="0"/>
              <a:t>(2) and </a:t>
            </a:r>
            <a:r>
              <a:rPr lang="en-AU" sz="3500" dirty="0"/>
              <a:t>Alice </a:t>
            </a:r>
            <a:r>
              <a:rPr lang="en-AU" sz="3500" dirty="0" smtClean="0"/>
              <a:t>Springs (1)</a:t>
            </a:r>
          </a:p>
          <a:p>
            <a:pPr marL="915988" lvl="2" indent="-342900">
              <a:buFont typeface="Wingdings" pitchFamily="2" charset="2"/>
              <a:buChar char="Ø"/>
            </a:pPr>
            <a:r>
              <a:rPr lang="en-AU" sz="3500" dirty="0" smtClean="0"/>
              <a:t>Whole-of-NT programs </a:t>
            </a:r>
            <a:r>
              <a:rPr lang="en-AU" sz="3500" dirty="0"/>
              <a:t>and management </a:t>
            </a:r>
            <a:r>
              <a:rPr lang="en-AU" sz="3500" dirty="0" smtClean="0"/>
              <a:t>structure</a:t>
            </a:r>
          </a:p>
          <a:p>
            <a:pPr marL="915988" lvl="2" indent="-342900">
              <a:buFont typeface="Wingdings" pitchFamily="2" charset="2"/>
              <a:buChar char="Ø"/>
            </a:pPr>
            <a:r>
              <a:rPr lang="en-AU" sz="3500" dirty="0" smtClean="0"/>
              <a:t>Currently 96 employees</a:t>
            </a:r>
          </a:p>
          <a:p>
            <a:pPr marL="915988" lvl="2" indent="-342900">
              <a:buFont typeface="Wingdings" pitchFamily="2" charset="2"/>
              <a:buChar char="Ø"/>
            </a:pPr>
            <a:r>
              <a:rPr lang="en-AU" sz="3500" dirty="0" smtClean="0"/>
              <a:t>46 employees started in this financial year</a:t>
            </a:r>
          </a:p>
          <a:p>
            <a:pPr marL="915988" lvl="2" indent="-342900">
              <a:buFont typeface="Wingdings" pitchFamily="2" charset="2"/>
              <a:buChar char="Ø"/>
            </a:pPr>
            <a:endParaRPr lang="en-AU" sz="3500" dirty="0"/>
          </a:p>
          <a:p>
            <a:pPr marL="915988" lvl="2" indent="-342900">
              <a:buFont typeface="Wingdings" pitchFamily="2" charset="2"/>
              <a:buChar char="Ø"/>
            </a:pPr>
            <a:endParaRPr lang="en-AU" sz="3500" dirty="0"/>
          </a:p>
        </p:txBody>
      </p:sp>
      <p:pic>
        <p:nvPicPr>
          <p:cNvPr id="5" name="Picture 2"/>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1017" r="11017"/>
          <a:stretch>
            <a:fillRect/>
          </a:stretch>
        </p:blipFill>
        <p:spPr bwMode="auto">
          <a:xfrm>
            <a:off x="706177" y="1499291"/>
            <a:ext cx="2377169" cy="2972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74821" y="5280908"/>
            <a:ext cx="8159604" cy="1015663"/>
          </a:xfrm>
          <a:prstGeom prst="rect">
            <a:avLst/>
          </a:prstGeom>
          <a:noFill/>
        </p:spPr>
        <p:txBody>
          <a:bodyPr wrap="square" rtlCol="0">
            <a:spAutoFit/>
          </a:bodyPr>
          <a:lstStyle/>
          <a:p>
            <a:pPr marL="742950" lvl="1" indent="-342900">
              <a:buFont typeface="Wingdings" pitchFamily="2" charset="2"/>
              <a:buChar char="Ø"/>
            </a:pPr>
            <a:r>
              <a:rPr lang="en-AU" sz="1200" dirty="0" smtClean="0">
                <a:solidFill>
                  <a:schemeClr val="tx2"/>
                </a:solidFill>
              </a:rPr>
              <a:t>Links </a:t>
            </a:r>
            <a:r>
              <a:rPr lang="en-AU" sz="1200" dirty="0">
                <a:solidFill>
                  <a:schemeClr val="tx2"/>
                </a:solidFill>
              </a:rPr>
              <a:t>to the regional </a:t>
            </a:r>
            <a:r>
              <a:rPr lang="en-AU" sz="1200" dirty="0" smtClean="0">
                <a:solidFill>
                  <a:schemeClr val="tx2"/>
                </a:solidFill>
              </a:rPr>
              <a:t>community and clinical public health advisory groups, Hospital Governing Councils and Department of Health</a:t>
            </a:r>
          </a:p>
          <a:p>
            <a:pPr marL="742950" lvl="1" indent="-342900">
              <a:buFont typeface="Wingdings" pitchFamily="2" charset="2"/>
              <a:buChar char="Ø"/>
            </a:pPr>
            <a:r>
              <a:rPr lang="en-AU" sz="1200" dirty="0" smtClean="0">
                <a:solidFill>
                  <a:schemeClr val="tx2"/>
                </a:solidFill>
              </a:rPr>
              <a:t>Regular meetings with CEOs of AMSANT, DoHA, DoH, NTGPE, HHS Governing Councils, other NFPs to align missions and influence the direction of reform</a:t>
            </a:r>
          </a:p>
          <a:p>
            <a:pPr marL="742950" lvl="1" indent="-342900">
              <a:buFont typeface="Wingdings" pitchFamily="2" charset="2"/>
              <a:buChar char="Ø"/>
            </a:pPr>
            <a:r>
              <a:rPr lang="en-AU" sz="1200" dirty="0" smtClean="0">
                <a:solidFill>
                  <a:schemeClr val="tx2"/>
                </a:solidFill>
              </a:rPr>
              <a:t>Conjoint planning with key agencies e.g. Bi-lateral Agreement, Chronic Diseases Implementation Plan</a:t>
            </a:r>
            <a:endParaRPr lang="en-AU" sz="1200" dirty="0">
              <a:solidFill>
                <a:schemeClr val="tx2"/>
              </a:solidFill>
            </a:endParaRPr>
          </a:p>
        </p:txBody>
      </p:sp>
    </p:spTree>
    <p:extLst>
      <p:ext uri="{BB962C8B-B14F-4D97-AF65-F5344CB8AC3E}">
        <p14:creationId xmlns:p14="http://schemas.microsoft.com/office/powerpoint/2010/main" val="3323138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497" y="644056"/>
            <a:ext cx="5525163" cy="749744"/>
          </a:xfrm>
        </p:spPr>
        <p:txBody>
          <a:bodyPr>
            <a:normAutofit/>
          </a:bodyPr>
          <a:lstStyle/>
          <a:p>
            <a:r>
              <a:rPr lang="en-AU" dirty="0" smtClean="0">
                <a:solidFill>
                  <a:schemeClr val="tx2"/>
                </a:solidFill>
              </a:rPr>
              <a:t>NTML Health Programs</a:t>
            </a:r>
            <a:endParaRPr lang="en-AU" dirty="0">
              <a:solidFill>
                <a:schemeClr val="tx2"/>
              </a:solidFill>
            </a:endParaRPr>
          </a:p>
        </p:txBody>
      </p:sp>
      <p:sp>
        <p:nvSpPr>
          <p:cNvPr id="3" name="Content Placeholder 2"/>
          <p:cNvSpPr>
            <a:spLocks noGrp="1"/>
          </p:cNvSpPr>
          <p:nvPr>
            <p:ph idx="1"/>
          </p:nvPr>
        </p:nvSpPr>
        <p:spPr>
          <a:xfrm>
            <a:off x="985962" y="1288111"/>
            <a:ext cx="5669070" cy="5173887"/>
          </a:xfrm>
        </p:spPr>
        <p:txBody>
          <a:bodyPr/>
          <a:lstStyle/>
          <a:p>
            <a:r>
              <a:rPr lang="en-AU" sz="2000" dirty="0" smtClean="0"/>
              <a:t>Mental Health Programs</a:t>
            </a:r>
          </a:p>
          <a:p>
            <a:pPr marL="285750" indent="-285750">
              <a:buFont typeface="Arial" pitchFamily="34" charset="0"/>
              <a:buChar char="•"/>
            </a:pPr>
            <a:r>
              <a:rPr lang="en-AU" sz="1400" dirty="0" smtClean="0"/>
              <a:t>Partners in Recovery (PIR) Initiative</a:t>
            </a:r>
          </a:p>
          <a:p>
            <a:pPr marL="285750" indent="-285750">
              <a:buFont typeface="Arial" pitchFamily="34" charset="0"/>
              <a:buChar char="•"/>
            </a:pPr>
            <a:r>
              <a:rPr lang="en-AU" sz="1400" dirty="0"/>
              <a:t>Mental Health Services in Rural and Remote Australia (MHSRRA)	</a:t>
            </a:r>
            <a:endParaRPr lang="en-AU" sz="1400" dirty="0" smtClean="0"/>
          </a:p>
          <a:p>
            <a:pPr marL="285750" indent="-285750">
              <a:buFont typeface="Arial" pitchFamily="34" charset="0"/>
              <a:buChar char="•"/>
            </a:pPr>
            <a:r>
              <a:rPr lang="en-AU" sz="1400" dirty="0"/>
              <a:t>Access to Allied Psychological Services (ATAPS) Tier 1 and </a:t>
            </a:r>
            <a:r>
              <a:rPr lang="en-AU" sz="1400" dirty="0" smtClean="0"/>
              <a:t>2</a:t>
            </a:r>
          </a:p>
          <a:p>
            <a:pPr marL="285750" indent="-285750">
              <a:buFont typeface="Arial" pitchFamily="34" charset="0"/>
              <a:buChar char="•"/>
            </a:pPr>
            <a:r>
              <a:rPr lang="en-AU" sz="1400" dirty="0"/>
              <a:t>Suicide Prevention </a:t>
            </a:r>
            <a:r>
              <a:rPr lang="en-AU" sz="1400" dirty="0" smtClean="0"/>
              <a:t>Initiative</a:t>
            </a:r>
          </a:p>
          <a:p>
            <a:pPr marL="285750" indent="-285750">
              <a:buFont typeface="Arial" pitchFamily="34" charset="0"/>
              <a:buChar char="•"/>
            </a:pPr>
            <a:r>
              <a:rPr lang="en-AU" sz="1400" dirty="0" smtClean="0"/>
              <a:t>Primary Mental Health Care GP Service (Tamarind Centre and Central Australia Mental Health Service)</a:t>
            </a:r>
          </a:p>
          <a:p>
            <a:pPr marL="285750" indent="-285750">
              <a:buFont typeface="Arial" pitchFamily="34" charset="0"/>
              <a:buChar char="•"/>
            </a:pPr>
            <a:endParaRPr lang="en-AU" sz="1400" dirty="0"/>
          </a:p>
          <a:p>
            <a:r>
              <a:rPr lang="en-AU" sz="2000" dirty="0" smtClean="0"/>
              <a:t>Refugee Health Program</a:t>
            </a:r>
          </a:p>
          <a:p>
            <a:endParaRPr lang="en-AU" dirty="0" smtClean="0"/>
          </a:p>
          <a:p>
            <a:r>
              <a:rPr lang="en-AU" sz="2000" dirty="0" smtClean="0"/>
              <a:t>Medical Outreach Indigenous Chronic Disease Program</a:t>
            </a:r>
          </a:p>
          <a:p>
            <a:endParaRPr lang="en-AU" sz="2000" dirty="0"/>
          </a:p>
          <a:p>
            <a:r>
              <a:rPr lang="en-AU" sz="2000" dirty="0" smtClean="0"/>
              <a:t>After Hours Program</a:t>
            </a:r>
            <a:endParaRPr lang="en-AU" sz="2000" dirty="0"/>
          </a:p>
        </p:txBody>
      </p:sp>
    </p:spTree>
    <p:extLst>
      <p:ext uri="{BB962C8B-B14F-4D97-AF65-F5344CB8AC3E}">
        <p14:creationId xmlns:p14="http://schemas.microsoft.com/office/powerpoint/2010/main" val="3724329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497" y="644056"/>
            <a:ext cx="5525163" cy="749744"/>
          </a:xfrm>
        </p:spPr>
        <p:txBody>
          <a:bodyPr>
            <a:normAutofit/>
          </a:bodyPr>
          <a:lstStyle/>
          <a:p>
            <a:r>
              <a:rPr lang="en-AU" dirty="0" smtClean="0">
                <a:solidFill>
                  <a:schemeClr val="tx2"/>
                </a:solidFill>
              </a:rPr>
              <a:t>NTML Health Programs</a:t>
            </a:r>
            <a:endParaRPr lang="en-AU" dirty="0">
              <a:solidFill>
                <a:schemeClr val="tx2"/>
              </a:solidFill>
            </a:endParaRPr>
          </a:p>
        </p:txBody>
      </p:sp>
      <p:sp>
        <p:nvSpPr>
          <p:cNvPr id="3" name="Content Placeholder 2"/>
          <p:cNvSpPr>
            <a:spLocks noGrp="1"/>
          </p:cNvSpPr>
          <p:nvPr>
            <p:ph idx="1"/>
          </p:nvPr>
        </p:nvSpPr>
        <p:spPr>
          <a:xfrm>
            <a:off x="985962" y="1288111"/>
            <a:ext cx="5669070" cy="5173887"/>
          </a:xfrm>
        </p:spPr>
        <p:txBody>
          <a:bodyPr>
            <a:normAutofit/>
          </a:bodyPr>
          <a:lstStyle/>
          <a:p>
            <a:r>
              <a:rPr lang="en-AU" sz="2000" dirty="0"/>
              <a:t>Regionally Tailored Primary Health Care </a:t>
            </a:r>
            <a:r>
              <a:rPr lang="en-AU" sz="2000" dirty="0" smtClean="0"/>
              <a:t>Initiative</a:t>
            </a:r>
          </a:p>
          <a:p>
            <a:pPr marL="285750" indent="-285750">
              <a:buFont typeface="Arial" pitchFamily="34" charset="0"/>
              <a:buChar char="•"/>
            </a:pPr>
            <a:r>
              <a:rPr lang="en-AU" sz="1400" dirty="0"/>
              <a:t>Rural Primary Health Services (RPHS) and Preventative Health Initiative (PHI) programs - Greater Barkly </a:t>
            </a:r>
            <a:r>
              <a:rPr lang="en-AU" sz="1400" dirty="0" smtClean="0"/>
              <a:t>Region</a:t>
            </a:r>
          </a:p>
          <a:p>
            <a:pPr marL="285750" indent="-285750">
              <a:buFont typeface="Arial" pitchFamily="34" charset="0"/>
              <a:buChar char="•"/>
            </a:pPr>
            <a:r>
              <a:rPr lang="en-AU" sz="1400" dirty="0" err="1"/>
              <a:t>Urapuntja</a:t>
            </a:r>
            <a:r>
              <a:rPr lang="en-AU" sz="1400" dirty="0"/>
              <a:t> Homelands Health </a:t>
            </a:r>
            <a:r>
              <a:rPr lang="en-AU" sz="1400" dirty="0" smtClean="0"/>
              <a:t>Service</a:t>
            </a:r>
          </a:p>
          <a:p>
            <a:pPr marL="285750" indent="-285750">
              <a:buFont typeface="Arial" pitchFamily="34" charset="0"/>
              <a:buChar char="•"/>
            </a:pPr>
            <a:r>
              <a:rPr lang="en-AU" sz="1400" dirty="0"/>
              <a:t>Supplementary Allied Health Services (RPHS SAHS</a:t>
            </a:r>
            <a:r>
              <a:rPr lang="en-AU" sz="1400" dirty="0" smtClean="0"/>
              <a:t>)</a:t>
            </a:r>
          </a:p>
          <a:p>
            <a:pPr marL="285750" indent="-285750">
              <a:buFont typeface="Arial" pitchFamily="34" charset="0"/>
              <a:buChar char="•"/>
            </a:pPr>
            <a:endParaRPr lang="en-AU" sz="1600" dirty="0"/>
          </a:p>
          <a:p>
            <a:r>
              <a:rPr lang="en-AU" sz="2000" dirty="0" smtClean="0"/>
              <a:t>Preventative Health Initiative</a:t>
            </a:r>
          </a:p>
          <a:p>
            <a:pPr marL="285750" indent="-285750">
              <a:buFont typeface="Arial" pitchFamily="34" charset="0"/>
              <a:buChar char="•"/>
            </a:pPr>
            <a:r>
              <a:rPr lang="en-AU" sz="1400" dirty="0"/>
              <a:t>Lake Nash (</a:t>
            </a:r>
            <a:r>
              <a:rPr lang="en-AU" sz="1400" dirty="0" err="1"/>
              <a:t>Alpurrurulam</a:t>
            </a:r>
            <a:r>
              <a:rPr lang="en-AU" sz="1400" dirty="0"/>
              <a:t>) Skin Disease and Community </a:t>
            </a:r>
            <a:r>
              <a:rPr lang="en-AU" sz="1400" dirty="0" smtClean="0"/>
              <a:t>Wellness</a:t>
            </a:r>
          </a:p>
          <a:p>
            <a:pPr marL="285750" indent="-285750">
              <a:buFont typeface="Arial" pitchFamily="34" charset="0"/>
              <a:buChar char="•"/>
            </a:pPr>
            <a:r>
              <a:rPr lang="en-AU" sz="1400" dirty="0" smtClean="0"/>
              <a:t>Utopia Gardens Project</a:t>
            </a:r>
          </a:p>
          <a:p>
            <a:endParaRPr lang="en-AU" dirty="0" smtClean="0"/>
          </a:p>
          <a:p>
            <a:r>
              <a:rPr lang="en-AU" sz="2000" dirty="0" smtClean="0"/>
              <a:t>Closing the Gap – Indigenous Chronic Disease Package</a:t>
            </a:r>
          </a:p>
          <a:p>
            <a:pPr marL="285750" indent="-285750">
              <a:buFont typeface="Arial" pitchFamily="34" charset="0"/>
              <a:buChar char="•"/>
            </a:pPr>
            <a:r>
              <a:rPr lang="en-AU" sz="1400" dirty="0"/>
              <a:t>Care Coordination and Supplementary </a:t>
            </a:r>
            <a:r>
              <a:rPr lang="en-AU" sz="1400" dirty="0" smtClean="0"/>
              <a:t>Services</a:t>
            </a:r>
          </a:p>
          <a:p>
            <a:pPr marL="285750" indent="-285750">
              <a:buFont typeface="Arial" pitchFamily="34" charset="0"/>
              <a:buChar char="•"/>
            </a:pPr>
            <a:r>
              <a:rPr lang="en-AU" sz="1400" dirty="0"/>
              <a:t>Improving Indigenous Access to Mainstream Primary Health Care Services</a:t>
            </a:r>
          </a:p>
        </p:txBody>
      </p:sp>
    </p:spTree>
    <p:extLst>
      <p:ext uri="{BB962C8B-B14F-4D97-AF65-F5344CB8AC3E}">
        <p14:creationId xmlns:p14="http://schemas.microsoft.com/office/powerpoint/2010/main" val="17736433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497" y="644056"/>
            <a:ext cx="5525163" cy="749744"/>
          </a:xfrm>
        </p:spPr>
        <p:txBody>
          <a:bodyPr>
            <a:normAutofit/>
          </a:bodyPr>
          <a:lstStyle/>
          <a:p>
            <a:r>
              <a:rPr lang="en-AU" dirty="0" smtClean="0">
                <a:solidFill>
                  <a:schemeClr val="tx2"/>
                </a:solidFill>
              </a:rPr>
              <a:t>NTML Health Workforce</a:t>
            </a:r>
            <a:endParaRPr lang="en-AU" dirty="0">
              <a:solidFill>
                <a:schemeClr val="tx2"/>
              </a:solidFill>
            </a:endParaRPr>
          </a:p>
        </p:txBody>
      </p:sp>
      <p:sp>
        <p:nvSpPr>
          <p:cNvPr id="3" name="Content Placeholder 2"/>
          <p:cNvSpPr>
            <a:spLocks noGrp="1"/>
          </p:cNvSpPr>
          <p:nvPr>
            <p:ph idx="1"/>
          </p:nvPr>
        </p:nvSpPr>
        <p:spPr>
          <a:xfrm>
            <a:off x="985962" y="1288111"/>
            <a:ext cx="5669070" cy="5173887"/>
          </a:xfrm>
        </p:spPr>
        <p:txBody>
          <a:bodyPr>
            <a:normAutofit/>
          </a:bodyPr>
          <a:lstStyle/>
          <a:p>
            <a:r>
              <a:rPr lang="en-AU" sz="2000" dirty="0" smtClean="0"/>
              <a:t>Practice Support</a:t>
            </a:r>
          </a:p>
          <a:p>
            <a:pPr marL="285750" indent="-285750">
              <a:buFont typeface="Arial" pitchFamily="34" charset="0"/>
              <a:buChar char="•"/>
            </a:pPr>
            <a:r>
              <a:rPr lang="en-AU" sz="1400" dirty="0" smtClean="0"/>
              <a:t>Practice Support</a:t>
            </a:r>
          </a:p>
          <a:p>
            <a:pPr marL="285750" indent="-285750">
              <a:buFont typeface="Arial" pitchFamily="34" charset="0"/>
              <a:buChar char="•"/>
            </a:pPr>
            <a:r>
              <a:rPr lang="en-AU" sz="1400" dirty="0"/>
              <a:t>My </a:t>
            </a:r>
            <a:r>
              <a:rPr lang="en-AU" sz="1400" dirty="0" err="1"/>
              <a:t>eHealth</a:t>
            </a:r>
            <a:r>
              <a:rPr lang="en-AU" sz="1400" dirty="0"/>
              <a:t> Record transition to the National </a:t>
            </a:r>
            <a:r>
              <a:rPr lang="en-AU" sz="1400" dirty="0" err="1"/>
              <a:t>eHealth</a:t>
            </a:r>
            <a:r>
              <a:rPr lang="en-AU" sz="1400" dirty="0"/>
              <a:t> </a:t>
            </a:r>
            <a:r>
              <a:rPr lang="en-AU" sz="1400" dirty="0" smtClean="0"/>
              <a:t>Record</a:t>
            </a:r>
          </a:p>
          <a:p>
            <a:pPr marL="285750" indent="-285750">
              <a:buFont typeface="Arial" pitchFamily="34" charset="0"/>
              <a:buChar char="•"/>
            </a:pPr>
            <a:r>
              <a:rPr lang="en-AU" sz="1400" dirty="0" err="1"/>
              <a:t>eHealth</a:t>
            </a:r>
            <a:r>
              <a:rPr lang="en-AU" sz="1400" dirty="0"/>
              <a:t> Change and Adoption </a:t>
            </a:r>
            <a:r>
              <a:rPr lang="en-AU" sz="1400" dirty="0" smtClean="0"/>
              <a:t>Program</a:t>
            </a:r>
          </a:p>
          <a:p>
            <a:pPr marL="285750" indent="-285750">
              <a:buFont typeface="Arial" pitchFamily="34" charset="0"/>
              <a:buChar char="•"/>
            </a:pPr>
            <a:r>
              <a:rPr lang="en-AU" sz="1400" dirty="0"/>
              <a:t>Immunisation	</a:t>
            </a:r>
            <a:endParaRPr lang="en-AU" sz="1400" dirty="0" smtClean="0"/>
          </a:p>
          <a:p>
            <a:endParaRPr lang="en-AU" sz="1600" dirty="0"/>
          </a:p>
          <a:p>
            <a:r>
              <a:rPr lang="en-AU" sz="2000" dirty="0" smtClean="0"/>
              <a:t>Health Workforce</a:t>
            </a:r>
          </a:p>
          <a:p>
            <a:pPr marL="342900" indent="-342900">
              <a:buFont typeface="Arial" pitchFamily="34" charset="0"/>
              <a:buChar char="•"/>
            </a:pPr>
            <a:r>
              <a:rPr lang="en-AU" sz="1400" dirty="0"/>
              <a:t>Rural Health Professionals </a:t>
            </a:r>
            <a:r>
              <a:rPr lang="en-AU" sz="1400" dirty="0" smtClean="0"/>
              <a:t>Program</a:t>
            </a:r>
          </a:p>
          <a:p>
            <a:pPr marL="342900" indent="-342900">
              <a:buFont typeface="Arial" pitchFamily="34" charset="0"/>
              <a:buChar char="•"/>
            </a:pPr>
            <a:r>
              <a:rPr lang="en-AU" sz="1400" dirty="0"/>
              <a:t>Rural and Remote General Practitioner </a:t>
            </a:r>
            <a:r>
              <a:rPr lang="en-AU" sz="1400" dirty="0" smtClean="0"/>
              <a:t>Program</a:t>
            </a:r>
          </a:p>
          <a:p>
            <a:pPr marL="342900" indent="-342900">
              <a:buFont typeface="Arial" pitchFamily="34" charset="0"/>
              <a:buChar char="•"/>
            </a:pPr>
            <a:r>
              <a:rPr lang="en-AU" sz="1400" dirty="0"/>
              <a:t>Professional Development, Education and Training for the Primary Health Care Workforce (including Continuing Professional Development Accreditation</a:t>
            </a:r>
            <a:r>
              <a:rPr lang="en-AU" sz="1400" dirty="0" smtClean="0"/>
              <a:t>)</a:t>
            </a:r>
          </a:p>
          <a:p>
            <a:pPr marL="342900" indent="-342900">
              <a:buFont typeface="Arial" pitchFamily="34" charset="0"/>
              <a:buChar char="•"/>
            </a:pPr>
            <a:r>
              <a:rPr lang="en-AU" sz="1400" dirty="0"/>
              <a:t>APCC Wave 9 - Diabetes Prevention and Management Wave</a:t>
            </a:r>
            <a:endParaRPr lang="en-AU" sz="1400" dirty="0" smtClean="0"/>
          </a:p>
        </p:txBody>
      </p:sp>
    </p:spTree>
    <p:extLst>
      <p:ext uri="{BB962C8B-B14F-4D97-AF65-F5344CB8AC3E}">
        <p14:creationId xmlns:p14="http://schemas.microsoft.com/office/powerpoint/2010/main" val="42817284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497" y="644056"/>
            <a:ext cx="5525163" cy="749744"/>
          </a:xfrm>
        </p:spPr>
        <p:txBody>
          <a:bodyPr>
            <a:normAutofit fontScale="90000"/>
          </a:bodyPr>
          <a:lstStyle/>
          <a:p>
            <a:r>
              <a:rPr lang="en-AU" dirty="0" smtClean="0">
                <a:solidFill>
                  <a:schemeClr val="tx2"/>
                </a:solidFill>
              </a:rPr>
              <a:t>NTML Health Planning and Engagement</a:t>
            </a:r>
            <a:br>
              <a:rPr lang="en-AU" dirty="0" smtClean="0">
                <a:solidFill>
                  <a:schemeClr val="tx2"/>
                </a:solidFill>
              </a:rPr>
            </a:br>
            <a:endParaRPr lang="en-AU" dirty="0">
              <a:solidFill>
                <a:schemeClr val="tx2"/>
              </a:solidFill>
            </a:endParaRPr>
          </a:p>
        </p:txBody>
      </p:sp>
      <p:sp>
        <p:nvSpPr>
          <p:cNvPr id="3" name="Content Placeholder 2"/>
          <p:cNvSpPr>
            <a:spLocks noGrp="1"/>
          </p:cNvSpPr>
          <p:nvPr>
            <p:ph idx="1"/>
          </p:nvPr>
        </p:nvSpPr>
        <p:spPr>
          <a:xfrm>
            <a:off x="898497" y="1622066"/>
            <a:ext cx="7498079" cy="4731026"/>
          </a:xfrm>
        </p:spPr>
        <p:txBody>
          <a:bodyPr>
            <a:normAutofit/>
          </a:bodyPr>
          <a:lstStyle/>
          <a:p>
            <a:r>
              <a:rPr lang="en-AU" sz="1600" dirty="0" smtClean="0"/>
              <a:t>Comprehensive Needs Assessment:</a:t>
            </a:r>
          </a:p>
          <a:p>
            <a:endParaRPr lang="en-AU" sz="1600" b="0" dirty="0"/>
          </a:p>
          <a:p>
            <a:pPr marL="285750" lvl="0" indent="-285750">
              <a:buFont typeface="Arial" pitchFamily="34" charset="0"/>
              <a:buChar char="•"/>
            </a:pPr>
            <a:r>
              <a:rPr lang="en-AU" sz="1600" dirty="0"/>
              <a:t>Identify the key health issues/needs </a:t>
            </a:r>
            <a:r>
              <a:rPr lang="en-AU" sz="1600" b="0" dirty="0"/>
              <a:t>for the NT, including the causes of ill health (health and social determinants), level of risk and burden of disease and injury, and population groups or localities most affected</a:t>
            </a:r>
            <a:r>
              <a:rPr lang="en-AU" sz="1600" b="0" dirty="0" smtClean="0"/>
              <a:t>.</a:t>
            </a:r>
          </a:p>
          <a:p>
            <a:pPr marL="285750" lvl="0" indent="-285750">
              <a:buFont typeface="Arial" pitchFamily="34" charset="0"/>
              <a:buChar char="•"/>
            </a:pPr>
            <a:endParaRPr lang="en-AU" sz="1600" b="0" dirty="0"/>
          </a:p>
          <a:p>
            <a:pPr marL="285750" lvl="0" indent="-285750">
              <a:buFont typeface="Arial" pitchFamily="34" charset="0"/>
              <a:buChar char="•"/>
            </a:pPr>
            <a:r>
              <a:rPr lang="en-AU" sz="1600" dirty="0"/>
              <a:t>Review the current capacity of the primary health care system</a:t>
            </a:r>
            <a:r>
              <a:rPr lang="en-AU" sz="1600" b="0" dirty="0"/>
              <a:t> including gaps in programs and services and opportunities to improve coordination, collaboration and the interface between primary and acute care to better meet needs</a:t>
            </a:r>
            <a:r>
              <a:rPr lang="en-AU" sz="1600" b="0" dirty="0" smtClean="0"/>
              <a:t>.</a:t>
            </a:r>
          </a:p>
          <a:p>
            <a:pPr marL="285750" lvl="0" indent="-285750">
              <a:buFont typeface="Arial" pitchFamily="34" charset="0"/>
              <a:buChar char="•"/>
            </a:pPr>
            <a:endParaRPr lang="en-AU" sz="1600" b="0" dirty="0"/>
          </a:p>
          <a:p>
            <a:pPr marL="285750" lvl="0" indent="-285750">
              <a:buFont typeface="Arial" pitchFamily="34" charset="0"/>
              <a:buChar char="•"/>
            </a:pPr>
            <a:r>
              <a:rPr lang="en-AU" sz="1600" dirty="0"/>
              <a:t>Confirm priorities and potential strategies </a:t>
            </a:r>
            <a:r>
              <a:rPr lang="en-AU" sz="1600" b="0" dirty="0"/>
              <a:t>that will have a positive impact on the health of the population and the effectiveness and responsiveness of the primary health care system</a:t>
            </a:r>
            <a:r>
              <a:rPr lang="en-AU" sz="1600" b="0" dirty="0" smtClean="0"/>
              <a:t>.</a:t>
            </a:r>
          </a:p>
          <a:p>
            <a:pPr marL="285750" lvl="0" indent="-285750">
              <a:buFont typeface="Arial" pitchFamily="34" charset="0"/>
              <a:buChar char="•"/>
            </a:pPr>
            <a:endParaRPr lang="en-AU" sz="1600" b="0" dirty="0"/>
          </a:p>
          <a:p>
            <a:pPr marL="285750" lvl="0" indent="-285750">
              <a:buFont typeface="Arial" pitchFamily="34" charset="0"/>
              <a:buChar char="•"/>
            </a:pPr>
            <a:r>
              <a:rPr lang="en-AU" sz="1600" dirty="0"/>
              <a:t>Be a comprehensive and iterative resource for NTML and our partners </a:t>
            </a:r>
            <a:r>
              <a:rPr lang="en-AU" sz="1600" b="0" dirty="0"/>
              <a:t>and stakeholders for the planning, development and resource allocation of primary health care services across the NT.</a:t>
            </a:r>
          </a:p>
          <a:p>
            <a:endParaRPr lang="en-AU" sz="1400" dirty="0" smtClean="0"/>
          </a:p>
        </p:txBody>
      </p:sp>
    </p:spTree>
    <p:extLst>
      <p:ext uri="{BB962C8B-B14F-4D97-AF65-F5344CB8AC3E}">
        <p14:creationId xmlns:p14="http://schemas.microsoft.com/office/powerpoint/2010/main" val="18019230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497" y="644056"/>
            <a:ext cx="5525163" cy="749744"/>
          </a:xfrm>
        </p:spPr>
        <p:txBody>
          <a:bodyPr>
            <a:normAutofit fontScale="90000"/>
          </a:bodyPr>
          <a:lstStyle/>
          <a:p>
            <a:r>
              <a:rPr lang="en-AU" dirty="0" smtClean="0">
                <a:solidFill>
                  <a:schemeClr val="tx2"/>
                </a:solidFill>
              </a:rPr>
              <a:t>Partners in Recovery (PIR)</a:t>
            </a:r>
            <a:br>
              <a:rPr lang="en-AU" dirty="0" smtClean="0">
                <a:solidFill>
                  <a:schemeClr val="tx2"/>
                </a:solidFill>
              </a:rPr>
            </a:br>
            <a:r>
              <a:rPr lang="en-AU" dirty="0" smtClean="0">
                <a:solidFill>
                  <a:schemeClr val="tx2"/>
                </a:solidFill>
              </a:rPr>
              <a:t>Initiative</a:t>
            </a:r>
            <a:endParaRPr lang="en-AU" dirty="0">
              <a:solidFill>
                <a:schemeClr val="tx2"/>
              </a:solidFill>
            </a:endParaRPr>
          </a:p>
        </p:txBody>
      </p:sp>
      <p:sp>
        <p:nvSpPr>
          <p:cNvPr id="3" name="Content Placeholder 2"/>
          <p:cNvSpPr>
            <a:spLocks noGrp="1"/>
          </p:cNvSpPr>
          <p:nvPr>
            <p:ph idx="1"/>
          </p:nvPr>
        </p:nvSpPr>
        <p:spPr>
          <a:xfrm>
            <a:off x="898497" y="1622066"/>
            <a:ext cx="7498079" cy="5025224"/>
          </a:xfrm>
        </p:spPr>
        <p:txBody>
          <a:bodyPr>
            <a:normAutofit/>
          </a:bodyPr>
          <a:lstStyle/>
          <a:p>
            <a:r>
              <a:rPr lang="en-AU" sz="1400" dirty="0"/>
              <a:t>What is PIR?</a:t>
            </a:r>
          </a:p>
          <a:p>
            <a:r>
              <a:rPr lang="en-AU" sz="1400" b="0" dirty="0" smtClean="0"/>
              <a:t>The PIR Program is an Australian Government initiative that has been allocated $549.8 million over 5 years from 2011/12 to 2015/16.</a:t>
            </a:r>
          </a:p>
          <a:p>
            <a:r>
              <a:rPr lang="en-AU" sz="1400" b="0" dirty="0" smtClean="0"/>
              <a:t>The purpose of the program is to better support people with severe and persistent mental illness with complex needs, and their carers and families, by getting services and supports from multiple sectors they may come into contact with (and could benefit from) to work in a more collaborative, coordinated and </a:t>
            </a:r>
            <a:r>
              <a:rPr lang="en-AU" sz="1400" b="0" dirty="0"/>
              <a:t>i</a:t>
            </a:r>
            <a:r>
              <a:rPr lang="en-AU" sz="1400" b="0" dirty="0" smtClean="0"/>
              <a:t>ntegrated way.</a:t>
            </a:r>
            <a:endParaRPr lang="en-AU" sz="1400" b="0" dirty="0"/>
          </a:p>
          <a:p>
            <a:endParaRPr lang="en-AU" sz="1400" dirty="0" smtClean="0"/>
          </a:p>
          <a:p>
            <a:r>
              <a:rPr lang="en-AU" sz="1400" dirty="0" smtClean="0"/>
              <a:t>The role of PIR </a:t>
            </a:r>
            <a:r>
              <a:rPr lang="en-AU" sz="1400" b="0" dirty="0" smtClean="0"/>
              <a:t>is to improve system response to, and outcomes for, people with severe and persistent mental illness with complex needs by</a:t>
            </a:r>
            <a:r>
              <a:rPr lang="en-AU" sz="1400" dirty="0" smtClean="0"/>
              <a:t>:</a:t>
            </a:r>
          </a:p>
          <a:p>
            <a:endParaRPr lang="en-AU" sz="1400" dirty="0" smtClean="0"/>
          </a:p>
          <a:p>
            <a:pPr marL="285750" indent="-285750">
              <a:buFont typeface="Arial" pitchFamily="34" charset="0"/>
              <a:buChar char="•"/>
            </a:pPr>
            <a:r>
              <a:rPr lang="en-AU" sz="1400" dirty="0" smtClean="0"/>
              <a:t>Facilitating better coordination </a:t>
            </a:r>
            <a:r>
              <a:rPr lang="en-AU" sz="1400" b="0" dirty="0" smtClean="0"/>
              <a:t>of clinical and other supports and services to deliver “wrap around” care individually tailored to the person’s needs</a:t>
            </a:r>
          </a:p>
          <a:p>
            <a:pPr marL="285750" indent="-285750">
              <a:buFont typeface="Arial" pitchFamily="34" charset="0"/>
              <a:buChar char="•"/>
            </a:pPr>
            <a:r>
              <a:rPr lang="en-AU" sz="1400" dirty="0" smtClean="0"/>
              <a:t>Strengthening partnerships </a:t>
            </a:r>
            <a:r>
              <a:rPr lang="en-AU" sz="1400" b="0" dirty="0" smtClean="0"/>
              <a:t>and building better links between carious clinical and community support organisations and sectors</a:t>
            </a:r>
          </a:p>
          <a:p>
            <a:pPr marL="285750" indent="-285750">
              <a:buFont typeface="Arial" pitchFamily="34" charset="0"/>
              <a:buChar char="•"/>
            </a:pPr>
            <a:r>
              <a:rPr lang="en-AU" sz="1400" dirty="0" smtClean="0"/>
              <a:t>Improving referral pathways </a:t>
            </a:r>
            <a:r>
              <a:rPr lang="en-AU" sz="1400" b="0" dirty="0" smtClean="0"/>
              <a:t>that facilitate access to the range of supports and services needed by the PIR target group; and</a:t>
            </a:r>
          </a:p>
          <a:p>
            <a:pPr marL="285750" indent="-285750">
              <a:buFont typeface="Arial" pitchFamily="34" charset="0"/>
              <a:buChar char="•"/>
            </a:pPr>
            <a:r>
              <a:rPr lang="en-AU" sz="1400" dirty="0" smtClean="0"/>
              <a:t>Promoting a community based recovery model </a:t>
            </a:r>
            <a:r>
              <a:rPr lang="en-AU" sz="1400" b="0" dirty="0" smtClean="0"/>
              <a:t>to underpin all clinical and community support services</a:t>
            </a:r>
            <a:endParaRPr lang="en-AU" sz="1400" b="0" dirty="0"/>
          </a:p>
          <a:p>
            <a:endParaRPr lang="en-AU" sz="1400" dirty="0" smtClean="0"/>
          </a:p>
        </p:txBody>
      </p:sp>
    </p:spTree>
    <p:extLst>
      <p:ext uri="{BB962C8B-B14F-4D97-AF65-F5344CB8AC3E}">
        <p14:creationId xmlns:p14="http://schemas.microsoft.com/office/powerpoint/2010/main" val="2859495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8497" y="644056"/>
            <a:ext cx="5525163" cy="749744"/>
          </a:xfrm>
        </p:spPr>
        <p:txBody>
          <a:bodyPr>
            <a:normAutofit fontScale="90000"/>
          </a:bodyPr>
          <a:lstStyle/>
          <a:p>
            <a:r>
              <a:rPr lang="en-AU" dirty="0" smtClean="0">
                <a:solidFill>
                  <a:schemeClr val="tx2"/>
                </a:solidFill>
              </a:rPr>
              <a:t>Partners in Recovery (PIR)</a:t>
            </a:r>
            <a:br>
              <a:rPr lang="en-AU" dirty="0" smtClean="0">
                <a:solidFill>
                  <a:schemeClr val="tx2"/>
                </a:solidFill>
              </a:rPr>
            </a:br>
            <a:r>
              <a:rPr lang="en-AU" dirty="0" smtClean="0">
                <a:solidFill>
                  <a:schemeClr val="tx2"/>
                </a:solidFill>
              </a:rPr>
              <a:t>Initiative</a:t>
            </a:r>
            <a:endParaRPr lang="en-AU" dirty="0">
              <a:solidFill>
                <a:schemeClr val="tx2"/>
              </a:solidFill>
            </a:endParaRPr>
          </a:p>
        </p:txBody>
      </p:sp>
      <p:sp>
        <p:nvSpPr>
          <p:cNvPr id="3" name="Content Placeholder 2"/>
          <p:cNvSpPr>
            <a:spLocks noGrp="1"/>
          </p:cNvSpPr>
          <p:nvPr>
            <p:ph idx="1"/>
          </p:nvPr>
        </p:nvSpPr>
        <p:spPr>
          <a:xfrm>
            <a:off x="898497" y="1622066"/>
            <a:ext cx="7498079" cy="4731026"/>
          </a:xfrm>
        </p:spPr>
        <p:txBody>
          <a:bodyPr>
            <a:normAutofit/>
          </a:bodyPr>
          <a:lstStyle/>
          <a:p>
            <a:r>
              <a:rPr lang="en-AU" sz="1800" dirty="0" smtClean="0"/>
              <a:t>Implementation Principles:</a:t>
            </a:r>
          </a:p>
          <a:p>
            <a:endParaRPr lang="en-AU" sz="1800" dirty="0"/>
          </a:p>
          <a:p>
            <a:pPr marL="285750" indent="-285750">
              <a:buFont typeface="Arial" pitchFamily="34" charset="0"/>
              <a:buChar char="•"/>
            </a:pPr>
            <a:r>
              <a:rPr lang="en-AU" sz="1800" b="0" dirty="0" smtClean="0"/>
              <a:t>Recovery oriented and client focused</a:t>
            </a:r>
          </a:p>
          <a:p>
            <a:pPr marL="285750" indent="-285750">
              <a:buFont typeface="Arial" pitchFamily="34" charset="0"/>
              <a:buChar char="•"/>
            </a:pPr>
            <a:endParaRPr lang="en-AU" sz="1800" b="0" dirty="0" smtClean="0"/>
          </a:p>
          <a:p>
            <a:pPr marL="285750" indent="-285750">
              <a:buFont typeface="Arial" pitchFamily="34" charset="0"/>
              <a:buChar char="•"/>
            </a:pPr>
            <a:r>
              <a:rPr lang="en-AU" sz="1800" b="0" dirty="0" smtClean="0"/>
              <a:t>Flexibility in roll out</a:t>
            </a:r>
          </a:p>
          <a:p>
            <a:pPr marL="285750" indent="-285750">
              <a:buFont typeface="Arial" pitchFamily="34" charset="0"/>
              <a:buChar char="•"/>
            </a:pPr>
            <a:endParaRPr lang="en-AU" sz="1800" b="0" dirty="0" smtClean="0"/>
          </a:p>
          <a:p>
            <a:pPr marL="285750" indent="-285750">
              <a:buFont typeface="Arial" pitchFamily="34" charset="0"/>
              <a:buChar char="•"/>
            </a:pPr>
            <a:r>
              <a:rPr lang="en-AU" sz="1800" b="0" dirty="0" smtClean="0"/>
              <a:t>Complementary to existing services</a:t>
            </a:r>
          </a:p>
          <a:p>
            <a:pPr marL="285750" indent="-285750">
              <a:buFont typeface="Arial" pitchFamily="34" charset="0"/>
              <a:buChar char="•"/>
            </a:pPr>
            <a:endParaRPr lang="en-AU" sz="1800" b="0" dirty="0" smtClean="0"/>
          </a:p>
          <a:p>
            <a:pPr marL="285750" indent="-285750">
              <a:buFont typeface="Arial" pitchFamily="34" charset="0"/>
              <a:buChar char="•"/>
            </a:pPr>
            <a:r>
              <a:rPr lang="en-AU" sz="1800" b="0" dirty="0" smtClean="0"/>
              <a:t>Better coordination of systems</a:t>
            </a:r>
          </a:p>
          <a:p>
            <a:pPr marL="285750" indent="-285750">
              <a:buFont typeface="Arial" pitchFamily="34" charset="0"/>
              <a:buChar char="•"/>
            </a:pPr>
            <a:endParaRPr lang="en-AU" sz="1800" dirty="0" smtClean="0"/>
          </a:p>
        </p:txBody>
      </p:sp>
    </p:spTree>
    <p:extLst>
      <p:ext uri="{BB962C8B-B14F-4D97-AF65-F5344CB8AC3E}">
        <p14:creationId xmlns:p14="http://schemas.microsoft.com/office/powerpoint/2010/main" val="7341578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 y="684540"/>
            <a:ext cx="5295900" cy="648000"/>
          </a:xfrm>
        </p:spPr>
        <p:txBody>
          <a:bodyPr>
            <a:normAutofit/>
          </a:bodyPr>
          <a:lstStyle/>
          <a:p>
            <a:pPr algn="ctr"/>
            <a:r>
              <a:rPr lang="en-AU" sz="3200" dirty="0" smtClean="0">
                <a:solidFill>
                  <a:schemeClr val="tx2"/>
                </a:solidFill>
              </a:rPr>
              <a:t>What is a Medicare Local?</a:t>
            </a:r>
            <a:endParaRPr lang="en-AU" sz="3200" dirty="0">
              <a:solidFill>
                <a:schemeClr val="tx2"/>
              </a:solidFill>
            </a:endParaRPr>
          </a:p>
        </p:txBody>
      </p:sp>
      <p:sp>
        <p:nvSpPr>
          <p:cNvPr id="3" name="Content Placeholder 2"/>
          <p:cNvSpPr>
            <a:spLocks noGrp="1"/>
          </p:cNvSpPr>
          <p:nvPr>
            <p:ph idx="1"/>
          </p:nvPr>
        </p:nvSpPr>
        <p:spPr>
          <a:xfrm>
            <a:off x="520700" y="1725148"/>
            <a:ext cx="8263255" cy="4027952"/>
          </a:xfrm>
        </p:spPr>
        <p:txBody>
          <a:bodyPr>
            <a:noAutofit/>
          </a:bodyPr>
          <a:lstStyle/>
          <a:p>
            <a:r>
              <a:rPr lang="en-AU" sz="2000" dirty="0"/>
              <a:t>In 2011, the Australian Government </a:t>
            </a:r>
            <a:r>
              <a:rPr lang="en-AU" sz="2000" dirty="0" smtClean="0"/>
              <a:t>undertook National Health Reforms and established </a:t>
            </a:r>
            <a:r>
              <a:rPr lang="en-AU" sz="2000" dirty="0"/>
              <a:t>new </a:t>
            </a:r>
            <a:r>
              <a:rPr lang="en-AU" sz="2000" dirty="0" smtClean="0"/>
              <a:t>organisations called </a:t>
            </a:r>
            <a:r>
              <a:rPr lang="en-AU" sz="2000" dirty="0"/>
              <a:t>Medicare Locals, to plan and fund extra health services in communities across Australia.</a:t>
            </a:r>
            <a:br>
              <a:rPr lang="en-AU" sz="2000" dirty="0"/>
            </a:br>
            <a:r>
              <a:rPr lang="en-AU" sz="2000" dirty="0"/>
              <a:t/>
            </a:r>
            <a:br>
              <a:rPr lang="en-AU" sz="2000" dirty="0"/>
            </a:br>
            <a:r>
              <a:rPr lang="en-AU" sz="2000" dirty="0"/>
              <a:t>To ensure decisions about health services could be made by local communities in line with local needs, Medicare Locals were created as local organisations, 61 of them Australia-wide.</a:t>
            </a:r>
            <a:br>
              <a:rPr lang="en-AU" sz="2000" dirty="0"/>
            </a:br>
            <a:endParaRPr lang="en-AU" sz="2000" dirty="0" smtClean="0"/>
          </a:p>
          <a:p>
            <a:endParaRPr lang="en-AU" sz="2000" b="0" dirty="0" smtClean="0"/>
          </a:p>
          <a:p>
            <a:r>
              <a:rPr lang="en-AU" sz="1600" b="0" dirty="0" smtClean="0"/>
              <a:t>We have a national body – </a:t>
            </a:r>
          </a:p>
          <a:p>
            <a:r>
              <a:rPr lang="en-AU" sz="1600" b="0" dirty="0" smtClean="0"/>
              <a:t>the </a:t>
            </a:r>
            <a:r>
              <a:rPr lang="en-AU" sz="1600" b="0" i="1" dirty="0"/>
              <a:t>Australian </a:t>
            </a:r>
            <a:r>
              <a:rPr lang="en-AU" sz="1600" b="0" i="1" dirty="0" smtClean="0"/>
              <a:t>Medicare Local Alliance</a:t>
            </a:r>
          </a:p>
          <a:p>
            <a:r>
              <a:rPr lang="en-AU" sz="1600" b="0" dirty="0" smtClean="0"/>
              <a:t>(AML Alliance)based in Canberra</a:t>
            </a:r>
            <a:r>
              <a:rPr lang="en-AU" sz="1600" b="0" dirty="0"/>
              <a:t>. </a:t>
            </a:r>
          </a:p>
          <a:p>
            <a:endParaRPr lang="en-AU" sz="2000" b="0" dirty="0"/>
          </a:p>
        </p:txBody>
      </p:sp>
      <p:sp>
        <p:nvSpPr>
          <p:cNvPr id="4" name="AutoShape 2" descr="data:image/jpeg;base64,/9j/4AAQSkZJRgABAQAAAQABAAD/2wCEAAkGBhQSEBUUExQWFBUWFhcWFhgYGBgVGBUXFhcXFBUVFxQXHCYeFxojGRgYIC8gIycpLSwsFx8xNTAqNSYrLCkBCQoKDgwOGg8PGikkHyQqLCwqLCkqLCopKSkuLC0sLC0sKSwsLCksLCkpLCksLCwsLCwpLCwpLCwpKSwsLCwsLP/AABEIAQEAxAMBIgACEQEDEQH/xAAcAAABBQEBAQAAAAAAAAAAAAAFAAEDBAYCBwj/xABEEAACAQIEAgcEBggFBAMBAAABAhEAAwQSITEFQQYTIlFhcZEUMoGhQlKSscHRByNTYqKj4fAVcoKywjNzk/EWJEPS/8QAGwEAAgMBAQEAAAAAAAAAAAAAAgMBBAUABgf/xAAzEQABBAAEBAQGAQMFAAAAAAABAAIDEQQSITETQVFhBSKR8BQycYGhsdFSYvEVM0LB4f/aAAwDAQACEQMRAD8A81inIrqKUV7tYNrjLTha7illqV1pgKWWugKfLUqLXEUorrLTgVC61zFKu4pstcotc0orqKeK5da4piK7iny1K61HlpRUmSkVrl1riK5ipIpRXKbXEUoqTLSy1yi1xFclalilFTS61HFNFS5aWWupTajinruKaupRaUU4WustdBaFDauYPh0qWZcwgFRmjfv7tO+pvYB+y/mio1TsXP8AJa/41BfsgHSdufnB+6kAEuOqMuoK57AP2Q/8tI4Efsh/5ao3LUGn6gzEa90UQZfNDn7K6MCP2Q/8op/YB+y/miqYwp003MfIH8RXXsxkjTTxH312T+736rs/ZWxgB+y/m0v8PH7L+bVX2QxMcwOR1Oo28qY2I7vWeU8q4Mv/AJKC+uSt/wCHj9l/Npzw8fsv5tVVwxPxMDzp/Zz/AGRXFtbu9+q7P2Vj/Dx+yH/lpxw8fsv5tRW8OACWG3iBMg7eNcLhCRy8J5+VRl7+/Vdn7Kz7AP2X82l/h4/ZfzarjBk7QfiO6d/72NRG3RBl7FQZK3Cuf4eP2X82kcAP2X82q3s+22vy86ZsKZjfxG2u1Rk/u9+qnP2Vr2Afsv5tL2Afsv5tVUw0k8o39QI9TTNh4Mc5j5x8KnJrV+/Vdn0ulb9gH7L+bS9gH7L+bVN7MGD/AHpNS2sCWIGgn8idvh864soWSoD7NUpWwayQbZU5GYHOW22obko2bOUqN/1LfjQvLRw6qHmlBkpVPkp6fSXnUOWkFqx1dIW6BRnVhU7Fz/t2v+NRXVi5rrDf8pir1qwSjgCTkt6fZri5hXZpKH0Mf3rVYVmPvkml2g99VRe32o32+4aVZtpDidOyPuFSexP9Q+hqT2W5IOU6CNqmgQBY2QZyDtzVVjMA/W18oC/hSZSrTHKe7ca1cOEaQch5TvrTnBuWkqfKoFDpsVDnn9KoolwfL5AD8KnxtvaP3R6LH51MME8zlPpXZw1w/Q5zt4RUmswNjRDxDRFHVVephY1BGh+HaGvmGpktyjf39WrowzyewdfA6RoPPT76ZcE8RlO/d/fdQjbUje1DpLOgOyopa7B8/wADU62TpsTAjtae6IkR3AH4VYTAuBGU6+HhFc/4c/1T6URyknUboRIQBoVBZSAsbmB5jUkEfD5VUe3qfM/fRcYV4EKdPCZ3G3xqL/Dn+qfSujytJNhTJI5wAAKrW7IK6jbLJ7u0QY+Fcova012PjoPzJq6uCuDYMP60wwTgzlPpQ0LOoR8XQaFUQBm2kMFn+Fj91O1rtr5j7/7Pxq6cC8zkPp8OdI4J5HYOkcjy2ohQN2NqQ8TSqO6p3EGWRrOk92keum9R3tSD8fLQbfEVdGBcfRPpT3MG53U+Gm1S0NFaj1XOkJvRcgEkE6k2Wn1NDero8uGIA0Ii0wPgdTFDTZo4SLNe9ShleQBfvZU+rpVb6mlVhI4ii6unFurQs12LFKJQcRK1eQASrTABIaNtKk65O5/tmuRhzUq4WklrUfGemF5O5/tmuxdTuf7ZqRcHUyYOhLWLuLIeiri6nc/2zXauvc/2zVpcFUowVCci4Pk7eiqAr3P9s10Mvc/2v61cGDqVcHQEtRZnqkqr3P8AaNddWvc/2jRBcHXQwdBbUWZ6HhV7n+0acovc/wBo0SXBV17DQ5mqbeheVe5/tGn6te5/tGinsNOMDXZmqbehXVr3P9o0xtr3P9o0X9hoPj8e1u6UChgANNeYnkaXJOyMWbToYZJnZW0nKDuf7Rpsg7n+1U+E48h3sK/lcb7taJ2eP4X6WFYejf7iKrnHRDkVb/0/EdQgjWx3P9o1GQvc/wBo1rLfF+Ht7yZPO2w+azVu1hOHXNFuoD/3Ch9HqR4hFzBQHAT9lg8SpMRmAiN5/wDdV/YzXpV3oZh4zdcVHIyjD5CTQjG8BRNUfOJ5rl3+Ovyq1Dj4jo21UlwM15nLGexUq054d4UqtfEhVOCUFTCU/sdGVwlSrhKQZ07h2hljh3es6SOVTrgB9T+IUUGF/wBo/ClbwsidOY08DHPnVR01k6q0I6aNFRXAj6p9akGA/cPrV7D2cyhogGrFiwGUEbGlGYdUYj7IauB/dPqKlGC/dPr/AEogtpe1+773hpP3VIAoUMdAe8fhSnTjqmCE/wBKHLgv3W+VSDBfut8vyojZyEEg6DnBFSWCj+6wMbxSHYtg1Lk0QHohowX7rfKuhg/Bvl+VX7uLtIwRnCkiQCd/LvNJMfaOzT5An8KQfEIv6k4YV1XlVIYPwb+/hXYwfg3p/SiW5TLsxO4Mn/L4+ddPdVWymZkDYwJ2BOw+NJPiUfU+hRjCHohnsXg3oPyrsYLwb0H5US6wSwOmSM08gdj5VY9nPcPUUs+KRjmfQpgwZ6IOMF4N6D8qz93A/wD3JymQy6yJ0Ucq2asJIkAggGTGp2oAcMDfN3OgDNIBJn3QBIjwrhj2P6p0UBYbXm13hqgk9WPeOvWAc59asYPCdoCcg1lutYgACZgHXajlrgL2SzZwAT2h2oMmB2SoE67mqZ4bm62WG57SLmKAqVZbiBVlYkhl1GY71sDHxyW3L9yspsEo8wKHjFXBuqnzdT86lw1/rHCtaXUHUXByE+7z9arrhwbrqT2RBzLGUAqG1kCNI5+dWeGcPU4jsEkBGMkZd9NBJkc55gg7U1ww0sZy/NXRMikxDJAHHS+q1nR+0FskAZe0TEg75am6QcW9ntK4XOTcVYmNw2sx4Vzw4Zbcf3uKh6QW84tj94t6LH/KqzRTNFeeA5+qP4fCZkVoAlQY7pExPOno3awsKo7lA9BFKkccqt8OFl1wtSrhhRAYeuhh6CfEOaN0lkIVJbAzCZ2/KuMAiLbJIO7n+I1duoAwnuP4VGLahSs6Gf4pJ++vO4nxORmy0o8MCFFgUQWV7JPY7+8TUdsr7KOz9EazyzAn5VasWwqxmkbaxttyru1YULlmRtqZ07qyH+L4knyg+nJW24ZgUFvKxvrlHaMeqAVJaxU4eSqzkIOnMCD91TYbBqswYkzqQdhA3qdcGgTLnUCI379/jQGfxCT5b3HKtOe6YI4gq1u+eoGg/wCmOQ+rVEcWSye2wQslvLp9HLA2/eB1o2LVoLlzgiI07oisH+kux/0OqBIAIkTIiIGbYad+9OwmHxc8nCmlq72OyXiJGQszhtrI8QuhsW4B96+w1mIa5mBU+eY6Vu+jnF3uYgW9AF6za4rsYga5BC15mOuS6LnVsQGUkQfokcuRgRIka1uujPEiLpurnMTAIygBtxCL2SI51qeL4d0eUgGstEje0fhswkjc078gVusRh362zM7tuf3TXD4VesILtqwYrBILCIkgbaDnyprGMW7DSZHInYkQRIJB+FWlA5sB8a83Hn0ayN5Pcq0W1uQhuOwoL3WDGVCbbFSDmHy+VF84nRZ8/wClRi3aBYzmzAA66aafjTNxBZgMo8AQPWrj2vAAIrsBZ9TohACpYolbpkBZNpvHs5uXwof1mtoDM0FZkwozJGw8TVrH4/DT27stBEITseRIFDnxIuHNMWRyAjNAAgKYk+Jq1E+QENo373Ow/a7KDqq3ss2VJ11tzAhR2l37zpVDieW0iA6MX6uYIIzMQYZRoTvB3760eHv28g0CosZVbSWGoJ743ms50ltM5XLuWzMR3HTcHuA08fCtzARPJzOVbERsjYaVPB8K6y1DEsyKNDqCsRtzKnn3RRDhnDwLjHlH+7KfwqS2/V3VZRoVVvUdpTRS4VtsuXVLms8wdND91W48SYZjHy96rBazPIHHkqWaHYdwH3iu7tvPcXwB/iIH4VQS/Nxzyk/7j+FR4zpKMPcEW2umVzAHKABJ96DqSdo2rTabaaWiRTgvV8gpV52P0xDng7k+Fxf/AOaVZvAk6I87VrhbpZKs5KXV1RxDyV0capHDmd/lTjD+Pyq51dLJWS9p6D0VtrVWW2RsR9kVWxuNZGUaHNP1V2GsSdeW3eKu4rEJaQvcYKixLHYSQASeQkjWs70q4hbV7ElTFw5lBDNla24nKNtY1p2CZI6Vof8AL76IZiGsJG6JcLxrXkJPYIYgrKvBB7102gxuJ1q6LDfW+QoDgrv6nEm3mXKQ8iNM1pWJAmJEbHTTxmouEY+57Rby3HZXtMQrplRmADFs+pUxAgCNfCny+HiR8jg6g07fa0tmIoNFbrTLhW+t8hXGL4eChF1lyHQ5lGWPM1iuknSnG2jF51wwM5RZQuzDwv3NPRQa874z0nuOZElvrXWN1vVpC/CijwcbRaJ0pOlLji122t1kVH98hIcw3aKjIRtRDotfQ2cQrJAD2pD9Y8ntx2bfaJ02276zmCxue9bLnKc9sxOkhwSZ8q2eEv27dx0tXElmAy4YMNAToSGLPuKueI4nyCNvOtfoVX8OhIt79K5Irhek9zCWgtm2AHLMc1soREAQhMifHeKZulmLumAzgnYJlUn0WavYbotAzXTkHjq5+HL40StWgoy2l6sc23dvjyrKMgYPOf5Wq6MyOtqCvw4xmxV26W5WxdZ3+OsLTPiCU6tF6tO5TBb/ADNuxosvD5MKJJ+MmrgwqWO57vduqfmaQMQ+T5Ka3mfe57JrcIOepQS1wVLahroIJ923Jk+Ldy/fV3D4frnBJYdmSRoqIO4DTyFStZLNr2mJ9TU2KKovUqVL/wD6a694XyFaeEjL+Wn7RSQtiHdDcbxFmZVt5WXRVB0O8Tpz50B4/wAaVb7KVeFOUMpEELpsNRWgwmGAuZyI6tS/oIHzIrFcTtsWYjU/j416TDxLCxj60Rq7xBXw1u4CYVmtmTEfSEk+fyolwfFG6vVNIB1Ukkww21OwNAOH2eswt+0yztcA8V0PyoZw3h6K8q1xfBWKj5GsrxBmSQOCz4XWUd4WzM7Z5tqhIuEnxOg8T+NFTkxNzLbtKiKCZCgM+wljud9qzzYz2lVuLKxoyfIMe8xzrWdDbILv4KPmT+VXMO8ZPotD5t1Eejg7qVbP2UUqdx0WQInkpZKi4lxSzh0z37qWk73YLPgJ3PgKwXF/00WgSmCsviG2ztNu35gRnb0XzrH4eZMzBq3V67DBQQDrMyYjlHrQ7iXSWxYB6y/bn6qqzt9hZNeacQ4zj8Uj9ffFlCikLb/VhZgtscx7tWNBkwFtPdzOe8sfXupowwG6Hi3stf0g/SMMRZu2Ew1xkuIyMzKE0YQSFzHXzrKcPPVqbLLcZRcQqxRWa2NYVTPuQfd5co2qS3hGbmY8CRVi3gXnFXGLEG3adTJgssBoq1hwy8qCQEtJK0XC8ddRLy4dOtF4DM5ACqIZSZLATB5+lW+DY82TZBYswmAAGAHVkQWECIHKdayH6Oc4xL2yzZSjGCTEhl1gnuJ9a0vArZ6zCy3ZCsWM6aIw79dedVsQ1wMjGdAfwf4QsDRwidrIRXpLdbEW+rZtDBIC6AyCNzuKyv8A8Est7zt6AVu3tgk9oEsY321zEn0qQXLdv3e23efdHkOdecixD2NLnGhfPl00/K3XRNdQaFiMN+jHDHV3OX97Y+mprScLwFjCrlwyIve2UyfU11xHiuUFnbUCcs6kGYyrz1HKgDdJ7haVhVVoynUnSYOugI5z86luImn/ANpp+p5/T391HBjZ83otE28lpPeR/Wnt2sxgEemg8zNZux0hvjVoKT4gxrGus6juokvS9ICKSkwCSRq30gDM70v4Ka80gsc6OqaJW3laaRe5iRaBVGBbm4X5CTQ5njnrzMf1pkvTsfn4Tr3aGr/DsLmJdyQianXeOVX8PFxOVAcuiuZRG3Nd/wDarC91FvrSZciEXLJH70TWPxGGktdJfN3gaye4zWh4zjWvXJmBsFB2HKhOPBhVBPfM8ztW7DHyCzpmOrM46lSYa89vBXGLO5dggDCWgannttQJsWDOZLo15KD+M0e6Vk27NiyGiEztrGrnT7wKx10P1R7Rkk/SPlvWrE0htgrzeJcDutT0cdOtAGYBgV1HeOYmakvYFQxENIJGg3jzNY3hWKe3cRpaVZTue+fuo30yvYi3ij1Nw5bgBg6jtry7tjtWd4jC57bVOGnHK3kVBh8Xbw8AZsxUnKQNVG5MGtZ+jewVe8ScwcqwJ7tdKwuFwTSpcy3UtJ3nU863f6PrsAqeUR5VlNxAiNLUuvMvQglKukbSlVviBNtfN9zPfudbibj3rh5sSx8hyA8BpRbCswACKFHlrUuE4Z4UZwvDvCrUrxEEtjMxVaxgSwOaSSib67ZauYPh/eObemYkiiQRU307I/40F4l0kW2CqAn3teepPd51mGWSU+UK4I2t3RXCYULbBMDsjU6cu+qacRRlW2HUDq7ikzEFiGU+OhrGY7il27A7UDlrEcoGwqOxiWRw8SRoQQSCByIPhT4YzGS5xQvIIoLX9DLGbHOp0kXVEEEapoQRofco5w1ZFnuPWg89VW4Y17j91BuAcZDYlbtpCzuwJWPdyoUy6d7En0rT4bh5Rl7RZoZhYAWbb3AQzPdmAupPfrzqxNQDn3u2v3/KrcIuyBvIoxctL1AgAHIuwiSVEn76H4eytsMdFGVCe6Mslj4zPpV72Y5QLjAwIAXRRAgHXVj56eFC+PvFhgvIKpMgdkb777V4qciV4ivUmlvMtovoszjcYXvM+Yzqq5ROULqGWRrrO48KrgrqWVT7wJA3AiGgjQidY2nu3dVnTX6OhiCQCJzRpMnbv5xXK3hz5wT2Z5b94K943kwZr0xw3kDYzVbKoHa2U2ObKVaQ2ZzHaABGUsSTBjszp6b1Gq59QAoLE5fe1TaHMFlMAiRJnvp7WGUuyFSUIF2SQCkhlYQRDHRiDpvUODu2wFVLdzq1DZWKMkjfQgEON9IzfAVWjxhEpZJyGtCwiczTMFdwnFWUqCDlIVYjZd5gAagf3FbjimOGUImi790ztXnrW9AwPaP1tARsrRv3mT4GKIdH+IOyuj6sDO87+P8AfumtBpa4gsI7puFkqQNf9vqr5jrCfG2fQkGfSuMBhusu2U3BZZ8ipn76e6pOxiRG0/fz1oj0fsD9Y50FtCRyg8iPEVpRsppKDGPq1m+k2M6y62YzARfgpWfuNCby9lZ5n55oP3VPj394kaCTr4bkmoWaUQgToDPI+OlarIqAHZeSxU1KlkAEnUkAeWm/mI+VHePp1mGt3RuI1/0qRPzFAlQgRyrWYG2LvDLigdpGzfD/ANVSxUdspVI5vM4j3SFYQE5SdzaP31pej1rIJHfWewI93/tn761HCNVr514k9w8o35LRZPmC2OHxQKg09CrLEClSWeLvDQCrVrI4fCVbyQKt2MNVr2LSvoMjW7lPZazWOQtszDy9OdCrmEC6vcf+GtXjLMA5RNZrH8Ld27zy8KQQFYAQfF8VQaB3+AWq1ty59+9rtCrJ8AK0/C+gpuHaTzY+6v51tuDdGrOF1UZrn1zuP8o+jWfisUyEalMZCXFZ7o10KugrduXHtgahDlzHn2tDHlv5VrcioIVVA8t/Enmae9iK5w+Ga4YG3M15yTHzYh3DjC0GQNYLK4S2XMAAnyqj0nwmSyBu2ZScokga6kRoPGjd7FLaGVNW5mg+MtG4jAkgsCJBg6+Iq9DBwSD8zr16D6d0eQyDTQfkrHNfXWWYARI0WJ0nXv8A/dc28SCR+sMnWIAgbFjk5cz4amqetswRBDEMddeXL1qcuSD9KYCQILd2p2nbXlmrekkEcZf6Kjks0q9zigLOuZhmAiVEhQsHTyHzq57R+8fdGkLsFRtAD48/HnVG5aBYro10BEBHPtMrATrsOfOl1QgzJCjlqTu1sjnBUxPge6szw+QukcHDU/sIpWUBSI3Mf2CFZiNYXsgr4hjAmNYO8c664Tjx1j2tGMAloG0gSsGNZGsUPF7untgjtmQS0gmT3HXfQmpej91CW7JDKIzDYgyShDSRDAHTmfGtYQtaw2NNNkhhuRqOXboA3+QrrF8Qa1Zt20tNdbEM0EZRkW3lzEk/5htyBqnilJBA5ijGO4Jragdh7YZmJ0RUVjcnnBzDbu8q0ZwWMAbuhnIc7XZAMNZFxHlmIGUHb6RI0qpib6hiAWQbhQogTrpNHRwW2bVxVuKbVwJJza2ytxHGbmNJEkbx50AxdgPfKoygBnXtMFAh2gkn92DTYyzj248lh4tr+CA0a2usBb618ouONCT2QeYG3maN8BAW7dsFixKypIAkRIYeYIqpw7gNu4WS0/W3lXOCJVOyyyFY7yOcR4xRK1hFw1vCPADXnLd/ZK6DNz94VXkzmc+by1tWt9UqOENw4kPzA6m7FbUsvicUVcqCdJBkDUyfwrQ8BxGgoJ0nw2TFP3N2h8f61Z4PiNq8L41GWyFZUcjhNTit5aWRSqLCP2BT1kNykA0vQBRYZQOVWyk1Bhlq+iV9JkNK6xCr9oTHnymns8MXd2A8IPz1psfxmLwt2Va64EsEjScsDMYC6anX76WL4U18h3uPbBAz2lIKsy6TnHKNx4DxnOmxGQaq2xhdsiCY9AMquunIKfzqO7en6XyP50BxeBcJns3GYb5H2IB5Dl8vOrnA8f1qAknSNz39/wAx8Cawph8QTl16rRjbk3RGxYzHVgB5H86mv8RgZUIjvCn86gu40toDtv4c9fhVcXgBJOnLXQ/GtDDwMjbTB9SniPMbd6LoDmT8v61FcuePy/rXL4udj86guYkKpZmgDUmdKuMjGwVjLQslCekPC82W7JOTQiNl3mOev30OyiY7Wk7ADzPnE6GPyF8d6U3brfq5FtTp4nlNArPFbovSxME6kgkgTrqNx4GQKeYC0DmBqB3WJNK0vIate2AXPIzgzJMDQnMSZnYTFOuCXVu2JGsCeZIjXkZ+DVn7fG9XBzjtHvIhvdAI22HIUZw0u5Fps0aAsGE5t9GK5tNNJqrFFlbZBzXaHPmdQ6KG/YEAHrdz2QJ1MSRrofHw100ovw7hiW17Oc5jm1WDrvz/ALAFTWeGKCCfeUZTBJHIjfXaPDQbxVgg95rbgYXkO2r8qOHkFu3T4XChrgEkf6aG9LguNtWrJW6xsXGDKFyK24IFxjDDRTA0rQ8JEB2nUA89jGlRYrhJ9j6y1cKuuVg28hsocRz3J017IosUA7QlUi42SFm+L8Ps2rNq7dFy4yEdXZt7uSp/6jbBI5c4qvwvh1sW1uXFuAXNxAlCYKxqB9KAOcVd/SFg/oqxy23QSSRIFs2/mzD1oeuEa7w1bOcAm3pOY7KkkRzBIjxNA9pBDzqaFKmCHkx7DXujZ4KqpcXO5W6nV507JAJB3kFTIH5UM9sdreHtsuI/+uvVg3AMxiNdDqAAFB7lo5w6y4wfYft9fYRS3anNCk5SdZBmOcVF04wQttZRfehiddeUbfH0rqJnJJ5JUzW/BWwV2+6g6VYYOqXJM5TyjYTrr50H4Q/arQMOswJnUqnnt41meFmGrz3jkNjMFizgB7XdV6DgLvYFKq+AbsClXk2N8oWy12iKYZatY5yti4V3CEj4CoMLVm6sqR3gj10r6FiXABakIsqrwjCJbt28uuZJZubEhSSTz1puHg9X/qc/xE0P4Bju0LL6FJA8+zp+Px8aMX7qWbDlmAUByW7gZO3xrLkhMpp2y0oiALVXDYQCyvfk+8TWTs4nqL5UsFV7QubxlysAxPcIJNd2FxWPAOZsPhhAQA9W91REM7alVP1V79xpVXiHQ1LDW37LBibLkLBy3VNsEsSS2pG/cKsw4drCa0tE+RxZY5LQWMVbu9cEdWzGOywP0AJ0NM1zNbkj6J07iB3edZ3Ffo3tEhkMNuCJtkc9Cp/DnUNviWIwTFMSGu2DoGj9ZbncyPfXn4eAp3C6Ky3EFmsgWqVAtnMYAyD/AG1j+KMbxhRltwug0mF3Pxn0ouMV7UFyn9WBCjvjSTUHEkCrCjuHpVqOMNVeeXibbLKYu1lBCnUaeOkNP3+lD7OAZ1ct8+fu0dXCktseUfDTX4E+tc4wZVyIDJ0274/L503KqJaguA4Ybr5ANSR8NDXomB4YtsBAw+jO2YlQsaztoD61W6PcD6lAze+dT4SCI+dHLVvnU0FdhiDG2d1Qxds5mI7lBHIjUn4jf1qW5v8A331JcQST36H0I/GlbTMRVyIAaqrMU164LVti2gPVMT4AtP3UPb9IuEs4O1nBe7bibQGrAKdQToFkxJ10OlSdOyciW03K9rSdPTefurzniXBmS9iSFk27NnkYzXHQkeOhPpVOYF2vdUC7Kttx28b+DZ2GtxEc+qtE+Q3oh0Z4KL2HsOymLSYgkgwGabKKp1k+4T3aCnvYIdVkjQKB6Ch/RHpeth7uFuqwUIGtMATJIBuJ4HKoPwPOKdiBlaD9FTwzrcQeqLdH+lFiw62cRdS2GK3UZlhToVH63a2wIG+h01oD0844vti5WDrDSymfeYQQw0OgjTSg/TLhhK3DBITC2tPHrxMeMA0Y/wDjqvhbKxBFtSvgSo7M92w+FLjYeNaXPKDBlI3/AMox0fvZ7TKdZQH4FiNqz+Hs5bpHcSPQ0W6O2ijAH6kfHNtUmOwUXiY31qrj4hJGVlSxmm3yP8IngvcFKpMGvYFNXjfhVpN2RvDURt2pqhhhV4P3V7OaMErYhKzvSLh2RjeG2gfKJIj3XjnGx7wTVCzd9uxC2pXq7Hbu5WUi7cnsW2jXLlhztIbzA03GcWtnDXbrQQlt2IOxhTAPma806Mi7hMMlx1Aa+DfVzIyu+wdgCchAXvyyDtIINZYpPc7XT7r057Mck9KD9Ijlw114HYTOI707XPyoVwj9I9m5KXz1N5feUg689IkfODuJFBenfTZGw7JbnIw7bEFcw3CKGgmTEnaNpqRHzTjOzKddVq+HcVR8KmIOUKyz6SNI8qC4nE+0NrKryAAHx86h6N8NcYLDI8grbBjuzEtt360YGFCimNaAh4hcBayGIvHA3DcLXGtnVlgERzcDkw0kd3xow98OJDEggEEAQQdQal4pgusRgRO5HnG3kdvjWS6NcRy2rlk//jcKr39W3aT0kj4UygCh2NckZxeNVB7zT5Cr3R7hxuHrWLEcgwH4UJ4ZwpsRckg5QfXWAB50fx3SUWbns9m0LroIeSRbt/umNWb+/Cq+IxLIN9+ybG3WyimLtFbbHw5DXyHj3eNVLPEVvXE6hItoCGcDR9Njz0PfzHnUN7jVw4Y3Li27ZJZbWQMNlJuXTJOiKGjxM91S9GeJWruFXqZGSFuIwAZHbXNpoVJmD9/LOZOzETtNkAfkpzyrLDX+lWcFh5bl8RSSxrV/CWdDXozQCz5ShF7Am5dL7KD8DHKO6sm+KF7GYmxbLlrjW1zADLbW2MzsD5xWy6R3zbslU99uyPAc2qp0X6OjD2ixH6x9T4DcL+J/pSiAaVGR1K0cPp/Ssjw7CzjGLFpDX+zoQAOrtr98jzrdMlYviF32biE7LeySeWoZW+aoaY4A1aqNJ1UPSDGC17Slx2HWWla0QqgZUbtKp+uCZ13BrUWwrIpUgiAAR4aVX6RdHRi8OUIGYaoe5u7yO1AOh+Ne05s3pgsd/ovz+BPz86ENAco1ezRan2cAhh91c8RsSQaI9TpTvh5FBIBlpVS0uVCwulKiNrBabUqxjC1WA0qWxcqxfxi20LuYVRJPcBVGw1UOl1p7mGKJzOvjGw9a2Ht1V6J1rL8R4y+JUuzTbu21ZVA93NIKfDnPNfGtLw5Vv4fq3JKrlAJXUSgaB5THxrIcD6MXyzqjtaDogY6ECIzQGBgx3RW1w4Fq0tq0ICyJzZiY0zFjux3M0gh+bdW4wGrF8e6DLnlA7EbFDlZfDX7tRQzhHRlPbbQvrecSdLkFQ4ErmiJ1jSvR8MQRI9T/AFrF9POFuct+yTmBDqRPvLtRFtrnUdVvep/e/h/rUF634/w1S6MdNLeMtCT1d4aXLTHKcwAJKz7y8/CdavYzGqFzFgB3kwPnQBSHIfjDA0n7P9axPRzg/W3rzBLih7gEmIIURIA5a1Nx/j1zEt1GFBOY5Wu7KoO8HnpOvpW56H8ATDWFVTMCJmSSdST4n8aMmtUxgzFWMPw8WbJFv3gMwGXUle0FnxiPjWPfh6tdbEWmfLefNdEQ9stq3Z9efrWz6RYx4GHsmLt0Rm/Z2/pPPI7gfE8qx2C4Ilm4crC4v+aGHIxrtM/1rFx8jQe6sgWVLxdTimyW1YIirbEwirbEMxMyZYgCACYFWujnDksu6W2Z2cq958vZAT3EXzJ+/bSqfEreY9lXyzzcwe7Qkg61N0TvPYvm3cIy4iGQ6CLg0yAdxG3iPGkYExucGfdRJY1WuRdN/wCE/nVqyYHvD7J/OuhcXUT7vveFXrduvRvdoqbkEv4IXLgZmmNuyY/vnVl/838J/OiysuoB1BAPgTtUDOCAQRB2J0n1pQebVd7bQsL+9/CfzrO9MOCi7bVtSUP0RBg6c+6thecIJOg+PPQUxRLtthMqQQfDv07xTQ+koMCDcEv57SkkgjQysmRzMHnUXE+Bq7Z+Z3hfnUvRuwbdwr9Fv/YP999aVriiQTJCyRzihe8gowwAoRhbRNsdqcpAOmupA7/Grow1dBdGI5lP+NXclBntCYgqYs0qvZKal6Kciytp6tC5pVBDUyvWo9qqMfSkvXJMDaPyqlgRCf6nP8Rq5zHl+Vc9TCle/N/ET+dViFca9Q4K3Fpf8v3ioMgOGAP1R/uGtW7NvKoEgxpoI0AioltgJlJkRHLb4UFJgcslxXoHbvu0EAo+h1B91eY8qE//AAYCHa4SIJyyzaxqO0Y389q3oXLmMkyZ130EVzhOG599oI18ecV1IwQq3Rzo6lu1mVYlAf4a0HCcOATAjs29tARlmfOZ9KtWbACZZERHyilcdbaFp91InwUSNKWdSmh9bLM28QWxl551LNZHgiREHxIb1oLiGa5i7mW0jCXwdgs4tqt4KrOS0aEu4AI1/VwNTVLg/S8HEsLgKguGQwdYGWDpvHrNai7wrDXsN1KP1dtrjXLn02Od1uXMrOZRiV0bUrOnKvOzPyTOEn/it1mYC1WbOAV0sDrFvFZS46xBuImW4dNjmnShvF7GWxcXMMyulxRpmzKABDToNAYotgCuHspbN1XW1ItQoRghBCq8GGYD6QAnciaynSTjwdhZSZusF0GwJifLX5VSjc7jhsQtMDRkt61xJuTcXmltiORVlzH4jetTbFC8HgkUEDYqqxI0CjKPlRVHHeK9c5ZhKG4k5bzdxNpvTMD91N1ANvDgiRKz/qRvxNXMVgw7TnynLl0ymRr37b1I1lSgWdABGsEZdiCOdLUIZdBOGQnvtid/pgTVjArFoz70vm8WBMmrHsiZAnIQd9dDmGvnTraAzdr3jPLQkAGPSitDSH8MwzEqS2yIQMoEqV017wR91XcCnavA/X18QyggfAVLZtKoGvurlB8NPyrrDoFnWSTJJjU7cttNKElSo3SMwG2ZP+NWiKqXG1bX6Sf8atzXLk1KmJpVyhYwCu1ao0auwK2SskKXrPL0roHy9KhApwaUYwnB5U2Xy9K5Nny9K5V6kDUHDTBKuUws91XEtRyX0qNXroXaDhouKpjb8F9KC9Jb0YdhtMCVGupouLtC+M2c6RQ8NMZJqvMsZZ19+76iqvtrptev/wAB+8GtXieGAmqN7hIqHQNduFYDq2KAtxNzob1/+AfctFeimCz4m2c90wwPaIIMa61z/hWtbXolwjJ2iNaFsLGbBSTe5WvsWTGy+hqwtg9yelNa2qYNSiEvMoxY8E9KfqT3J6Gpc1PmoaXZlD1B7k9DS6g9yelTTSBqKXWoRYPcnpT9Qfqp6GpqeupdahtYcCSQu+kDbSpya5FPU0utck0qRFKuXLF26mFNSrYKyguxSpUqBEktSilSrlIXXKuaVKhUqVKhxG1PSoExqA3d6qX6VKpVoKvh/eHnW24XtSpUt6I7IwldrSpVWQJ67pUqFSnp1p6VQpTilSpVC5PSpUq5SEqalSrlK//Z"/>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AutoShape 4" descr="data:image/jpeg;base64,/9j/4AAQSkZJRgABAQAAAQABAAD/2wCEAAkGBhQSEBUUExQWFBUWFhcWFhgYGBgVGBUXFhcXFBUVFxQXHCYeFxojGRgYIC8gIycpLSwsFx8xNTAqNSYrLCkBCQoKDgwOGg8PGikkHyQqLCwqLCkqLCopKSkuLC0sLC0sKSwsLCksLCkpLCksLCwsLCwpLCwpLCwpKSwsLCwsLP/AABEIAQEAxAMBIgACEQEDEQH/xAAcAAABBQEBAQAAAAAAAAAAAAAFAAEDBAYCBwj/xABEEAACAQIEAgcEBggFBAMBAAABAhEAAwQSITEFQQYTIlFhcZEUMoGhQlKSscHRByNTYqKj4fAVcoKywjNzk/EWJEPS/8QAGwEAAgMBAQEAAAAAAAAAAAAAAgMBBAUABgf/xAAzEQABBAAEBAQGAQMFAAAAAAABAAIDEQQSITETQVFhBSKR8BQycYGhsdFSYvEVM0LB4f/aAAwDAQACEQMRAD8A81inIrqKUV7tYNrjLTha7illqV1pgKWWugKfLUqLXEUorrLTgVC61zFKu4pstcotc0orqKeK5da4piK7iny1K61HlpRUmSkVrl1riK5ipIpRXKbXEUoqTLSy1yi1xFclalilFTS61HFNFS5aWWupTajinruKaupRaUU4WustdBaFDauYPh0qWZcwgFRmjfv7tO+pvYB+y/mio1TsXP8AJa/41BfsgHSdufnB+6kAEuOqMuoK57AP2Q/8tI4Efsh/5ao3LUGn6gzEa90UQZfNDn7K6MCP2Q/8op/YB+y/miqYwp003MfIH8RXXsxkjTTxH312T+736rs/ZWxgB+y/m0v8PH7L+bVX2QxMcwOR1Oo28qY2I7vWeU8q4Mv/AJKC+uSt/wCHj9l/Npzw8fsv5tVVwxPxMDzp/Zz/AGRXFtbu9+q7P2Vj/Dx+yH/lpxw8fsv5tRW8OACWG3iBMg7eNcLhCRy8J5+VRl7+/Vdn7Kz7AP2X82l/h4/ZfzarjBk7QfiO6d/72NRG3RBl7FQZK3Cuf4eP2X82kcAP2X82q3s+22vy86ZsKZjfxG2u1Rk/u9+qnP2Vr2Afsv5tL2Afsv5tVUw0k8o39QI9TTNh4Mc5j5x8KnJrV+/Vdn0ulb9gH7L+bS9gH7L+bVN7MGD/AHpNS2sCWIGgn8idvh864soWSoD7NUpWwayQbZU5GYHOW22obko2bOUqN/1LfjQvLRw6qHmlBkpVPkp6fSXnUOWkFqx1dIW6BRnVhU7Fz/t2v+NRXVi5rrDf8pir1qwSjgCTkt6fZri5hXZpKH0Mf3rVYVmPvkml2g99VRe32o32+4aVZtpDidOyPuFSexP9Q+hqT2W5IOU6CNqmgQBY2QZyDtzVVjMA/W18oC/hSZSrTHKe7ca1cOEaQch5TvrTnBuWkqfKoFDpsVDnn9KoolwfL5AD8KnxtvaP3R6LH51MME8zlPpXZw1w/Q5zt4RUmswNjRDxDRFHVVephY1BGh+HaGvmGpktyjf39WrowzyewdfA6RoPPT76ZcE8RlO/d/fdQjbUje1DpLOgOyopa7B8/wADU62TpsTAjtae6IkR3AH4VYTAuBGU6+HhFc/4c/1T6URyknUboRIQBoVBZSAsbmB5jUkEfD5VUe3qfM/fRcYV4EKdPCZ3G3xqL/Dn+qfSujytJNhTJI5wAAKrW7IK6jbLJ7u0QY+Fcova012PjoPzJq6uCuDYMP60wwTgzlPpQ0LOoR8XQaFUQBm2kMFn+Fj91O1rtr5j7/7Pxq6cC8zkPp8OdI4J5HYOkcjy2ohQN2NqQ8TSqO6p3EGWRrOk92keum9R3tSD8fLQbfEVdGBcfRPpT3MG53U+Gm1S0NFaj1XOkJvRcgEkE6k2Wn1NDero8uGIA0Ii0wPgdTFDTZo4SLNe9ShleQBfvZU+rpVb6mlVhI4ii6unFurQs12LFKJQcRK1eQASrTABIaNtKk65O5/tmuRhzUq4WklrUfGemF5O5/tmuxdTuf7ZqRcHUyYOhLWLuLIeiri6nc/2zXauvc/2zVpcFUowVCci4Pk7eiqAr3P9s10Mvc/2v61cGDqVcHQEtRZnqkqr3P8AaNddWvc/2jRBcHXQwdBbUWZ6HhV7n+0acovc/wBo0SXBV17DQ5mqbeheVe5/tGn6te5/tGinsNOMDXZmqbehXVr3P9o0xtr3P9o0X9hoPj8e1u6UChgANNeYnkaXJOyMWbToYZJnZW0nKDuf7Rpsg7n+1U+E48h3sK/lcb7taJ2eP4X6WFYejf7iKrnHRDkVb/0/EdQgjWx3P9o1GQvc/wBo1rLfF+Ht7yZPO2w+azVu1hOHXNFuoD/3Ch9HqR4hFzBQHAT9lg8SpMRmAiN5/wDdV/YzXpV3oZh4zdcVHIyjD5CTQjG8BRNUfOJ5rl3+Ovyq1Dj4jo21UlwM15nLGexUq054d4UqtfEhVOCUFTCU/sdGVwlSrhKQZ07h2hljh3es6SOVTrgB9T+IUUGF/wBo/ClbwsidOY08DHPnVR01k6q0I6aNFRXAj6p9akGA/cPrV7D2cyhogGrFiwGUEbGlGYdUYj7IauB/dPqKlGC/dPr/AEogtpe1+773hpP3VIAoUMdAe8fhSnTjqmCE/wBKHLgv3W+VSDBfut8vyojZyEEg6DnBFSWCj+6wMbxSHYtg1Lk0QHohowX7rfKuhg/Bvl+VX7uLtIwRnCkiQCd/LvNJMfaOzT5An8KQfEIv6k4YV1XlVIYPwb+/hXYwfg3p/SiW5TLsxO4Mn/L4+ddPdVWymZkDYwJ2BOw+NJPiUfU+hRjCHohnsXg3oPyrsYLwb0H5US6wSwOmSM08gdj5VY9nPcPUUs+KRjmfQpgwZ6IOMF4N6D8qz93A/wD3JymQy6yJ0Ucq2asJIkAggGTGp2oAcMDfN3OgDNIBJn3QBIjwrhj2P6p0UBYbXm13hqgk9WPeOvWAc59asYPCdoCcg1lutYgACZgHXajlrgL2SzZwAT2h2oMmB2SoE67mqZ4bm62WG57SLmKAqVZbiBVlYkhl1GY71sDHxyW3L9yspsEo8wKHjFXBuqnzdT86lw1/rHCtaXUHUXByE+7z9arrhwbrqT2RBzLGUAqG1kCNI5+dWeGcPU4jsEkBGMkZd9NBJkc55gg7U1ww0sZy/NXRMikxDJAHHS+q1nR+0FskAZe0TEg75am6QcW9ntK4XOTcVYmNw2sx4Vzw4Zbcf3uKh6QW84tj94t6LH/KqzRTNFeeA5+qP4fCZkVoAlQY7pExPOno3awsKo7lA9BFKkccqt8OFl1wtSrhhRAYeuhh6CfEOaN0lkIVJbAzCZ2/KuMAiLbJIO7n+I1duoAwnuP4VGLahSs6Gf4pJ++vO4nxORmy0o8MCFFgUQWV7JPY7+8TUdsr7KOz9EazyzAn5VasWwqxmkbaxttyru1YULlmRtqZ07qyH+L4knyg+nJW24ZgUFvKxvrlHaMeqAVJaxU4eSqzkIOnMCD91TYbBqswYkzqQdhA3qdcGgTLnUCI379/jQGfxCT5b3HKtOe6YI4gq1u+eoGg/wCmOQ+rVEcWSye2wQslvLp9HLA2/eB1o2LVoLlzgiI07oisH+kux/0OqBIAIkTIiIGbYad+9OwmHxc8nCmlq72OyXiJGQszhtrI8QuhsW4B96+w1mIa5mBU+eY6Vu+jnF3uYgW9AF6za4rsYga5BC15mOuS6LnVsQGUkQfokcuRgRIka1uujPEiLpurnMTAIygBtxCL2SI51qeL4d0eUgGstEje0fhswkjc078gVusRh362zM7tuf3TXD4VesILtqwYrBILCIkgbaDnyprGMW7DSZHInYkQRIJB+FWlA5sB8a83Hn0ayN5Pcq0W1uQhuOwoL3WDGVCbbFSDmHy+VF84nRZ8/wClRi3aBYzmzAA66aafjTNxBZgMo8AQPWrj2vAAIrsBZ9TohACpYolbpkBZNpvHs5uXwof1mtoDM0FZkwozJGw8TVrH4/DT27stBEITseRIFDnxIuHNMWRyAjNAAgKYk+Jq1E+QENo373Ow/a7KDqq3ss2VJ11tzAhR2l37zpVDieW0iA6MX6uYIIzMQYZRoTvB3760eHv28g0CosZVbSWGoJ743ms50ltM5XLuWzMR3HTcHuA08fCtzARPJzOVbERsjYaVPB8K6y1DEsyKNDqCsRtzKnn3RRDhnDwLjHlH+7KfwqS2/V3VZRoVVvUdpTRS4VtsuXVLms8wdND91W48SYZjHy96rBazPIHHkqWaHYdwH3iu7tvPcXwB/iIH4VQS/Nxzyk/7j+FR4zpKMPcEW2umVzAHKABJ96DqSdo2rTabaaWiRTgvV8gpV52P0xDng7k+Fxf/AOaVZvAk6I87VrhbpZKs5KXV1RxDyV0capHDmd/lTjD+Pyq51dLJWS9p6D0VtrVWW2RsR9kVWxuNZGUaHNP1V2GsSdeW3eKu4rEJaQvcYKixLHYSQASeQkjWs70q4hbV7ElTFw5lBDNla24nKNtY1p2CZI6Vof8AL76IZiGsJG6JcLxrXkJPYIYgrKvBB7102gxuJ1q6LDfW+QoDgrv6nEm3mXKQ8iNM1pWJAmJEbHTTxmouEY+57Rby3HZXtMQrplRmADFs+pUxAgCNfCny+HiR8jg6g07fa0tmIoNFbrTLhW+t8hXGL4eChF1lyHQ5lGWPM1iuknSnG2jF51wwM5RZQuzDwv3NPRQa874z0nuOZElvrXWN1vVpC/CijwcbRaJ0pOlLji122t1kVH98hIcw3aKjIRtRDotfQ2cQrJAD2pD9Y8ntx2bfaJ02276zmCxue9bLnKc9sxOkhwSZ8q2eEv27dx0tXElmAy4YMNAToSGLPuKueI4nyCNvOtfoVX8OhIt79K5Irhek9zCWgtm2AHLMc1soREAQhMifHeKZulmLumAzgnYJlUn0WavYbotAzXTkHjq5+HL40StWgoy2l6sc23dvjyrKMgYPOf5Wq6MyOtqCvw4xmxV26W5WxdZ3+OsLTPiCU6tF6tO5TBb/ADNuxosvD5MKJJ+MmrgwqWO57vduqfmaQMQ+T5Ka3mfe57JrcIOepQS1wVLahroIJ923Jk+Ldy/fV3D4frnBJYdmSRoqIO4DTyFStZLNr2mJ9TU2KKovUqVL/wD6a694XyFaeEjL+Wn7RSQtiHdDcbxFmZVt5WXRVB0O8Tpz50B4/wAaVb7KVeFOUMpEELpsNRWgwmGAuZyI6tS/oIHzIrFcTtsWYjU/j416TDxLCxj60Rq7xBXw1u4CYVmtmTEfSEk+fyolwfFG6vVNIB1Ukkww21OwNAOH2eswt+0yztcA8V0PyoZw3h6K8q1xfBWKj5GsrxBmSQOCz4XWUd4WzM7Z5tqhIuEnxOg8T+NFTkxNzLbtKiKCZCgM+wljud9qzzYz2lVuLKxoyfIMe8xzrWdDbILv4KPmT+VXMO8ZPotD5t1Eejg7qVbP2UUqdx0WQInkpZKi4lxSzh0z37qWk73YLPgJ3PgKwXF/00WgSmCsviG2ztNu35gRnb0XzrH4eZMzBq3V67DBQQDrMyYjlHrQ7iXSWxYB6y/bn6qqzt9hZNeacQ4zj8Uj9ffFlCikLb/VhZgtscx7tWNBkwFtPdzOe8sfXupowwG6Hi3stf0g/SMMRZu2Ew1xkuIyMzKE0YQSFzHXzrKcPPVqbLLcZRcQqxRWa2NYVTPuQfd5co2qS3hGbmY8CRVi3gXnFXGLEG3adTJgssBoq1hwy8qCQEtJK0XC8ddRLy4dOtF4DM5ACqIZSZLATB5+lW+DY82TZBYswmAAGAHVkQWECIHKdayH6Oc4xL2yzZSjGCTEhl1gnuJ9a0vArZ6zCy3ZCsWM6aIw79dedVsQ1wMjGdAfwf4QsDRwidrIRXpLdbEW+rZtDBIC6AyCNzuKyv8A8Est7zt6AVu3tgk9oEsY321zEn0qQXLdv3e23efdHkOdecixD2NLnGhfPl00/K3XRNdQaFiMN+jHDHV3OX97Y+mprScLwFjCrlwyIve2UyfU11xHiuUFnbUCcs6kGYyrz1HKgDdJ7haVhVVoynUnSYOugI5z86luImn/ANpp+p5/T391HBjZ83otE28lpPeR/Wnt2sxgEemg8zNZux0hvjVoKT4gxrGus6juokvS9ICKSkwCSRq30gDM70v4Ka80gsc6OqaJW3laaRe5iRaBVGBbm4X5CTQ5njnrzMf1pkvTsfn4Tr3aGr/DsLmJdyQianXeOVX8PFxOVAcuiuZRG3Nd/wDarC91FvrSZciEXLJH70TWPxGGktdJfN3gaye4zWh4zjWvXJmBsFB2HKhOPBhVBPfM8ztW7DHyCzpmOrM46lSYa89vBXGLO5dggDCWgannttQJsWDOZLo15KD+M0e6Vk27NiyGiEztrGrnT7wKx10P1R7Rkk/SPlvWrE0htgrzeJcDutT0cdOtAGYBgV1HeOYmakvYFQxENIJGg3jzNY3hWKe3cRpaVZTue+fuo30yvYi3ij1Nw5bgBg6jtry7tjtWd4jC57bVOGnHK3kVBh8Xbw8AZsxUnKQNVG5MGtZ+jewVe8ScwcqwJ7tdKwuFwTSpcy3UtJ3nU863f6PrsAqeUR5VlNxAiNLUuvMvQglKukbSlVviBNtfN9zPfudbibj3rh5sSx8hyA8BpRbCswACKFHlrUuE4Z4UZwvDvCrUrxEEtjMxVaxgSwOaSSib67ZauYPh/eObemYkiiQRU307I/40F4l0kW2CqAn3teepPd51mGWSU+UK4I2t3RXCYULbBMDsjU6cu+qacRRlW2HUDq7ikzEFiGU+OhrGY7il27A7UDlrEcoGwqOxiWRw8SRoQQSCByIPhT4YzGS5xQvIIoLX9DLGbHOp0kXVEEEapoQRofco5w1ZFnuPWg89VW4Y17j91BuAcZDYlbtpCzuwJWPdyoUy6d7En0rT4bh5Rl7RZoZhYAWbb3AQzPdmAupPfrzqxNQDn3u2v3/KrcIuyBvIoxctL1AgAHIuwiSVEn76H4eytsMdFGVCe6Mslj4zPpV72Y5QLjAwIAXRRAgHXVj56eFC+PvFhgvIKpMgdkb777V4qciV4ivUmlvMtovoszjcYXvM+Yzqq5ROULqGWRrrO48KrgrqWVT7wJA3AiGgjQidY2nu3dVnTX6OhiCQCJzRpMnbv5xXK3hz5wT2Z5b94K943kwZr0xw3kDYzVbKoHa2U2ObKVaQ2ZzHaABGUsSTBjszp6b1Gq59QAoLE5fe1TaHMFlMAiRJnvp7WGUuyFSUIF2SQCkhlYQRDHRiDpvUODu2wFVLdzq1DZWKMkjfQgEON9IzfAVWjxhEpZJyGtCwiczTMFdwnFWUqCDlIVYjZd5gAagf3FbjimOGUImi790ztXnrW9AwPaP1tARsrRv3mT4GKIdH+IOyuj6sDO87+P8AfumtBpa4gsI7puFkqQNf9vqr5jrCfG2fQkGfSuMBhusu2U3BZZ8ipn76e6pOxiRG0/fz1oj0fsD9Y50FtCRyg8iPEVpRsppKDGPq1m+k2M6y62YzARfgpWfuNCby9lZ5n55oP3VPj394kaCTr4bkmoWaUQgToDPI+OlarIqAHZeSxU1KlkAEnUkAeWm/mI+VHePp1mGt3RuI1/0qRPzFAlQgRyrWYG2LvDLigdpGzfD/ANVSxUdspVI5vM4j3SFYQE5SdzaP31pej1rIJHfWewI93/tn761HCNVr514k9w8o35LRZPmC2OHxQKg09CrLEClSWeLvDQCrVrI4fCVbyQKt2MNVr2LSvoMjW7lPZazWOQtszDy9OdCrmEC6vcf+GtXjLMA5RNZrH8Ld27zy8KQQFYAQfF8VQaB3+AWq1ty59+9rtCrJ8AK0/C+gpuHaTzY+6v51tuDdGrOF1UZrn1zuP8o+jWfisUyEalMZCXFZ7o10KugrduXHtgahDlzHn2tDHlv5VrcioIVVA8t/Enmae9iK5w+Ga4YG3M15yTHzYh3DjC0GQNYLK4S2XMAAnyqj0nwmSyBu2ZScokga6kRoPGjd7FLaGVNW5mg+MtG4jAkgsCJBg6+Iq9DBwSD8zr16D6d0eQyDTQfkrHNfXWWYARI0WJ0nXv8A/dc28SCR+sMnWIAgbFjk5cz4amqetswRBDEMddeXL1qcuSD9KYCQILd2p2nbXlmrekkEcZf6Kjks0q9zigLOuZhmAiVEhQsHTyHzq57R+8fdGkLsFRtAD48/HnVG5aBYro10BEBHPtMrATrsOfOl1QgzJCjlqTu1sjnBUxPge6szw+QukcHDU/sIpWUBSI3Mf2CFZiNYXsgr4hjAmNYO8c664Tjx1j2tGMAloG0gSsGNZGsUPF7untgjtmQS0gmT3HXfQmpej91CW7JDKIzDYgyShDSRDAHTmfGtYQtaw2NNNkhhuRqOXboA3+QrrF8Qa1Zt20tNdbEM0EZRkW3lzEk/5htyBqnilJBA5ijGO4Jragdh7YZmJ0RUVjcnnBzDbu8q0ZwWMAbuhnIc7XZAMNZFxHlmIGUHb6RI0qpib6hiAWQbhQogTrpNHRwW2bVxVuKbVwJJza2ytxHGbmNJEkbx50AxdgPfKoygBnXtMFAh2gkn92DTYyzj248lh4tr+CA0a2usBb618ouONCT2QeYG3maN8BAW7dsFixKypIAkRIYeYIqpw7gNu4WS0/W3lXOCJVOyyyFY7yOcR4xRK1hFw1vCPADXnLd/ZK6DNz94VXkzmc+by1tWt9UqOENw4kPzA6m7FbUsvicUVcqCdJBkDUyfwrQ8BxGgoJ0nw2TFP3N2h8f61Z4PiNq8L41GWyFZUcjhNTit5aWRSqLCP2BT1kNykA0vQBRYZQOVWyk1Bhlq+iV9JkNK6xCr9oTHnymns8MXd2A8IPz1psfxmLwt2Va64EsEjScsDMYC6anX76WL4U18h3uPbBAz2lIKsy6TnHKNx4DxnOmxGQaq2xhdsiCY9AMquunIKfzqO7en6XyP50BxeBcJns3GYb5H2IB5Dl8vOrnA8f1qAknSNz39/wAx8Cawph8QTl16rRjbk3RGxYzHVgB5H86mv8RgZUIjvCn86gu40toDtv4c9fhVcXgBJOnLXQ/GtDDwMjbTB9SniPMbd6LoDmT8v61FcuePy/rXL4udj86guYkKpZmgDUmdKuMjGwVjLQslCekPC82W7JOTQiNl3mOev30OyiY7Wk7ADzPnE6GPyF8d6U3brfq5FtTp4nlNArPFbovSxME6kgkgTrqNx4GQKeYC0DmBqB3WJNK0vIate2AXPIzgzJMDQnMSZnYTFOuCXVu2JGsCeZIjXkZ+DVn7fG9XBzjtHvIhvdAI22HIUZw0u5Fps0aAsGE5t9GK5tNNJqrFFlbZBzXaHPmdQ6KG/YEAHrdz2QJ1MSRrofHw100ovw7hiW17Oc5jm1WDrvz/ALAFTWeGKCCfeUZTBJHIjfXaPDQbxVgg95rbgYXkO2r8qOHkFu3T4XChrgEkf6aG9LguNtWrJW6xsXGDKFyK24IFxjDDRTA0rQ8JEB2nUA89jGlRYrhJ9j6y1cKuuVg28hsocRz3J017IosUA7QlUi42SFm+L8Ps2rNq7dFy4yEdXZt7uSp/6jbBI5c4qvwvh1sW1uXFuAXNxAlCYKxqB9KAOcVd/SFg/oqxy23QSSRIFs2/mzD1oeuEa7w1bOcAm3pOY7KkkRzBIjxNA9pBDzqaFKmCHkx7DXujZ4KqpcXO5W6nV507JAJB3kFTIH5UM9sdreHtsuI/+uvVg3AMxiNdDqAAFB7lo5w6y4wfYft9fYRS3anNCk5SdZBmOcVF04wQttZRfehiddeUbfH0rqJnJJ5JUzW/BWwV2+6g6VYYOqXJM5TyjYTrr50H4Q/arQMOswJnUqnnt41meFmGrz3jkNjMFizgB7XdV6DgLvYFKq+AbsClXk2N8oWy12iKYZatY5yti4V3CEj4CoMLVm6sqR3gj10r6FiXABakIsqrwjCJbt28uuZJZubEhSSTz1puHg9X/qc/xE0P4Bju0LL6FJA8+zp+Px8aMX7qWbDlmAUByW7gZO3xrLkhMpp2y0oiALVXDYQCyvfk+8TWTs4nqL5UsFV7QubxlysAxPcIJNd2FxWPAOZsPhhAQA9W91REM7alVP1V79xpVXiHQ1LDW37LBibLkLBy3VNsEsSS2pG/cKsw4drCa0tE+RxZY5LQWMVbu9cEdWzGOywP0AJ0NM1zNbkj6J07iB3edZ3Ffo3tEhkMNuCJtkc9Cp/DnUNviWIwTFMSGu2DoGj9ZbncyPfXn4eAp3C6Ky3EFmsgWqVAtnMYAyD/AG1j+KMbxhRltwug0mF3Pxn0ouMV7UFyn9WBCjvjSTUHEkCrCjuHpVqOMNVeeXibbLKYu1lBCnUaeOkNP3+lD7OAZ1ct8+fu0dXCktseUfDTX4E+tc4wZVyIDJ0274/L503KqJaguA4Ybr5ANSR8NDXomB4YtsBAw+jO2YlQsaztoD61W6PcD6lAze+dT4SCI+dHLVvnU0FdhiDG2d1Qxds5mI7lBHIjUn4jf1qW5v8A331JcQST36H0I/GlbTMRVyIAaqrMU164LVti2gPVMT4AtP3UPb9IuEs4O1nBe7bibQGrAKdQToFkxJ10OlSdOyciW03K9rSdPTefurzniXBmS9iSFk27NnkYzXHQkeOhPpVOYF2vdUC7Kttx28b+DZ2GtxEc+qtE+Q3oh0Z4KL2HsOymLSYgkgwGabKKp1k+4T3aCnvYIdVkjQKB6Ch/RHpeth7uFuqwUIGtMATJIBuJ4HKoPwPOKdiBlaD9FTwzrcQeqLdH+lFiw62cRdS2GK3UZlhToVH63a2wIG+h01oD0844vti5WDrDSymfeYQQw0OgjTSg/TLhhK3DBITC2tPHrxMeMA0Y/wDjqvhbKxBFtSvgSo7M92w+FLjYeNaXPKDBlI3/AMox0fvZ7TKdZQH4FiNqz+Hs5bpHcSPQ0W6O2ijAH6kfHNtUmOwUXiY31qrj4hJGVlSxmm3yP8IngvcFKpMGvYFNXjfhVpN2RvDURt2pqhhhV4P3V7OaMErYhKzvSLh2RjeG2gfKJIj3XjnGx7wTVCzd9uxC2pXq7Hbu5WUi7cnsW2jXLlhztIbzA03GcWtnDXbrQQlt2IOxhTAPma806Mi7hMMlx1Aa+DfVzIyu+wdgCchAXvyyDtIINZYpPc7XT7r057Mck9KD9Ijlw114HYTOI707XPyoVwj9I9m5KXz1N5feUg689IkfODuJFBenfTZGw7JbnIw7bEFcw3CKGgmTEnaNpqRHzTjOzKddVq+HcVR8KmIOUKyz6SNI8qC4nE+0NrKryAAHx86h6N8NcYLDI8grbBjuzEtt360YGFCimNaAh4hcBayGIvHA3DcLXGtnVlgERzcDkw0kd3xow98OJDEggEEAQQdQal4pgusRgRO5HnG3kdvjWS6NcRy2rlk//jcKr39W3aT0kj4UygCh2NckZxeNVB7zT5Cr3R7hxuHrWLEcgwH4UJ4ZwpsRckg5QfXWAB50fx3SUWbns9m0LroIeSRbt/umNWb+/Cq+IxLIN9+ybG3WyimLtFbbHw5DXyHj3eNVLPEVvXE6hItoCGcDR9Njz0PfzHnUN7jVw4Y3Li27ZJZbWQMNlJuXTJOiKGjxM91S9GeJWruFXqZGSFuIwAZHbXNpoVJmD9/LOZOzETtNkAfkpzyrLDX+lWcFh5bl8RSSxrV/CWdDXozQCz5ShF7Am5dL7KD8DHKO6sm+KF7GYmxbLlrjW1zADLbW2MzsD5xWy6R3zbslU99uyPAc2qp0X6OjD2ixH6x9T4DcL+J/pSiAaVGR1K0cPp/Ssjw7CzjGLFpDX+zoQAOrtr98jzrdMlYviF32biE7LeySeWoZW+aoaY4A1aqNJ1UPSDGC17Slx2HWWla0QqgZUbtKp+uCZ13BrUWwrIpUgiAAR4aVX6RdHRi8OUIGYaoe5u7yO1AOh+Ne05s3pgsd/ovz+BPz86ENAco1ezRan2cAhh91c8RsSQaI9TpTvh5FBIBlpVS0uVCwulKiNrBabUqxjC1WA0qWxcqxfxi20LuYVRJPcBVGw1UOl1p7mGKJzOvjGw9a2Ht1V6J1rL8R4y+JUuzTbu21ZVA93NIKfDnPNfGtLw5Vv4fq3JKrlAJXUSgaB5THxrIcD6MXyzqjtaDogY6ECIzQGBgx3RW1w4Fq0tq0ICyJzZiY0zFjux3M0gh+bdW4wGrF8e6DLnlA7EbFDlZfDX7tRQzhHRlPbbQvrecSdLkFQ4ErmiJ1jSvR8MQRI9T/AFrF9POFuct+yTmBDqRPvLtRFtrnUdVvep/e/h/rUF634/w1S6MdNLeMtCT1d4aXLTHKcwAJKz7y8/CdavYzGqFzFgB3kwPnQBSHIfjDA0n7P9axPRzg/W3rzBLih7gEmIIURIA5a1Nx/j1zEt1GFBOY5Wu7KoO8HnpOvpW56H8ATDWFVTMCJmSSdST4n8aMmtUxgzFWMPw8WbJFv3gMwGXUle0FnxiPjWPfh6tdbEWmfLefNdEQ9stq3Z9efrWz6RYx4GHsmLt0Rm/Z2/pPPI7gfE8qx2C4Ilm4crC4v+aGHIxrtM/1rFx8jQe6sgWVLxdTimyW1YIirbEwirbEMxMyZYgCACYFWujnDksu6W2Z2cq958vZAT3EXzJ+/bSqfEreY9lXyzzcwe7Qkg61N0TvPYvm3cIy4iGQ6CLg0yAdxG3iPGkYExucGfdRJY1WuRdN/wCE/nVqyYHvD7J/OuhcXUT7vveFXrduvRvdoqbkEv4IXLgZmmNuyY/vnVl/838J/OiysuoB1BAPgTtUDOCAQRB2J0n1pQebVd7bQsL+9/CfzrO9MOCi7bVtSUP0RBg6c+6thecIJOg+PPQUxRLtthMqQQfDv07xTQ+koMCDcEv57SkkgjQysmRzMHnUXE+Bq7Z+Z3hfnUvRuwbdwr9Fv/YP999aVriiQTJCyRzihe8gowwAoRhbRNsdqcpAOmupA7/Grow1dBdGI5lP+NXclBntCYgqYs0qvZKal6Kciytp6tC5pVBDUyvWo9qqMfSkvXJMDaPyqlgRCf6nP8Rq5zHl+Vc9TCle/N/ET+dViFca9Q4K3Fpf8v3ioMgOGAP1R/uGtW7NvKoEgxpoI0AioltgJlJkRHLb4UFJgcslxXoHbvu0EAo+h1B91eY8qE//AAYCHa4SIJyyzaxqO0Y389q3oXLmMkyZ130EVzhOG599oI18ecV1IwQq3Rzo6lu1mVYlAf4a0HCcOATAjs29tARlmfOZ9KtWbACZZERHyilcdbaFp91InwUSNKWdSmh9bLM28QWxl551LNZHgiREHxIb1oLiGa5i7mW0jCXwdgs4tqt4KrOS0aEu4AI1/VwNTVLg/S8HEsLgKguGQwdYGWDpvHrNai7wrDXsN1KP1dtrjXLn02Od1uXMrOZRiV0bUrOnKvOzPyTOEn/it1mYC1WbOAV0sDrFvFZS46xBuImW4dNjmnShvF7GWxcXMMyulxRpmzKABDToNAYotgCuHspbN1XW1ItQoRghBCq8GGYD6QAnciaynSTjwdhZSZusF0GwJifLX5VSjc7jhsQtMDRkt61xJuTcXmltiORVlzH4jetTbFC8HgkUEDYqqxI0CjKPlRVHHeK9c5ZhKG4k5bzdxNpvTMD91N1ANvDgiRKz/qRvxNXMVgw7TnynLl0ymRr37b1I1lSgWdABGsEZdiCOdLUIZdBOGQnvtid/pgTVjArFoz70vm8WBMmrHsiZAnIQd9dDmGvnTraAzdr3jPLQkAGPSitDSH8MwzEqS2yIQMoEqV017wR91XcCnavA/X18QyggfAVLZtKoGvurlB8NPyrrDoFnWSTJJjU7cttNKElSo3SMwG2ZP+NWiKqXG1bX6Sf8atzXLk1KmJpVyhYwCu1ao0auwK2SskKXrPL0roHy9KhApwaUYwnB5U2Xy9K5Nny9K5V6kDUHDTBKuUws91XEtRyX0qNXroXaDhouKpjb8F9KC9Jb0YdhtMCVGupouLtC+M2c6RQ8NMZJqvMsZZ19+76iqvtrptev/wAB+8GtXieGAmqN7hIqHQNduFYDq2KAtxNzob1/+AfctFeimCz4m2c90wwPaIIMa61z/hWtbXolwjJ2iNaFsLGbBSTe5WvsWTGy+hqwtg9yelNa2qYNSiEvMoxY8E9KfqT3J6Gpc1PmoaXZlD1B7k9DS6g9yelTTSBqKXWoRYPcnpT9Qfqp6GpqeupdahtYcCSQu+kDbSpya5FPU0utck0qRFKuXLF26mFNSrYKyguxSpUqBEktSilSrlIXXKuaVKhUqVKhxG1PSoExqA3d6qX6VKpVoKvh/eHnW24XtSpUt6I7IwldrSpVWQJ67pUqFSnp1p6VQpTilSpVC5PSpUq5SEqalSrlK//Z"/>
          <p:cNvSpPr>
            <a:spLocks noChangeAspect="1" noChangeArrowheads="1"/>
          </p:cNvSpPr>
          <p:nvPr/>
        </p:nvSpPr>
        <p:spPr bwMode="auto">
          <a:xfrm>
            <a:off x="215900" y="-1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7" name="AutoShape 6" descr="data:image/jpeg;base64,/9j/4AAQSkZJRgABAQAAAQABAAD/2wCEAAkGBhQSEBUUExQWFBUWFhcWFhgYGBgVGBUXFhcXFBUVFxQXHCYeFxojGRgYIC8gIycpLSwsFx8xNTAqNSYrLCkBCQoKDgwOGg8PGikkHyQqLCwqLCkqLCopKSkuLC0sLC0sKSwsLCksLCkpLCksLCwsLCwpLCwpLCwpKSwsLCwsLP/AABEIAQEAxAMBIgACEQEDEQH/xAAcAAABBQEBAQAAAAAAAAAAAAAFAAEDBAYCBwj/xABEEAACAQIEAgcEBggFBAMBAAABAhEAAwQSITEFQQYTIlFhcZEUMoGhQlKSscHRByNTYqKj4fAVcoKywjNzk/EWJEPS/8QAGwEAAgMBAQEAAAAAAAAAAAAAAgMBBAUABgf/xAAzEQABBAAEBAQGAQMFAAAAAAABAAIDEQQSITETQVFhBSKR8BQycYGhsdFSYvEVM0LB4f/aAAwDAQACEQMRAD8A81inIrqKUV7tYNrjLTha7illqV1pgKWWugKfLUqLXEUorrLTgVC61zFKu4pstcotc0orqKeK5da4piK7iny1K61HlpRUmSkVrl1riK5ipIpRXKbXEUoqTLSy1yi1xFclalilFTS61HFNFS5aWWupTajinruKaupRaUU4WustdBaFDauYPh0qWZcwgFRmjfv7tO+pvYB+y/mio1TsXP8AJa/41BfsgHSdufnB+6kAEuOqMuoK57AP2Q/8tI4Efsh/5ao3LUGn6gzEa90UQZfNDn7K6MCP2Q/8op/YB+y/miqYwp003MfIH8RXXsxkjTTxH312T+736rs/ZWxgB+y/m0v8PH7L+bVX2QxMcwOR1Oo28qY2I7vWeU8q4Mv/AJKC+uSt/wCHj9l/Npzw8fsv5tVVwxPxMDzp/Zz/AGRXFtbu9+q7P2Vj/Dx+yH/lpxw8fsv5tRW8OACWG3iBMg7eNcLhCRy8J5+VRl7+/Vdn7Kz7AP2X82l/h4/ZfzarjBk7QfiO6d/72NRG3RBl7FQZK3Cuf4eP2X82kcAP2X82q3s+22vy86ZsKZjfxG2u1Rk/u9+qnP2Vr2Afsv5tL2Afsv5tVUw0k8o39QI9TTNh4Mc5j5x8KnJrV+/Vdn0ulb9gH7L+bS9gH7L+bVN7MGD/AHpNS2sCWIGgn8idvh864soWSoD7NUpWwayQbZU5GYHOW22obko2bOUqN/1LfjQvLRw6qHmlBkpVPkp6fSXnUOWkFqx1dIW6BRnVhU7Fz/t2v+NRXVi5rrDf8pir1qwSjgCTkt6fZri5hXZpKH0Mf3rVYVmPvkml2g99VRe32o32+4aVZtpDidOyPuFSexP9Q+hqT2W5IOU6CNqmgQBY2QZyDtzVVjMA/W18oC/hSZSrTHKe7ca1cOEaQch5TvrTnBuWkqfKoFDpsVDnn9KoolwfL5AD8KnxtvaP3R6LH51MME8zlPpXZw1w/Q5zt4RUmswNjRDxDRFHVVephY1BGh+HaGvmGpktyjf39WrowzyewdfA6RoPPT76ZcE8RlO/d/fdQjbUje1DpLOgOyopa7B8/wADU62TpsTAjtae6IkR3AH4VYTAuBGU6+HhFc/4c/1T6URyknUboRIQBoVBZSAsbmB5jUkEfD5VUe3qfM/fRcYV4EKdPCZ3G3xqL/Dn+qfSujytJNhTJI5wAAKrW7IK6jbLJ7u0QY+Fcova012PjoPzJq6uCuDYMP60wwTgzlPpQ0LOoR8XQaFUQBm2kMFn+Fj91O1rtr5j7/7Pxq6cC8zkPp8OdI4J5HYOkcjy2ohQN2NqQ8TSqO6p3EGWRrOk92keum9R3tSD8fLQbfEVdGBcfRPpT3MG53U+Gm1S0NFaj1XOkJvRcgEkE6k2Wn1NDero8uGIA0Ii0wPgdTFDTZo4SLNe9ShleQBfvZU+rpVb6mlVhI4ii6unFurQs12LFKJQcRK1eQASrTABIaNtKk65O5/tmuRhzUq4WklrUfGemF5O5/tmuxdTuf7ZqRcHUyYOhLWLuLIeiri6nc/2zXauvc/2zVpcFUowVCci4Pk7eiqAr3P9s10Mvc/2v61cGDqVcHQEtRZnqkqr3P8AaNddWvc/2jRBcHXQwdBbUWZ6HhV7n+0acovc/wBo0SXBV17DQ5mqbeheVe5/tGn6te5/tGinsNOMDXZmqbehXVr3P9o0xtr3P9o0X9hoPj8e1u6UChgANNeYnkaXJOyMWbToYZJnZW0nKDuf7Rpsg7n+1U+E48h3sK/lcb7taJ2eP4X6WFYejf7iKrnHRDkVb/0/EdQgjWx3P9o1GQvc/wBo1rLfF+Ht7yZPO2w+azVu1hOHXNFuoD/3Ch9HqR4hFzBQHAT9lg8SpMRmAiN5/wDdV/YzXpV3oZh4zdcVHIyjD5CTQjG8BRNUfOJ5rl3+Ovyq1Dj4jo21UlwM15nLGexUq054d4UqtfEhVOCUFTCU/sdGVwlSrhKQZ07h2hljh3es6SOVTrgB9T+IUUGF/wBo/ClbwsidOY08DHPnVR01k6q0I6aNFRXAj6p9akGA/cPrV7D2cyhogGrFiwGUEbGlGYdUYj7IauB/dPqKlGC/dPr/AEogtpe1+773hpP3VIAoUMdAe8fhSnTjqmCE/wBKHLgv3W+VSDBfut8vyojZyEEg6DnBFSWCj+6wMbxSHYtg1Lk0QHohowX7rfKuhg/Bvl+VX7uLtIwRnCkiQCd/LvNJMfaOzT5An8KQfEIv6k4YV1XlVIYPwb+/hXYwfg3p/SiW5TLsxO4Mn/L4+ddPdVWymZkDYwJ2BOw+NJPiUfU+hRjCHohnsXg3oPyrsYLwb0H5US6wSwOmSM08gdj5VY9nPcPUUs+KRjmfQpgwZ6IOMF4N6D8qz93A/wD3JymQy6yJ0Ucq2asJIkAggGTGp2oAcMDfN3OgDNIBJn3QBIjwrhj2P6p0UBYbXm13hqgk9WPeOvWAc59asYPCdoCcg1lutYgACZgHXajlrgL2SzZwAT2h2oMmB2SoE67mqZ4bm62WG57SLmKAqVZbiBVlYkhl1GY71sDHxyW3L9yspsEo8wKHjFXBuqnzdT86lw1/rHCtaXUHUXByE+7z9arrhwbrqT2RBzLGUAqG1kCNI5+dWeGcPU4jsEkBGMkZd9NBJkc55gg7U1ww0sZy/NXRMikxDJAHHS+q1nR+0FskAZe0TEg75am6QcW9ntK4XOTcVYmNw2sx4Vzw4Zbcf3uKh6QW84tj94t6LH/KqzRTNFeeA5+qP4fCZkVoAlQY7pExPOno3awsKo7lA9BFKkccqt8OFl1wtSrhhRAYeuhh6CfEOaN0lkIVJbAzCZ2/KuMAiLbJIO7n+I1duoAwnuP4VGLahSs6Gf4pJ++vO4nxORmy0o8MCFFgUQWV7JPY7+8TUdsr7KOz9EazyzAn5VasWwqxmkbaxttyru1YULlmRtqZ07qyH+L4knyg+nJW24ZgUFvKxvrlHaMeqAVJaxU4eSqzkIOnMCD91TYbBqswYkzqQdhA3qdcGgTLnUCI379/jQGfxCT5b3HKtOe6YI4gq1u+eoGg/wCmOQ+rVEcWSye2wQslvLp9HLA2/eB1o2LVoLlzgiI07oisH+kux/0OqBIAIkTIiIGbYad+9OwmHxc8nCmlq72OyXiJGQszhtrI8QuhsW4B96+w1mIa5mBU+eY6Vu+jnF3uYgW9AF6za4rsYga5BC15mOuS6LnVsQGUkQfokcuRgRIka1uujPEiLpurnMTAIygBtxCL2SI51qeL4d0eUgGstEje0fhswkjc078gVusRh362zM7tuf3TXD4VesILtqwYrBILCIkgbaDnyprGMW7DSZHInYkQRIJB+FWlA5sB8a83Hn0ayN5Pcq0W1uQhuOwoL3WDGVCbbFSDmHy+VF84nRZ8/wClRi3aBYzmzAA66aafjTNxBZgMo8AQPWrj2vAAIrsBZ9TohACpYolbpkBZNpvHs5uXwof1mtoDM0FZkwozJGw8TVrH4/DT27stBEITseRIFDnxIuHNMWRyAjNAAgKYk+Jq1E+QENo373Ow/a7KDqq3ss2VJ11tzAhR2l37zpVDieW0iA6MX6uYIIzMQYZRoTvB3760eHv28g0CosZVbSWGoJ743ms50ltM5XLuWzMR3HTcHuA08fCtzARPJzOVbERsjYaVPB8K6y1DEsyKNDqCsRtzKnn3RRDhnDwLjHlH+7KfwqS2/V3VZRoVVvUdpTRS4VtsuXVLms8wdND91W48SYZjHy96rBazPIHHkqWaHYdwH3iu7tvPcXwB/iIH4VQS/Nxzyk/7j+FR4zpKMPcEW2umVzAHKABJ96DqSdo2rTabaaWiRTgvV8gpV52P0xDng7k+Fxf/AOaVZvAk6I87VrhbpZKs5KXV1RxDyV0capHDmd/lTjD+Pyq51dLJWS9p6D0VtrVWW2RsR9kVWxuNZGUaHNP1V2GsSdeW3eKu4rEJaQvcYKixLHYSQASeQkjWs70q4hbV7ElTFw5lBDNla24nKNtY1p2CZI6Vof8AL76IZiGsJG6JcLxrXkJPYIYgrKvBB7102gxuJ1q6LDfW+QoDgrv6nEm3mXKQ8iNM1pWJAmJEbHTTxmouEY+57Rby3HZXtMQrplRmADFs+pUxAgCNfCny+HiR8jg6g07fa0tmIoNFbrTLhW+t8hXGL4eChF1lyHQ5lGWPM1iuknSnG2jF51wwM5RZQuzDwv3NPRQa874z0nuOZElvrXWN1vVpC/CijwcbRaJ0pOlLji122t1kVH98hIcw3aKjIRtRDotfQ2cQrJAD2pD9Y8ntx2bfaJ02276zmCxue9bLnKc9sxOkhwSZ8q2eEv27dx0tXElmAy4YMNAToSGLPuKueI4nyCNvOtfoVX8OhIt79K5Irhek9zCWgtm2AHLMc1soREAQhMifHeKZulmLumAzgnYJlUn0WavYbotAzXTkHjq5+HL40StWgoy2l6sc23dvjyrKMgYPOf5Wq6MyOtqCvw4xmxV26W5WxdZ3+OsLTPiCU6tF6tO5TBb/ADNuxosvD5MKJJ+MmrgwqWO57vduqfmaQMQ+T5Ka3mfe57JrcIOepQS1wVLahroIJ923Jk+Ldy/fV3D4frnBJYdmSRoqIO4DTyFStZLNr2mJ9TU2KKovUqVL/wD6a694XyFaeEjL+Wn7RSQtiHdDcbxFmZVt5WXRVB0O8Tpz50B4/wAaVb7KVeFOUMpEELpsNRWgwmGAuZyI6tS/oIHzIrFcTtsWYjU/j416TDxLCxj60Rq7xBXw1u4CYVmtmTEfSEk+fyolwfFG6vVNIB1Ukkww21OwNAOH2eswt+0yztcA8V0PyoZw3h6K8q1xfBWKj5GsrxBmSQOCz4XWUd4WzM7Z5tqhIuEnxOg8T+NFTkxNzLbtKiKCZCgM+wljud9qzzYz2lVuLKxoyfIMe8xzrWdDbILv4KPmT+VXMO8ZPotD5t1Eejg7qVbP2UUqdx0WQInkpZKi4lxSzh0z37qWk73YLPgJ3PgKwXF/00WgSmCsviG2ztNu35gRnb0XzrH4eZMzBq3V67DBQQDrMyYjlHrQ7iXSWxYB6y/bn6qqzt9hZNeacQ4zj8Uj9ffFlCikLb/VhZgtscx7tWNBkwFtPdzOe8sfXupowwG6Hi3stf0g/SMMRZu2Ew1xkuIyMzKE0YQSFzHXzrKcPPVqbLLcZRcQqxRWa2NYVTPuQfd5co2qS3hGbmY8CRVi3gXnFXGLEG3adTJgssBoq1hwy8qCQEtJK0XC8ddRLy4dOtF4DM5ACqIZSZLATB5+lW+DY82TZBYswmAAGAHVkQWECIHKdayH6Oc4xL2yzZSjGCTEhl1gnuJ9a0vArZ6zCy3ZCsWM6aIw79dedVsQ1wMjGdAfwf4QsDRwidrIRXpLdbEW+rZtDBIC6AyCNzuKyv8A8Est7zt6AVu3tgk9oEsY321zEn0qQXLdv3e23efdHkOdecixD2NLnGhfPl00/K3XRNdQaFiMN+jHDHV3OX97Y+mprScLwFjCrlwyIve2UyfU11xHiuUFnbUCcs6kGYyrz1HKgDdJ7haVhVVoynUnSYOugI5z86luImn/ANpp+p5/T391HBjZ83otE28lpPeR/Wnt2sxgEemg8zNZux0hvjVoKT4gxrGus6juokvS9ICKSkwCSRq30gDM70v4Ka80gsc6OqaJW3laaRe5iRaBVGBbm4X5CTQ5njnrzMf1pkvTsfn4Tr3aGr/DsLmJdyQianXeOVX8PFxOVAcuiuZRG3Nd/wDarC91FvrSZciEXLJH70TWPxGGktdJfN3gaye4zWh4zjWvXJmBsFB2HKhOPBhVBPfM8ztW7DHyCzpmOrM46lSYa89vBXGLO5dggDCWgannttQJsWDOZLo15KD+M0e6Vk27NiyGiEztrGrnT7wKx10P1R7Rkk/SPlvWrE0htgrzeJcDutT0cdOtAGYBgV1HeOYmakvYFQxENIJGg3jzNY3hWKe3cRpaVZTue+fuo30yvYi3ij1Nw5bgBg6jtry7tjtWd4jC57bVOGnHK3kVBh8Xbw8AZsxUnKQNVG5MGtZ+jewVe8ScwcqwJ7tdKwuFwTSpcy3UtJ3nU863f6PrsAqeUR5VlNxAiNLUuvMvQglKukbSlVviBNtfN9zPfudbibj3rh5sSx8hyA8BpRbCswACKFHlrUuE4Z4UZwvDvCrUrxEEtjMxVaxgSwOaSSib67ZauYPh/eObemYkiiQRU307I/40F4l0kW2CqAn3teepPd51mGWSU+UK4I2t3RXCYULbBMDsjU6cu+qacRRlW2HUDq7ikzEFiGU+OhrGY7il27A7UDlrEcoGwqOxiWRw8SRoQQSCByIPhT4YzGS5xQvIIoLX9DLGbHOp0kXVEEEapoQRofco5w1ZFnuPWg89VW4Y17j91BuAcZDYlbtpCzuwJWPdyoUy6d7En0rT4bh5Rl7RZoZhYAWbb3AQzPdmAupPfrzqxNQDn3u2v3/KrcIuyBvIoxctL1AgAHIuwiSVEn76H4eytsMdFGVCe6Mslj4zPpV72Y5QLjAwIAXRRAgHXVj56eFC+PvFhgvIKpMgdkb777V4qciV4ivUmlvMtovoszjcYXvM+Yzqq5ROULqGWRrrO48KrgrqWVT7wJA3AiGgjQidY2nu3dVnTX6OhiCQCJzRpMnbv5xXK3hz5wT2Z5b94K943kwZr0xw3kDYzVbKoHa2U2ObKVaQ2ZzHaABGUsSTBjszp6b1Gq59QAoLE5fe1TaHMFlMAiRJnvp7WGUuyFSUIF2SQCkhlYQRDHRiDpvUODu2wFVLdzq1DZWKMkjfQgEON9IzfAVWjxhEpZJyGtCwiczTMFdwnFWUqCDlIVYjZd5gAagf3FbjimOGUImi790ztXnrW9AwPaP1tARsrRv3mT4GKIdH+IOyuj6sDO87+P8AfumtBpa4gsI7puFkqQNf9vqr5jrCfG2fQkGfSuMBhusu2U3BZZ8ipn76e6pOxiRG0/fz1oj0fsD9Y50FtCRyg8iPEVpRsppKDGPq1m+k2M6y62YzARfgpWfuNCby9lZ5n55oP3VPj394kaCTr4bkmoWaUQgToDPI+OlarIqAHZeSxU1KlkAEnUkAeWm/mI+VHePp1mGt3RuI1/0qRPzFAlQgRyrWYG2LvDLigdpGzfD/ANVSxUdspVI5vM4j3SFYQE5SdzaP31pej1rIJHfWewI93/tn761HCNVr514k9w8o35LRZPmC2OHxQKg09CrLEClSWeLvDQCrVrI4fCVbyQKt2MNVr2LSvoMjW7lPZazWOQtszDy9OdCrmEC6vcf+GtXjLMA5RNZrH8Ld27zy8KQQFYAQfF8VQaB3+AWq1ty59+9rtCrJ8AK0/C+gpuHaTzY+6v51tuDdGrOF1UZrn1zuP8o+jWfisUyEalMZCXFZ7o10KugrduXHtgahDlzHn2tDHlv5VrcioIVVA8t/Enmae9iK5w+Ga4YG3M15yTHzYh3DjC0GQNYLK4S2XMAAnyqj0nwmSyBu2ZScokga6kRoPGjd7FLaGVNW5mg+MtG4jAkgsCJBg6+Iq9DBwSD8zr16D6d0eQyDTQfkrHNfXWWYARI0WJ0nXv8A/dc28SCR+sMnWIAgbFjk5cz4amqetswRBDEMddeXL1qcuSD9KYCQILd2p2nbXlmrekkEcZf6Kjks0q9zigLOuZhmAiVEhQsHTyHzq57R+8fdGkLsFRtAD48/HnVG5aBYro10BEBHPtMrATrsOfOl1QgzJCjlqTu1sjnBUxPge6szw+QukcHDU/sIpWUBSI3Mf2CFZiNYXsgr4hjAmNYO8c664Tjx1j2tGMAloG0gSsGNZGsUPF7untgjtmQS0gmT3HXfQmpej91CW7JDKIzDYgyShDSRDAHTmfGtYQtaw2NNNkhhuRqOXboA3+QrrF8Qa1Zt20tNdbEM0EZRkW3lzEk/5htyBqnilJBA5ijGO4Jragdh7YZmJ0RUVjcnnBzDbu8q0ZwWMAbuhnIc7XZAMNZFxHlmIGUHb6RI0qpib6hiAWQbhQogTrpNHRwW2bVxVuKbVwJJza2ytxHGbmNJEkbx50AxdgPfKoygBnXtMFAh2gkn92DTYyzj248lh4tr+CA0a2usBb618ouONCT2QeYG3maN8BAW7dsFixKypIAkRIYeYIqpw7gNu4WS0/W3lXOCJVOyyyFY7yOcR4xRK1hFw1vCPADXnLd/ZK6DNz94VXkzmc+by1tWt9UqOENw4kPzA6m7FbUsvicUVcqCdJBkDUyfwrQ8BxGgoJ0nw2TFP3N2h8f61Z4PiNq8L41GWyFZUcjhNTit5aWRSqLCP2BT1kNykA0vQBRYZQOVWyk1Bhlq+iV9JkNK6xCr9oTHnymns8MXd2A8IPz1psfxmLwt2Va64EsEjScsDMYC6anX76WL4U18h3uPbBAz2lIKsy6TnHKNx4DxnOmxGQaq2xhdsiCY9AMquunIKfzqO7en6XyP50BxeBcJns3GYb5H2IB5Dl8vOrnA8f1qAknSNz39/wAx8Cawph8QTl16rRjbk3RGxYzHVgB5H86mv8RgZUIjvCn86gu40toDtv4c9fhVcXgBJOnLXQ/GtDDwMjbTB9SniPMbd6LoDmT8v61FcuePy/rXL4udj86guYkKpZmgDUmdKuMjGwVjLQslCekPC82W7JOTQiNl3mOev30OyiY7Wk7ADzPnE6GPyF8d6U3brfq5FtTp4nlNArPFbovSxME6kgkgTrqNx4GQKeYC0DmBqB3WJNK0vIate2AXPIzgzJMDQnMSZnYTFOuCXVu2JGsCeZIjXkZ+DVn7fG9XBzjtHvIhvdAI22HIUZw0u5Fps0aAsGE5t9GK5tNNJqrFFlbZBzXaHPmdQ6KG/YEAHrdz2QJ1MSRrofHw100ovw7hiW17Oc5jm1WDrvz/ALAFTWeGKCCfeUZTBJHIjfXaPDQbxVgg95rbgYXkO2r8qOHkFu3T4XChrgEkf6aG9LguNtWrJW6xsXGDKFyK24IFxjDDRTA0rQ8JEB2nUA89jGlRYrhJ9j6y1cKuuVg28hsocRz3J017IosUA7QlUi42SFm+L8Ps2rNq7dFy4yEdXZt7uSp/6jbBI5c4qvwvh1sW1uXFuAXNxAlCYKxqB9KAOcVd/SFg/oqxy23QSSRIFs2/mzD1oeuEa7w1bOcAm3pOY7KkkRzBIjxNA9pBDzqaFKmCHkx7DXujZ4KqpcXO5W6nV507JAJB3kFTIH5UM9sdreHtsuI/+uvVg3AMxiNdDqAAFB7lo5w6y4wfYft9fYRS3anNCk5SdZBmOcVF04wQttZRfehiddeUbfH0rqJnJJ5JUzW/BWwV2+6g6VYYOqXJM5TyjYTrr50H4Q/arQMOswJnUqnnt41meFmGrz3jkNjMFizgB7XdV6DgLvYFKq+AbsClXk2N8oWy12iKYZatY5yti4V3CEj4CoMLVm6sqR3gj10r6FiXABakIsqrwjCJbt28uuZJZubEhSSTz1puHg9X/qc/xE0P4Bju0LL6FJA8+zp+Px8aMX7qWbDlmAUByW7gZO3xrLkhMpp2y0oiALVXDYQCyvfk+8TWTs4nqL5UsFV7QubxlysAxPcIJNd2FxWPAOZsPhhAQA9W91REM7alVP1V79xpVXiHQ1LDW37LBibLkLBy3VNsEsSS2pG/cKsw4drCa0tE+RxZY5LQWMVbu9cEdWzGOywP0AJ0NM1zNbkj6J07iB3edZ3Ffo3tEhkMNuCJtkc9Cp/DnUNviWIwTFMSGu2DoGj9ZbncyPfXn4eAp3C6Ky3EFmsgWqVAtnMYAyD/AG1j+KMbxhRltwug0mF3Pxn0ouMV7UFyn9WBCjvjSTUHEkCrCjuHpVqOMNVeeXibbLKYu1lBCnUaeOkNP3+lD7OAZ1ct8+fu0dXCktseUfDTX4E+tc4wZVyIDJ0274/L503KqJaguA4Ybr5ANSR8NDXomB4YtsBAw+jO2YlQsaztoD61W6PcD6lAze+dT4SCI+dHLVvnU0FdhiDG2d1Qxds5mI7lBHIjUn4jf1qW5v8A331JcQST36H0I/GlbTMRVyIAaqrMU164LVti2gPVMT4AtP3UPb9IuEs4O1nBe7bibQGrAKdQToFkxJ10OlSdOyciW03K9rSdPTefurzniXBmS9iSFk27NnkYzXHQkeOhPpVOYF2vdUC7Kttx28b+DZ2GtxEc+qtE+Q3oh0Z4KL2HsOymLSYgkgwGabKKp1k+4T3aCnvYIdVkjQKB6Ch/RHpeth7uFuqwUIGtMATJIBuJ4HKoPwPOKdiBlaD9FTwzrcQeqLdH+lFiw62cRdS2GK3UZlhToVH63a2wIG+h01oD0844vti5WDrDSymfeYQQw0OgjTSg/TLhhK3DBITC2tPHrxMeMA0Y/wDjqvhbKxBFtSvgSo7M92w+FLjYeNaXPKDBlI3/AMox0fvZ7TKdZQH4FiNqz+Hs5bpHcSPQ0W6O2ijAH6kfHNtUmOwUXiY31qrj4hJGVlSxmm3yP8IngvcFKpMGvYFNXjfhVpN2RvDURt2pqhhhV4P3V7OaMErYhKzvSLh2RjeG2gfKJIj3XjnGx7wTVCzd9uxC2pXq7Hbu5WUi7cnsW2jXLlhztIbzA03GcWtnDXbrQQlt2IOxhTAPma806Mi7hMMlx1Aa+DfVzIyu+wdgCchAXvyyDtIINZYpPc7XT7r057Mck9KD9Ijlw114HYTOI707XPyoVwj9I9m5KXz1N5feUg689IkfODuJFBenfTZGw7JbnIw7bEFcw3CKGgmTEnaNpqRHzTjOzKddVq+HcVR8KmIOUKyz6SNI8qC4nE+0NrKryAAHx86h6N8NcYLDI8grbBjuzEtt360YGFCimNaAh4hcBayGIvHA3DcLXGtnVlgERzcDkw0kd3xow98OJDEggEEAQQdQal4pgusRgRO5HnG3kdvjWS6NcRy2rlk//jcKr39W3aT0kj4UygCh2NckZxeNVB7zT5Cr3R7hxuHrWLEcgwH4UJ4ZwpsRckg5QfXWAB50fx3SUWbns9m0LroIeSRbt/umNWb+/Cq+IxLIN9+ybG3WyimLtFbbHw5DXyHj3eNVLPEVvXE6hItoCGcDR9Njz0PfzHnUN7jVw4Y3Li27ZJZbWQMNlJuXTJOiKGjxM91S9GeJWruFXqZGSFuIwAZHbXNpoVJmD9/LOZOzETtNkAfkpzyrLDX+lWcFh5bl8RSSxrV/CWdDXozQCz5ShF7Am5dL7KD8DHKO6sm+KF7GYmxbLlrjW1zADLbW2MzsD5xWy6R3zbslU99uyPAc2qp0X6OjD2ixH6x9T4DcL+J/pSiAaVGR1K0cPp/Ssjw7CzjGLFpDX+zoQAOrtr98jzrdMlYviF32biE7LeySeWoZW+aoaY4A1aqNJ1UPSDGC17Slx2HWWla0QqgZUbtKp+uCZ13BrUWwrIpUgiAAR4aVX6RdHRi8OUIGYaoe5u7yO1AOh+Ne05s3pgsd/ovz+BPz86ENAco1ezRan2cAhh91c8RsSQaI9TpTvh5FBIBlpVS0uVCwulKiNrBabUqxjC1WA0qWxcqxfxi20LuYVRJPcBVGw1UOl1p7mGKJzOvjGw9a2Ht1V6J1rL8R4y+JUuzTbu21ZVA93NIKfDnPNfGtLw5Vv4fq3JKrlAJXUSgaB5THxrIcD6MXyzqjtaDogY6ECIzQGBgx3RW1w4Fq0tq0ICyJzZiY0zFjux3M0gh+bdW4wGrF8e6DLnlA7EbFDlZfDX7tRQzhHRlPbbQvrecSdLkFQ4ErmiJ1jSvR8MQRI9T/AFrF9POFuct+yTmBDqRPvLtRFtrnUdVvep/e/h/rUF634/w1S6MdNLeMtCT1d4aXLTHKcwAJKz7y8/CdavYzGqFzFgB3kwPnQBSHIfjDA0n7P9axPRzg/W3rzBLih7gEmIIURIA5a1Nx/j1zEt1GFBOY5Wu7KoO8HnpOvpW56H8ATDWFVTMCJmSSdST4n8aMmtUxgzFWMPw8WbJFv3gMwGXUle0FnxiPjWPfh6tdbEWmfLefNdEQ9stq3Z9efrWz6RYx4GHsmLt0Rm/Z2/pPPI7gfE8qx2C4Ilm4crC4v+aGHIxrtM/1rFx8jQe6sgWVLxdTimyW1YIirbEwirbEMxMyZYgCACYFWujnDksu6W2Z2cq958vZAT3EXzJ+/bSqfEreY9lXyzzcwe7Qkg61N0TvPYvm3cIy4iGQ6CLg0yAdxG3iPGkYExucGfdRJY1WuRdN/wCE/nVqyYHvD7J/OuhcXUT7vveFXrduvRvdoqbkEv4IXLgZmmNuyY/vnVl/838J/OiysuoB1BAPgTtUDOCAQRB2J0n1pQebVd7bQsL+9/CfzrO9MOCi7bVtSUP0RBg6c+6thecIJOg+PPQUxRLtthMqQQfDv07xTQ+koMCDcEv57SkkgjQysmRzMHnUXE+Bq7Z+Z3hfnUvRuwbdwr9Fv/YP999aVriiQTJCyRzihe8gowwAoRhbRNsdqcpAOmupA7/Grow1dBdGI5lP+NXclBntCYgqYs0qvZKal6Kciytp6tC5pVBDUyvWo9qqMfSkvXJMDaPyqlgRCf6nP8Rq5zHl+Vc9TCle/N/ET+dViFca9Q4K3Fpf8v3ioMgOGAP1R/uGtW7NvKoEgxpoI0AioltgJlJkRHLb4UFJgcslxXoHbvu0EAo+h1B91eY8qE//AAYCHa4SIJyyzaxqO0Y389q3oXLmMkyZ130EVzhOG599oI18ecV1IwQq3Rzo6lu1mVYlAf4a0HCcOATAjs29tARlmfOZ9KtWbACZZERHyilcdbaFp91InwUSNKWdSmh9bLM28QWxl551LNZHgiREHxIb1oLiGa5i7mW0jCXwdgs4tqt4KrOS0aEu4AI1/VwNTVLg/S8HEsLgKguGQwdYGWDpvHrNai7wrDXsN1KP1dtrjXLn02Od1uXMrOZRiV0bUrOnKvOzPyTOEn/it1mYC1WbOAV0sDrFvFZS46xBuImW4dNjmnShvF7GWxcXMMyulxRpmzKABDToNAYotgCuHspbN1XW1ItQoRghBCq8GGYD6QAnciaynSTjwdhZSZusF0GwJifLX5VSjc7jhsQtMDRkt61xJuTcXmltiORVlzH4jetTbFC8HgkUEDYqqxI0CjKPlRVHHeK9c5ZhKG4k5bzdxNpvTMD91N1ANvDgiRKz/qRvxNXMVgw7TnynLl0ymRr37b1I1lSgWdABGsEZdiCOdLUIZdBOGQnvtid/pgTVjArFoz70vm8WBMmrHsiZAnIQd9dDmGvnTraAzdr3jPLQkAGPSitDSH8MwzEqS2yIQMoEqV017wR91XcCnavA/X18QyggfAVLZtKoGvurlB8NPyrrDoFnWSTJJjU7cttNKElSo3SMwG2ZP+NWiKqXG1bX6Sf8atzXLk1KmJpVyhYwCu1ao0auwK2SskKXrPL0roHy9KhApwaUYwnB5U2Xy9K5Nny9K5V6kDUHDTBKuUws91XEtRyX0qNXroXaDhouKpjb8F9KC9Jb0YdhtMCVGupouLtC+M2c6RQ8NMZJqvMsZZ19+76iqvtrptev/wAB+8GtXieGAmqN7hIqHQNduFYDq2KAtxNzob1/+AfctFeimCz4m2c90wwPaIIMa61z/hWtbXolwjJ2iNaFsLGbBSTe5WvsWTGy+hqwtg9yelNa2qYNSiEvMoxY8E9KfqT3J6Gpc1PmoaXZlD1B7k9DS6g9yelTTSBqKXWoRYPcnpT9Qfqp6GpqeupdahtYcCSQu+kDbSpya5FPU0utck0qRFKuXLF26mFNSrYKyguxSpUqBEktSilSrlIXXKuaVKhUqVKhxG1PSoExqA3d6qX6VKpVoKvh/eHnW24XtSpUt6I7IwldrSpVWQJ67pUqFSnp1p6VQpTilSpVC5PSpUq5SEqalSrlK//Z"/>
          <p:cNvSpPr>
            <a:spLocks noChangeAspect="1" noChangeArrowheads="1"/>
          </p:cNvSpPr>
          <p:nvPr/>
        </p:nvSpPr>
        <p:spPr bwMode="auto">
          <a:xfrm>
            <a:off x="368300" y="1508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8" name="AutoShape 8" descr="data:image/jpeg;base64,/9j/4AAQSkZJRgABAQAAAQABAAD/2wCEAAkGBhQSEBUUExQWFBUWFhcWFhgYGBgVGBUXFhcXFBUVFxQXHCYeFxojGRgYIC8gIycpLSwsFx8xNTAqNSYrLCkBCQoKDgwOGg8PGikkHyQqLCwqLCkqLCopKSkuLC0sLC0sKSwsLCksLCkpLCksLCwsLCwpLCwpLCwpKSwsLCwsLP/AABEIAQEAxAMBIgACEQEDEQH/xAAcAAABBQEBAQAAAAAAAAAAAAAFAAEDBAYCBwj/xABEEAACAQIEAgcEBggFBAMBAAABAhEAAwQSITEFQQYTIlFhcZEUMoGhQlKSscHRByNTYqKj4fAVcoKywjNzk/EWJEPS/8QAGwEAAgMBAQEAAAAAAAAAAAAAAgMBBAUABgf/xAAzEQABBAAEBAQGAQMFAAAAAAABAAIDEQQSITETQVFhBSKR8BQycYGhsdFSYvEVM0LB4f/aAAwDAQACEQMRAD8A81inIrqKUV7tYNrjLTha7illqV1pgKWWugKfLUqLXEUorrLTgVC61zFKu4pstcotc0orqKeK5da4piK7iny1K61HlpRUmSkVrl1riK5ipIpRXKbXEUoqTLSy1yi1xFclalilFTS61HFNFS5aWWupTajinruKaupRaUU4WustdBaFDauYPh0qWZcwgFRmjfv7tO+pvYB+y/mio1TsXP8AJa/41BfsgHSdufnB+6kAEuOqMuoK57AP2Q/8tI4Efsh/5ao3LUGn6gzEa90UQZfNDn7K6MCP2Q/8op/YB+y/miqYwp003MfIH8RXXsxkjTTxH312T+736rs/ZWxgB+y/m0v8PH7L+bVX2QxMcwOR1Oo28qY2I7vWeU8q4Mv/AJKC+uSt/wCHj9l/Npzw8fsv5tVVwxPxMDzp/Zz/AGRXFtbu9+q7P2Vj/Dx+yH/lpxw8fsv5tRW8OACWG3iBMg7eNcLhCRy8J5+VRl7+/Vdn7Kz7AP2X82l/h4/ZfzarjBk7QfiO6d/72NRG3RBl7FQZK3Cuf4eP2X82kcAP2X82q3s+22vy86ZsKZjfxG2u1Rk/u9+qnP2Vr2Afsv5tL2Afsv5tVUw0k8o39QI9TTNh4Mc5j5x8KnJrV+/Vdn0ulb9gH7L+bS9gH7L+bVN7MGD/AHpNS2sCWIGgn8idvh864soWSoD7NUpWwayQbZU5GYHOW22obko2bOUqN/1LfjQvLRw6qHmlBkpVPkp6fSXnUOWkFqx1dIW6BRnVhU7Fz/t2v+NRXVi5rrDf8pir1qwSjgCTkt6fZri5hXZpKH0Mf3rVYVmPvkml2g99VRe32o32+4aVZtpDidOyPuFSexP9Q+hqT2W5IOU6CNqmgQBY2QZyDtzVVjMA/W18oC/hSZSrTHKe7ca1cOEaQch5TvrTnBuWkqfKoFDpsVDnn9KoolwfL5AD8KnxtvaP3R6LH51MME8zlPpXZw1w/Q5zt4RUmswNjRDxDRFHVVephY1BGh+HaGvmGpktyjf39WrowzyewdfA6RoPPT76ZcE8RlO/d/fdQjbUje1DpLOgOyopa7B8/wADU62TpsTAjtae6IkR3AH4VYTAuBGU6+HhFc/4c/1T6URyknUboRIQBoVBZSAsbmB5jUkEfD5VUe3qfM/fRcYV4EKdPCZ3G3xqL/Dn+qfSujytJNhTJI5wAAKrW7IK6jbLJ7u0QY+Fcova012PjoPzJq6uCuDYMP60wwTgzlPpQ0LOoR8XQaFUQBm2kMFn+Fj91O1rtr5j7/7Pxq6cC8zkPp8OdI4J5HYOkcjy2ohQN2NqQ8TSqO6p3EGWRrOk92keum9R3tSD8fLQbfEVdGBcfRPpT3MG53U+Gm1S0NFaj1XOkJvRcgEkE6k2Wn1NDero8uGIA0Ii0wPgdTFDTZo4SLNe9ShleQBfvZU+rpVb6mlVhI4ii6unFurQs12LFKJQcRK1eQASrTABIaNtKk65O5/tmuRhzUq4WklrUfGemF5O5/tmuxdTuf7ZqRcHUyYOhLWLuLIeiri6nc/2zXauvc/2zVpcFUowVCci4Pk7eiqAr3P9s10Mvc/2v61cGDqVcHQEtRZnqkqr3P8AaNddWvc/2jRBcHXQwdBbUWZ6HhV7n+0acovc/wBo0SXBV17DQ5mqbeheVe5/tGn6te5/tGinsNOMDXZmqbehXVr3P9o0xtr3P9o0X9hoPj8e1u6UChgANNeYnkaXJOyMWbToYZJnZW0nKDuf7Rpsg7n+1U+E48h3sK/lcb7taJ2eP4X6WFYejf7iKrnHRDkVb/0/EdQgjWx3P9o1GQvc/wBo1rLfF+Ht7yZPO2w+azVu1hOHXNFuoD/3Ch9HqR4hFzBQHAT9lg8SpMRmAiN5/wDdV/YzXpV3oZh4zdcVHIyjD5CTQjG8BRNUfOJ5rl3+Ovyq1Dj4jo21UlwM15nLGexUq054d4UqtfEhVOCUFTCU/sdGVwlSrhKQZ07h2hljh3es6SOVTrgB9T+IUUGF/wBo/ClbwsidOY08DHPnVR01k6q0I6aNFRXAj6p9akGA/cPrV7D2cyhogGrFiwGUEbGlGYdUYj7IauB/dPqKlGC/dPr/AEogtpe1+773hpP3VIAoUMdAe8fhSnTjqmCE/wBKHLgv3W+VSDBfut8vyojZyEEg6DnBFSWCj+6wMbxSHYtg1Lk0QHohowX7rfKuhg/Bvl+VX7uLtIwRnCkiQCd/LvNJMfaOzT5An8KQfEIv6k4YV1XlVIYPwb+/hXYwfg3p/SiW5TLsxO4Mn/L4+ddPdVWymZkDYwJ2BOw+NJPiUfU+hRjCHohnsXg3oPyrsYLwb0H5US6wSwOmSM08gdj5VY9nPcPUUs+KRjmfQpgwZ6IOMF4N6D8qz93A/wD3JymQy6yJ0Ucq2asJIkAggGTGp2oAcMDfN3OgDNIBJn3QBIjwrhj2P6p0UBYbXm13hqgk9WPeOvWAc59asYPCdoCcg1lutYgACZgHXajlrgL2SzZwAT2h2oMmB2SoE67mqZ4bm62WG57SLmKAqVZbiBVlYkhl1GY71sDHxyW3L9yspsEo8wKHjFXBuqnzdT86lw1/rHCtaXUHUXByE+7z9arrhwbrqT2RBzLGUAqG1kCNI5+dWeGcPU4jsEkBGMkZd9NBJkc55gg7U1ww0sZy/NXRMikxDJAHHS+q1nR+0FskAZe0TEg75am6QcW9ntK4XOTcVYmNw2sx4Vzw4Zbcf3uKh6QW84tj94t6LH/KqzRTNFeeA5+qP4fCZkVoAlQY7pExPOno3awsKo7lA9BFKkccqt8OFl1wtSrhhRAYeuhh6CfEOaN0lkIVJbAzCZ2/KuMAiLbJIO7n+I1duoAwnuP4VGLahSs6Gf4pJ++vO4nxORmy0o8MCFFgUQWV7JPY7+8TUdsr7KOz9EazyzAn5VasWwqxmkbaxttyru1YULlmRtqZ07qyH+L4knyg+nJW24ZgUFvKxvrlHaMeqAVJaxU4eSqzkIOnMCD91TYbBqswYkzqQdhA3qdcGgTLnUCI379/jQGfxCT5b3HKtOe6YI4gq1u+eoGg/wCmOQ+rVEcWSye2wQslvLp9HLA2/eB1o2LVoLlzgiI07oisH+kux/0OqBIAIkTIiIGbYad+9OwmHxc8nCmlq72OyXiJGQszhtrI8QuhsW4B96+w1mIa5mBU+eY6Vu+jnF3uYgW9AF6za4rsYga5BC15mOuS6LnVsQGUkQfokcuRgRIka1uujPEiLpurnMTAIygBtxCL2SI51qeL4d0eUgGstEje0fhswkjc078gVusRh362zM7tuf3TXD4VesILtqwYrBILCIkgbaDnyprGMW7DSZHInYkQRIJB+FWlA5sB8a83Hn0ayN5Pcq0W1uQhuOwoL3WDGVCbbFSDmHy+VF84nRZ8/wClRi3aBYzmzAA66aafjTNxBZgMo8AQPWrj2vAAIrsBZ9TohACpYolbpkBZNpvHs5uXwof1mtoDM0FZkwozJGw8TVrH4/DT27stBEITseRIFDnxIuHNMWRyAjNAAgKYk+Jq1E+QENo373Ow/a7KDqq3ss2VJ11tzAhR2l37zpVDieW0iA6MX6uYIIzMQYZRoTvB3760eHv28g0CosZVbSWGoJ743ms50ltM5XLuWzMR3HTcHuA08fCtzARPJzOVbERsjYaVPB8K6y1DEsyKNDqCsRtzKnn3RRDhnDwLjHlH+7KfwqS2/V3VZRoVVvUdpTRS4VtsuXVLms8wdND91W48SYZjHy96rBazPIHHkqWaHYdwH3iu7tvPcXwB/iIH4VQS/Nxzyk/7j+FR4zpKMPcEW2umVzAHKABJ96DqSdo2rTabaaWiRTgvV8gpV52P0xDng7k+Fxf/AOaVZvAk6I87VrhbpZKs5KXV1RxDyV0capHDmd/lTjD+Pyq51dLJWS9p6D0VtrVWW2RsR9kVWxuNZGUaHNP1V2GsSdeW3eKu4rEJaQvcYKixLHYSQASeQkjWs70q4hbV7ElTFw5lBDNla24nKNtY1p2CZI6Vof8AL76IZiGsJG6JcLxrXkJPYIYgrKvBB7102gxuJ1q6LDfW+QoDgrv6nEm3mXKQ8iNM1pWJAmJEbHTTxmouEY+57Rby3HZXtMQrplRmADFs+pUxAgCNfCny+HiR8jg6g07fa0tmIoNFbrTLhW+t8hXGL4eChF1lyHQ5lGWPM1iuknSnG2jF51wwM5RZQuzDwv3NPRQa874z0nuOZElvrXWN1vVpC/CijwcbRaJ0pOlLji122t1kVH98hIcw3aKjIRtRDotfQ2cQrJAD2pD9Y8ntx2bfaJ02276zmCxue9bLnKc9sxOkhwSZ8q2eEv27dx0tXElmAy4YMNAToSGLPuKueI4nyCNvOtfoVX8OhIt79K5Irhek9zCWgtm2AHLMc1soREAQhMifHeKZulmLumAzgnYJlUn0WavYbotAzXTkHjq5+HL40StWgoy2l6sc23dvjyrKMgYPOf5Wq6MyOtqCvw4xmxV26W5WxdZ3+OsLTPiCU6tF6tO5TBb/ADNuxosvD5MKJJ+MmrgwqWO57vduqfmaQMQ+T5Ka3mfe57JrcIOepQS1wVLahroIJ923Jk+Ldy/fV3D4frnBJYdmSRoqIO4DTyFStZLNr2mJ9TU2KKovUqVL/wD6a694XyFaeEjL+Wn7RSQtiHdDcbxFmZVt5WXRVB0O8Tpz50B4/wAaVb7KVeFOUMpEELpsNRWgwmGAuZyI6tS/oIHzIrFcTtsWYjU/j416TDxLCxj60Rq7xBXw1u4CYVmtmTEfSEk+fyolwfFG6vVNIB1Ukkww21OwNAOH2eswt+0yztcA8V0PyoZw3h6K8q1xfBWKj5GsrxBmSQOCz4XWUd4WzM7Z5tqhIuEnxOg8T+NFTkxNzLbtKiKCZCgM+wljud9qzzYz2lVuLKxoyfIMe8xzrWdDbILv4KPmT+VXMO8ZPotD5t1Eejg7qVbP2UUqdx0WQInkpZKi4lxSzh0z37qWk73YLPgJ3PgKwXF/00WgSmCsviG2ztNu35gRnb0XzrH4eZMzBq3V67DBQQDrMyYjlHrQ7iXSWxYB6y/bn6qqzt9hZNeacQ4zj8Uj9ffFlCikLb/VhZgtscx7tWNBkwFtPdzOe8sfXupowwG6Hi3stf0g/SMMRZu2Ew1xkuIyMzKE0YQSFzHXzrKcPPVqbLLcZRcQqxRWa2NYVTPuQfd5co2qS3hGbmY8CRVi3gXnFXGLEG3adTJgssBoq1hwy8qCQEtJK0XC8ddRLy4dOtF4DM5ACqIZSZLATB5+lW+DY82TZBYswmAAGAHVkQWECIHKdayH6Oc4xL2yzZSjGCTEhl1gnuJ9a0vArZ6zCy3ZCsWM6aIw79dedVsQ1wMjGdAfwf4QsDRwidrIRXpLdbEW+rZtDBIC6AyCNzuKyv8A8Est7zt6AVu3tgk9oEsY321zEn0qQXLdv3e23efdHkOdecixD2NLnGhfPl00/K3XRNdQaFiMN+jHDHV3OX97Y+mprScLwFjCrlwyIve2UyfU11xHiuUFnbUCcs6kGYyrz1HKgDdJ7haVhVVoynUnSYOugI5z86luImn/ANpp+p5/T391HBjZ83otE28lpPeR/Wnt2sxgEemg8zNZux0hvjVoKT4gxrGus6juokvS9ICKSkwCSRq30gDM70v4Ka80gsc6OqaJW3laaRe5iRaBVGBbm4X5CTQ5njnrzMf1pkvTsfn4Tr3aGr/DsLmJdyQianXeOVX8PFxOVAcuiuZRG3Nd/wDarC91FvrSZciEXLJH70TWPxGGktdJfN3gaye4zWh4zjWvXJmBsFB2HKhOPBhVBPfM8ztW7DHyCzpmOrM46lSYa89vBXGLO5dggDCWgannttQJsWDOZLo15KD+M0e6Vk27NiyGiEztrGrnT7wKx10P1R7Rkk/SPlvWrE0htgrzeJcDutT0cdOtAGYBgV1HeOYmakvYFQxENIJGg3jzNY3hWKe3cRpaVZTue+fuo30yvYi3ij1Nw5bgBg6jtry7tjtWd4jC57bVOGnHK3kVBh8Xbw8AZsxUnKQNVG5MGtZ+jewVe8ScwcqwJ7tdKwuFwTSpcy3UtJ3nU863f6PrsAqeUR5VlNxAiNLUuvMvQglKukbSlVviBNtfN9zPfudbibj3rh5sSx8hyA8BpRbCswACKFHlrUuE4Z4UZwvDvCrUrxEEtjMxVaxgSwOaSSib67ZauYPh/eObemYkiiQRU307I/40F4l0kW2CqAn3teepPd51mGWSU+UK4I2t3RXCYULbBMDsjU6cu+qacRRlW2HUDq7ikzEFiGU+OhrGY7il27A7UDlrEcoGwqOxiWRw8SRoQQSCByIPhT4YzGS5xQvIIoLX9DLGbHOp0kXVEEEapoQRofco5w1ZFnuPWg89VW4Y17j91BuAcZDYlbtpCzuwJWPdyoUy6d7En0rT4bh5Rl7RZoZhYAWbb3AQzPdmAupPfrzqxNQDn3u2v3/KrcIuyBvIoxctL1AgAHIuwiSVEn76H4eytsMdFGVCe6Mslj4zPpV72Y5QLjAwIAXRRAgHXVj56eFC+PvFhgvIKpMgdkb777V4qciV4ivUmlvMtovoszjcYXvM+Yzqq5ROULqGWRrrO48KrgrqWVT7wJA3AiGgjQidY2nu3dVnTX6OhiCQCJzRpMnbv5xXK3hz5wT2Z5b94K943kwZr0xw3kDYzVbKoHa2U2ObKVaQ2ZzHaABGUsSTBjszp6b1Gq59QAoLE5fe1TaHMFlMAiRJnvp7WGUuyFSUIF2SQCkhlYQRDHRiDpvUODu2wFVLdzq1DZWKMkjfQgEON9IzfAVWjxhEpZJyGtCwiczTMFdwnFWUqCDlIVYjZd5gAagf3FbjimOGUImi790ztXnrW9AwPaP1tARsrRv3mT4GKIdH+IOyuj6sDO87+P8AfumtBpa4gsI7puFkqQNf9vqr5jrCfG2fQkGfSuMBhusu2U3BZZ8ipn76e6pOxiRG0/fz1oj0fsD9Y50FtCRyg8iPEVpRsppKDGPq1m+k2M6y62YzARfgpWfuNCby9lZ5n55oP3VPj394kaCTr4bkmoWaUQgToDPI+OlarIqAHZeSxU1KlkAEnUkAeWm/mI+VHePp1mGt3RuI1/0qRPzFAlQgRyrWYG2LvDLigdpGzfD/ANVSxUdspVI5vM4j3SFYQE5SdzaP31pej1rIJHfWewI93/tn761HCNVr514k9w8o35LRZPmC2OHxQKg09CrLEClSWeLvDQCrVrI4fCVbyQKt2MNVr2LSvoMjW7lPZazWOQtszDy9OdCrmEC6vcf+GtXjLMA5RNZrH8Ld27zy8KQQFYAQfF8VQaB3+AWq1ty59+9rtCrJ8AK0/C+gpuHaTzY+6v51tuDdGrOF1UZrn1zuP8o+jWfisUyEalMZCXFZ7o10KugrduXHtgahDlzHn2tDHlv5VrcioIVVA8t/Enmae9iK5w+Ga4YG3M15yTHzYh3DjC0GQNYLK4S2XMAAnyqj0nwmSyBu2ZScokga6kRoPGjd7FLaGVNW5mg+MtG4jAkgsCJBg6+Iq9DBwSD8zr16D6d0eQyDTQfkrHNfXWWYARI0WJ0nXv8A/dc28SCR+sMnWIAgbFjk5cz4amqetswRBDEMddeXL1qcuSD9KYCQILd2p2nbXlmrekkEcZf6Kjks0q9zigLOuZhmAiVEhQsHTyHzq57R+8fdGkLsFRtAD48/HnVG5aBYro10BEBHPtMrATrsOfOl1QgzJCjlqTu1sjnBUxPge6szw+QukcHDU/sIpWUBSI3Mf2CFZiNYXsgr4hjAmNYO8c664Tjx1j2tGMAloG0gSsGNZGsUPF7untgjtmQS0gmT3HXfQmpej91CW7JDKIzDYgyShDSRDAHTmfGtYQtaw2NNNkhhuRqOXboA3+QrrF8Qa1Zt20tNdbEM0EZRkW3lzEk/5htyBqnilJBA5ijGO4Jragdh7YZmJ0RUVjcnnBzDbu8q0ZwWMAbuhnIc7XZAMNZFxHlmIGUHb6RI0qpib6hiAWQbhQogTrpNHRwW2bVxVuKbVwJJza2ytxHGbmNJEkbx50AxdgPfKoygBnXtMFAh2gkn92DTYyzj248lh4tr+CA0a2usBb618ouONCT2QeYG3maN8BAW7dsFixKypIAkRIYeYIqpw7gNu4WS0/W3lXOCJVOyyyFY7yOcR4xRK1hFw1vCPADXnLd/ZK6DNz94VXkzmc+by1tWt9UqOENw4kPzA6m7FbUsvicUVcqCdJBkDUyfwrQ8BxGgoJ0nw2TFP3N2h8f61Z4PiNq8L41GWyFZUcjhNTit5aWRSqLCP2BT1kNykA0vQBRYZQOVWyk1Bhlq+iV9JkNK6xCr9oTHnymns8MXd2A8IPz1psfxmLwt2Va64EsEjScsDMYC6anX76WL4U18h3uPbBAz2lIKsy6TnHKNx4DxnOmxGQaq2xhdsiCY9AMquunIKfzqO7en6XyP50BxeBcJns3GYb5H2IB5Dl8vOrnA8f1qAknSNz39/wAx8Cawph8QTl16rRjbk3RGxYzHVgB5H86mv8RgZUIjvCn86gu40toDtv4c9fhVcXgBJOnLXQ/GtDDwMjbTB9SniPMbd6LoDmT8v61FcuePy/rXL4udj86guYkKpZmgDUmdKuMjGwVjLQslCekPC82W7JOTQiNl3mOev30OyiY7Wk7ADzPnE6GPyF8d6U3brfq5FtTp4nlNArPFbovSxME6kgkgTrqNx4GQKeYC0DmBqB3WJNK0vIate2AXPIzgzJMDQnMSZnYTFOuCXVu2JGsCeZIjXkZ+DVn7fG9XBzjtHvIhvdAI22HIUZw0u5Fps0aAsGE5t9GK5tNNJqrFFlbZBzXaHPmdQ6KG/YEAHrdz2QJ1MSRrofHw100ovw7hiW17Oc5jm1WDrvz/ALAFTWeGKCCfeUZTBJHIjfXaPDQbxVgg95rbgYXkO2r8qOHkFu3T4XChrgEkf6aG9LguNtWrJW6xsXGDKFyK24IFxjDDRTA0rQ8JEB2nUA89jGlRYrhJ9j6y1cKuuVg28hsocRz3J017IosUA7QlUi42SFm+L8Ps2rNq7dFy4yEdXZt7uSp/6jbBI5c4qvwvh1sW1uXFuAXNxAlCYKxqB9KAOcVd/SFg/oqxy23QSSRIFs2/mzD1oeuEa7w1bOcAm3pOY7KkkRzBIjxNA9pBDzqaFKmCHkx7DXujZ4KqpcXO5W6nV507JAJB3kFTIH5UM9sdreHtsuI/+uvVg3AMxiNdDqAAFB7lo5w6y4wfYft9fYRS3anNCk5SdZBmOcVF04wQttZRfehiddeUbfH0rqJnJJ5JUzW/BWwV2+6g6VYYOqXJM5TyjYTrr50H4Q/arQMOswJnUqnnt41meFmGrz3jkNjMFizgB7XdV6DgLvYFKq+AbsClXk2N8oWy12iKYZatY5yti4V3CEj4CoMLVm6sqR3gj10r6FiXABakIsqrwjCJbt28uuZJZubEhSSTz1puHg9X/qc/xE0P4Bju0LL6FJA8+zp+Px8aMX7qWbDlmAUByW7gZO3xrLkhMpp2y0oiALVXDYQCyvfk+8TWTs4nqL5UsFV7QubxlysAxPcIJNd2FxWPAOZsPhhAQA9W91REM7alVP1V79xpVXiHQ1LDW37LBibLkLBy3VNsEsSS2pG/cKsw4drCa0tE+RxZY5LQWMVbu9cEdWzGOywP0AJ0NM1zNbkj6J07iB3edZ3Ffo3tEhkMNuCJtkc9Cp/DnUNviWIwTFMSGu2DoGj9ZbncyPfXn4eAp3C6Ky3EFmsgWqVAtnMYAyD/AG1j+KMbxhRltwug0mF3Pxn0ouMV7UFyn9WBCjvjSTUHEkCrCjuHpVqOMNVeeXibbLKYu1lBCnUaeOkNP3+lD7OAZ1ct8+fu0dXCktseUfDTX4E+tc4wZVyIDJ0274/L503KqJaguA4Ybr5ANSR8NDXomB4YtsBAw+jO2YlQsaztoD61W6PcD6lAze+dT4SCI+dHLVvnU0FdhiDG2d1Qxds5mI7lBHIjUn4jf1qW5v8A331JcQST36H0I/GlbTMRVyIAaqrMU164LVti2gPVMT4AtP3UPb9IuEs4O1nBe7bibQGrAKdQToFkxJ10OlSdOyciW03K9rSdPTefurzniXBmS9iSFk27NnkYzXHQkeOhPpVOYF2vdUC7Kttx28b+DZ2GtxEc+qtE+Q3oh0Z4KL2HsOymLSYgkgwGabKKp1k+4T3aCnvYIdVkjQKB6Ch/RHpeth7uFuqwUIGtMATJIBuJ4HKoPwPOKdiBlaD9FTwzrcQeqLdH+lFiw62cRdS2GK3UZlhToVH63a2wIG+h01oD0844vti5WDrDSymfeYQQw0OgjTSg/TLhhK3DBITC2tPHrxMeMA0Y/wDjqvhbKxBFtSvgSo7M92w+FLjYeNaXPKDBlI3/AMox0fvZ7TKdZQH4FiNqz+Hs5bpHcSPQ0W6O2ijAH6kfHNtUmOwUXiY31qrj4hJGVlSxmm3yP8IngvcFKpMGvYFNXjfhVpN2RvDURt2pqhhhV4P3V7OaMErYhKzvSLh2RjeG2gfKJIj3XjnGx7wTVCzd9uxC2pXq7Hbu5WUi7cnsW2jXLlhztIbzA03GcWtnDXbrQQlt2IOxhTAPma806Mi7hMMlx1Aa+DfVzIyu+wdgCchAXvyyDtIINZYpPc7XT7r057Mck9KD9Ijlw114HYTOI707XPyoVwj9I9m5KXz1N5feUg689IkfODuJFBenfTZGw7JbnIw7bEFcw3CKGgmTEnaNpqRHzTjOzKddVq+HcVR8KmIOUKyz6SNI8qC4nE+0NrKryAAHx86h6N8NcYLDI8grbBjuzEtt360YGFCimNaAh4hcBayGIvHA3DcLXGtnVlgERzcDkw0kd3xow98OJDEggEEAQQdQal4pgusRgRO5HnG3kdvjWS6NcRy2rlk//jcKr39W3aT0kj4UygCh2NckZxeNVB7zT5Cr3R7hxuHrWLEcgwH4UJ4ZwpsRckg5QfXWAB50fx3SUWbns9m0LroIeSRbt/umNWb+/Cq+IxLIN9+ybG3WyimLtFbbHw5DXyHj3eNVLPEVvXE6hItoCGcDR9Njz0PfzHnUN7jVw4Y3Li27ZJZbWQMNlJuXTJOiKGjxM91S9GeJWruFXqZGSFuIwAZHbXNpoVJmD9/LOZOzETtNkAfkpzyrLDX+lWcFh5bl8RSSxrV/CWdDXozQCz5ShF7Am5dL7KD8DHKO6sm+KF7GYmxbLlrjW1zADLbW2MzsD5xWy6R3zbslU99uyPAc2qp0X6OjD2ixH6x9T4DcL+J/pSiAaVGR1K0cPp/Ssjw7CzjGLFpDX+zoQAOrtr98jzrdMlYviF32biE7LeySeWoZW+aoaY4A1aqNJ1UPSDGC17Slx2HWWla0QqgZUbtKp+uCZ13BrUWwrIpUgiAAR4aVX6RdHRi8OUIGYaoe5u7yO1AOh+Ne05s3pgsd/ovz+BPz86ENAco1ezRan2cAhh91c8RsSQaI9TpTvh5FBIBlpVS0uVCwulKiNrBabUqxjC1WA0qWxcqxfxi20LuYVRJPcBVGw1UOl1p7mGKJzOvjGw9a2Ht1V6J1rL8R4y+JUuzTbu21ZVA93NIKfDnPNfGtLw5Vv4fq3JKrlAJXUSgaB5THxrIcD6MXyzqjtaDogY6ECIzQGBgx3RW1w4Fq0tq0ICyJzZiY0zFjux3M0gh+bdW4wGrF8e6DLnlA7EbFDlZfDX7tRQzhHRlPbbQvrecSdLkFQ4ErmiJ1jSvR8MQRI9T/AFrF9POFuct+yTmBDqRPvLtRFtrnUdVvep/e/h/rUF634/w1S6MdNLeMtCT1d4aXLTHKcwAJKz7y8/CdavYzGqFzFgB3kwPnQBSHIfjDA0n7P9axPRzg/W3rzBLih7gEmIIURIA5a1Nx/j1zEt1GFBOY5Wu7KoO8HnpOvpW56H8ATDWFVTMCJmSSdST4n8aMmtUxgzFWMPw8WbJFv3gMwGXUle0FnxiPjWPfh6tdbEWmfLefNdEQ9stq3Z9efrWz6RYx4GHsmLt0Rm/Z2/pPPI7gfE8qx2C4Ilm4crC4v+aGHIxrtM/1rFx8jQe6sgWVLxdTimyW1YIirbEwirbEMxMyZYgCACYFWujnDksu6W2Z2cq958vZAT3EXzJ+/bSqfEreY9lXyzzcwe7Qkg61N0TvPYvm3cIy4iGQ6CLg0yAdxG3iPGkYExucGfdRJY1WuRdN/wCE/nVqyYHvD7J/OuhcXUT7vveFXrduvRvdoqbkEv4IXLgZmmNuyY/vnVl/838J/OiysuoB1BAPgTtUDOCAQRB2J0n1pQebVd7bQsL+9/CfzrO9MOCi7bVtSUP0RBg6c+6thecIJOg+PPQUxRLtthMqQQfDv07xTQ+koMCDcEv57SkkgjQysmRzMHnUXE+Bq7Z+Z3hfnUvRuwbdwr9Fv/YP999aVriiQTJCyRzihe8gowwAoRhbRNsdqcpAOmupA7/Grow1dBdGI5lP+NXclBntCYgqYs0qvZKal6Kciytp6tC5pVBDUyvWo9qqMfSkvXJMDaPyqlgRCf6nP8Rq5zHl+Vc9TCle/N/ET+dViFca9Q4K3Fpf8v3ioMgOGAP1R/uGtW7NvKoEgxpoI0AioltgJlJkRHLb4UFJgcslxXoHbvu0EAo+h1B91eY8qE//AAYCHa4SIJyyzaxqO0Y389q3oXLmMkyZ130EVzhOG599oI18ecV1IwQq3Rzo6lu1mVYlAf4a0HCcOATAjs29tARlmfOZ9KtWbACZZERHyilcdbaFp91InwUSNKWdSmh9bLM28QWxl551LNZHgiREHxIb1oLiGa5i7mW0jCXwdgs4tqt4KrOS0aEu4AI1/VwNTVLg/S8HEsLgKguGQwdYGWDpvHrNai7wrDXsN1KP1dtrjXLn02Od1uXMrOZRiV0bUrOnKvOzPyTOEn/it1mYC1WbOAV0sDrFvFZS46xBuImW4dNjmnShvF7GWxcXMMyulxRpmzKABDToNAYotgCuHspbN1XW1ItQoRghBCq8GGYD6QAnciaynSTjwdhZSZusF0GwJifLX5VSjc7jhsQtMDRkt61xJuTcXmltiORVlzH4jetTbFC8HgkUEDYqqxI0CjKPlRVHHeK9c5ZhKG4k5bzdxNpvTMD91N1ANvDgiRKz/qRvxNXMVgw7TnynLl0ymRr37b1I1lSgWdABGsEZdiCOdLUIZdBOGQnvtid/pgTVjArFoz70vm8WBMmrHsiZAnIQd9dDmGvnTraAzdr3jPLQkAGPSitDSH8MwzEqS2yIQMoEqV017wR91XcCnavA/X18QyggfAVLZtKoGvurlB8NPyrrDoFnWSTJJjU7cttNKElSo3SMwG2ZP+NWiKqXG1bX6Sf8atzXLk1KmJpVyhYwCu1ao0auwK2SskKXrPL0roHy9KhApwaUYwnB5U2Xy9K5Nny9K5V6kDUHDTBKuUws91XEtRyX0qNXroXaDhouKpjb8F9KC9Jb0YdhtMCVGupouLtC+M2c6RQ8NMZJqvMsZZ19+76iqvtrptev/wAB+8GtXieGAmqN7hIqHQNduFYDq2KAtxNzob1/+AfctFeimCz4m2c90wwPaIIMa61z/hWtbXolwjJ2iNaFsLGbBSTe5WvsWTGy+hqwtg9yelNa2qYNSiEvMoxY8E9KfqT3J6Gpc1PmoaXZlD1B7k9DS6g9yelTTSBqKXWoRYPcnpT9Qfqp6GpqeupdahtYcCSQu+kDbSpya5FPU0utck0qRFKuXLF26mFNSrYKyguxSpUqBEktSilSrlIXXKuaVKhUqVKhxG1PSoExqA3d6qX6VKpVoKvh/eHnW24XtSpUt6I7IwldrSpVWQJ67pUqFSnp1p6VQpTilSpVC5PSpUq5SEqalSrlK//Z"/>
          <p:cNvSpPr>
            <a:spLocks noChangeAspect="1" noChangeArrowheads="1"/>
          </p:cNvSpPr>
          <p:nvPr/>
        </p:nvSpPr>
        <p:spPr bwMode="auto">
          <a:xfrm>
            <a:off x="520700" y="30321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034" name="Picture 10" descr="http://www.humeml.org.au/portals/0/Images/fw_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594" y="4335035"/>
            <a:ext cx="4433888"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568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1981260"/>
            <a:ext cx="6911340" cy="2598360"/>
          </a:xfrm>
        </p:spPr>
        <p:txBody>
          <a:bodyPr>
            <a:normAutofit fontScale="90000"/>
          </a:bodyPr>
          <a:lstStyle/>
          <a:p>
            <a:pPr algn="ctr"/>
            <a:r>
              <a:rPr lang="en-US" sz="3100" dirty="0" smtClean="0"/>
              <a:t>Northern Territory Medicare Local</a:t>
            </a:r>
            <a:r>
              <a:rPr lang="en-US" dirty="0" smtClean="0"/>
              <a:t/>
            </a:r>
            <a:br>
              <a:rPr lang="en-US" dirty="0" smtClean="0"/>
            </a:br>
            <a:r>
              <a:rPr lang="en-US" dirty="0" smtClean="0"/>
              <a:t/>
            </a:r>
            <a:br>
              <a:rPr lang="en-US" dirty="0" smtClean="0"/>
            </a:br>
            <a:r>
              <a:rPr lang="en-US" dirty="0" smtClean="0"/>
              <a:t/>
            </a:r>
            <a:br>
              <a:rPr lang="en-US" dirty="0" smtClean="0"/>
            </a:br>
            <a:r>
              <a:rPr lang="en-US" dirty="0" smtClean="0"/>
              <a:t>Thank you for listening.</a:t>
            </a:r>
            <a:br>
              <a:rPr lang="en-US" dirty="0" smtClean="0"/>
            </a:br>
            <a:r>
              <a:rPr lang="en-US" dirty="0" smtClean="0"/>
              <a:t/>
            </a:r>
            <a:br>
              <a:rPr lang="en-US" dirty="0" smtClean="0"/>
            </a:br>
            <a:r>
              <a:rPr lang="en-US" dirty="0"/>
              <a:t/>
            </a:r>
            <a:br>
              <a:rPr lang="en-US" dirty="0"/>
            </a:br>
            <a:r>
              <a:rPr lang="en-US" dirty="0"/>
              <a:t/>
            </a:r>
            <a:br>
              <a:rPr lang="en-US" dirty="0"/>
            </a:br>
            <a:endParaRPr lang="en-US" sz="2700" dirty="0"/>
          </a:p>
        </p:txBody>
      </p:sp>
    </p:spTree>
    <p:extLst>
      <p:ext uri="{BB962C8B-B14F-4D97-AF65-F5344CB8AC3E}">
        <p14:creationId xmlns:p14="http://schemas.microsoft.com/office/powerpoint/2010/main" val="125632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73487"/>
            <a:ext cx="5238750" cy="679064"/>
          </a:xfrm>
        </p:spPr>
        <p:txBody>
          <a:bodyPr>
            <a:normAutofit/>
          </a:bodyPr>
          <a:lstStyle/>
          <a:p>
            <a:pPr algn="ctr"/>
            <a:r>
              <a:rPr lang="en-AU" sz="3200" dirty="0">
                <a:solidFill>
                  <a:schemeClr val="tx2"/>
                </a:solidFill>
              </a:rPr>
              <a:t>National </a:t>
            </a:r>
            <a:r>
              <a:rPr lang="en-AU" sz="3200" dirty="0" smtClean="0">
                <a:solidFill>
                  <a:schemeClr val="tx2"/>
                </a:solidFill>
              </a:rPr>
              <a:t>Roll-out Schedule</a:t>
            </a:r>
            <a:endParaRPr lang="en-US" sz="3200" dirty="0">
              <a:solidFill>
                <a:schemeClr val="tx2"/>
              </a:solidFill>
            </a:endParaRPr>
          </a:p>
        </p:txBody>
      </p:sp>
      <p:sp>
        <p:nvSpPr>
          <p:cNvPr id="4" name="Content Placeholder 2"/>
          <p:cNvSpPr txBox="1">
            <a:spLocks/>
          </p:cNvSpPr>
          <p:nvPr/>
        </p:nvSpPr>
        <p:spPr>
          <a:xfrm>
            <a:off x="647700" y="2035534"/>
            <a:ext cx="3526602" cy="34826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57250" lvl="3" indent="0">
              <a:lnSpc>
                <a:spcPct val="80000"/>
              </a:lnSpc>
            </a:pPr>
            <a:endParaRPr lang="en-AU" sz="1400" dirty="0" smtClean="0"/>
          </a:p>
          <a:p>
            <a:pPr marL="457200">
              <a:lnSpc>
                <a:spcPct val="80000"/>
              </a:lnSpc>
            </a:pPr>
            <a:r>
              <a:rPr lang="en-AU" sz="2000" dirty="0">
                <a:solidFill>
                  <a:schemeClr val="tx2"/>
                </a:solidFill>
              </a:rPr>
              <a:t>19 </a:t>
            </a:r>
            <a:r>
              <a:rPr lang="en-AU" sz="2000" dirty="0" smtClean="0">
                <a:solidFill>
                  <a:schemeClr val="tx2"/>
                </a:solidFill>
              </a:rPr>
              <a:t>commenced in July </a:t>
            </a:r>
            <a:r>
              <a:rPr lang="en-AU" sz="2000" dirty="0">
                <a:solidFill>
                  <a:schemeClr val="tx2"/>
                </a:solidFill>
              </a:rPr>
              <a:t>2011</a:t>
            </a:r>
          </a:p>
          <a:p>
            <a:pPr marL="457200">
              <a:lnSpc>
                <a:spcPct val="80000"/>
              </a:lnSpc>
            </a:pPr>
            <a:endParaRPr lang="en-AU" sz="2000" dirty="0">
              <a:solidFill>
                <a:schemeClr val="tx2"/>
              </a:solidFill>
            </a:endParaRPr>
          </a:p>
          <a:p>
            <a:pPr marL="457200">
              <a:lnSpc>
                <a:spcPct val="80000"/>
              </a:lnSpc>
            </a:pPr>
            <a:r>
              <a:rPr lang="en-AU" sz="2000" dirty="0">
                <a:solidFill>
                  <a:schemeClr val="tx2"/>
                </a:solidFill>
              </a:rPr>
              <a:t>18 commenced </a:t>
            </a:r>
            <a:r>
              <a:rPr lang="en-AU" sz="2000" dirty="0" smtClean="0">
                <a:solidFill>
                  <a:schemeClr val="tx2"/>
                </a:solidFill>
              </a:rPr>
              <a:t>in January </a:t>
            </a:r>
            <a:r>
              <a:rPr lang="en-AU" sz="2000" dirty="0">
                <a:solidFill>
                  <a:schemeClr val="tx2"/>
                </a:solidFill>
              </a:rPr>
              <a:t>2012</a:t>
            </a:r>
          </a:p>
          <a:p>
            <a:pPr marL="457200">
              <a:lnSpc>
                <a:spcPct val="80000"/>
              </a:lnSpc>
            </a:pPr>
            <a:endParaRPr lang="en-AU" sz="2000" dirty="0">
              <a:solidFill>
                <a:schemeClr val="tx2"/>
              </a:solidFill>
            </a:endParaRPr>
          </a:p>
          <a:p>
            <a:pPr marL="457200">
              <a:lnSpc>
                <a:spcPct val="80000"/>
              </a:lnSpc>
            </a:pPr>
            <a:r>
              <a:rPr lang="en-AU" sz="2000" dirty="0">
                <a:solidFill>
                  <a:schemeClr val="tx2"/>
                </a:solidFill>
              </a:rPr>
              <a:t>24 commenced </a:t>
            </a:r>
            <a:r>
              <a:rPr lang="en-AU" sz="2000" dirty="0" smtClean="0">
                <a:solidFill>
                  <a:schemeClr val="tx2"/>
                </a:solidFill>
              </a:rPr>
              <a:t>July 2012</a:t>
            </a:r>
          </a:p>
          <a:p>
            <a:pPr marL="857250" lvl="1">
              <a:lnSpc>
                <a:spcPct val="80000"/>
              </a:lnSpc>
            </a:pPr>
            <a:r>
              <a:rPr lang="en-AU" sz="2000" dirty="0" smtClean="0">
                <a:solidFill>
                  <a:schemeClr val="tx2"/>
                </a:solidFill>
              </a:rPr>
              <a:t>including the Northern Territory </a:t>
            </a:r>
            <a:r>
              <a:rPr lang="en-AU" sz="2000" dirty="0">
                <a:solidFill>
                  <a:schemeClr val="tx2"/>
                </a:solidFill>
              </a:rPr>
              <a:t>Medicare </a:t>
            </a:r>
            <a:r>
              <a:rPr lang="en-AU" sz="2000" dirty="0" smtClean="0">
                <a:solidFill>
                  <a:schemeClr val="tx2"/>
                </a:solidFill>
              </a:rPr>
              <a:t>Local</a:t>
            </a:r>
          </a:p>
        </p:txBody>
      </p:sp>
      <p:pic>
        <p:nvPicPr>
          <p:cNvPr id="14" name="Picture 5"/>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tretch>
            <a:fillRect/>
          </a:stretch>
        </p:blipFill>
        <p:spPr bwMode="auto">
          <a:xfrm>
            <a:off x="4174301" y="1940117"/>
            <a:ext cx="4381471" cy="4047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Northern Territory Medicare Local</a:t>
            </a:r>
            <a:br>
              <a:rPr lang="en-AU" dirty="0" smtClean="0"/>
            </a:br>
            <a:r>
              <a:rPr lang="en-AU" smtClean="0"/>
              <a:t>(NTML)</a:t>
            </a:r>
            <a:endParaRPr lang="en-AU" dirty="0"/>
          </a:p>
        </p:txBody>
      </p:sp>
      <p:sp>
        <p:nvSpPr>
          <p:cNvPr id="3" name="Content Placeholder 2"/>
          <p:cNvSpPr>
            <a:spLocks noGrp="1"/>
          </p:cNvSpPr>
          <p:nvPr>
            <p:ph idx="1"/>
          </p:nvPr>
        </p:nvSpPr>
        <p:spPr>
          <a:xfrm>
            <a:off x="1440000" y="2600076"/>
            <a:ext cx="7254000" cy="3861921"/>
          </a:xfrm>
        </p:spPr>
        <p:txBody>
          <a:bodyPr/>
          <a:lstStyle/>
          <a:p>
            <a:r>
              <a:rPr lang="en-AU" dirty="0"/>
              <a:t>The Northern Territory Medicare Local (NTML) is a partnership </a:t>
            </a:r>
            <a:r>
              <a:rPr lang="en-AU" dirty="0" smtClean="0"/>
              <a:t>between: </a:t>
            </a:r>
          </a:p>
          <a:p>
            <a:r>
              <a:rPr lang="en-AU" dirty="0" smtClean="0"/>
              <a:t>Aboriginal </a:t>
            </a:r>
            <a:r>
              <a:rPr lang="en-AU" dirty="0"/>
              <a:t>Medical Services Alliance Northern Territory (AMSANT), </a:t>
            </a:r>
            <a:endParaRPr lang="en-AU" dirty="0" smtClean="0"/>
          </a:p>
          <a:p>
            <a:r>
              <a:rPr lang="en-AU" dirty="0" smtClean="0"/>
              <a:t>the </a:t>
            </a:r>
            <a:r>
              <a:rPr lang="en-AU" dirty="0"/>
              <a:t>Northern Territory Department of Health (</a:t>
            </a:r>
            <a:r>
              <a:rPr lang="en-AU" dirty="0" err="1"/>
              <a:t>DoH</a:t>
            </a:r>
            <a:r>
              <a:rPr lang="en-AU" dirty="0"/>
              <a:t>) </a:t>
            </a:r>
            <a:endParaRPr lang="en-AU" dirty="0" smtClean="0"/>
          </a:p>
          <a:p>
            <a:r>
              <a:rPr lang="en-AU" dirty="0" smtClean="0"/>
              <a:t>and </a:t>
            </a:r>
            <a:r>
              <a:rPr lang="en-AU" dirty="0"/>
              <a:t>the Associate Membership </a:t>
            </a:r>
            <a:r>
              <a:rPr lang="en-AU" dirty="0" smtClean="0"/>
              <a:t>Committee (previous GPNNT Members). </a:t>
            </a:r>
            <a:endParaRPr lang="en-AU" dirty="0"/>
          </a:p>
        </p:txBody>
      </p:sp>
    </p:spTree>
    <p:extLst>
      <p:ext uri="{BB962C8B-B14F-4D97-AF65-F5344CB8AC3E}">
        <p14:creationId xmlns:p14="http://schemas.microsoft.com/office/powerpoint/2010/main" val="3974161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S15 NTML 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419" y="1731388"/>
            <a:ext cx="8390798" cy="488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itle 1"/>
          <p:cNvSpPr>
            <a:spLocks noGrp="1"/>
          </p:cNvSpPr>
          <p:nvPr>
            <p:ph type="title"/>
          </p:nvPr>
        </p:nvSpPr>
        <p:spPr>
          <a:xfrm>
            <a:off x="1924049" y="653422"/>
            <a:ext cx="2781301" cy="541337"/>
          </a:xfrm>
        </p:spPr>
        <p:txBody>
          <a:bodyPr>
            <a:normAutofit/>
          </a:bodyPr>
          <a:lstStyle/>
          <a:p>
            <a:r>
              <a:rPr lang="en-AU" sz="3200" dirty="0" smtClean="0">
                <a:solidFill>
                  <a:schemeClr val="tx2"/>
                </a:solidFill>
                <a:latin typeface="Arial Rounded MT Bold" pitchFamily="34" charset="0"/>
              </a:rPr>
              <a:t>NTML Board</a:t>
            </a:r>
          </a:p>
        </p:txBody>
      </p:sp>
      <p:sp>
        <p:nvSpPr>
          <p:cNvPr id="2" name="Rectangle 1"/>
          <p:cNvSpPr/>
          <p:nvPr/>
        </p:nvSpPr>
        <p:spPr>
          <a:xfrm>
            <a:off x="2717824" y="5382558"/>
            <a:ext cx="5454626" cy="1077218"/>
          </a:xfrm>
          <a:prstGeom prst="rect">
            <a:avLst/>
          </a:prstGeom>
        </p:spPr>
        <p:txBody>
          <a:bodyPr wrap="square">
            <a:spAutoFit/>
          </a:bodyPr>
          <a:lstStyle/>
          <a:p>
            <a:r>
              <a:rPr lang="en-AU" sz="1600" b="1" dirty="0" smtClean="0">
                <a:solidFill>
                  <a:srgbClr val="FFFF00"/>
                </a:solidFill>
              </a:rPr>
              <a:t>Andrew </a:t>
            </a:r>
            <a:r>
              <a:rPr lang="en-AU" sz="1600" b="1" dirty="0">
                <a:solidFill>
                  <a:srgbClr val="FFFF00"/>
                </a:solidFill>
              </a:rPr>
              <a:t>Bell </a:t>
            </a:r>
            <a:r>
              <a:rPr lang="en-AU" sz="1600" b="1" dirty="0" smtClean="0">
                <a:solidFill>
                  <a:srgbClr val="FFFF00"/>
                </a:solidFill>
              </a:rPr>
              <a:t>– Chair, Ms </a:t>
            </a:r>
            <a:r>
              <a:rPr lang="en-AU" sz="1600" b="1" dirty="0">
                <a:solidFill>
                  <a:srgbClr val="FFFF00"/>
                </a:solidFill>
              </a:rPr>
              <a:t>Diane Walsh - Deputy Chair</a:t>
            </a:r>
          </a:p>
          <a:p>
            <a:pPr marL="0" lvl="1"/>
            <a:r>
              <a:rPr lang="en-AU" sz="1600" b="1" dirty="0">
                <a:solidFill>
                  <a:srgbClr val="FFFF00"/>
                </a:solidFill>
              </a:rPr>
              <a:t>Ms Donna Ah </a:t>
            </a:r>
            <a:r>
              <a:rPr lang="en-AU" sz="1600" b="1" dirty="0" smtClean="0">
                <a:solidFill>
                  <a:srgbClr val="FFFF00"/>
                </a:solidFill>
              </a:rPr>
              <a:t>Chee, Mr </a:t>
            </a:r>
            <a:r>
              <a:rPr lang="en-AU" sz="1600" b="1" dirty="0">
                <a:solidFill>
                  <a:srgbClr val="FFFF00"/>
                </a:solidFill>
              </a:rPr>
              <a:t>Eddie Mulholland</a:t>
            </a:r>
          </a:p>
          <a:p>
            <a:pPr marL="0" lvl="1"/>
            <a:r>
              <a:rPr lang="en-AU" sz="1600" b="1" dirty="0">
                <a:solidFill>
                  <a:srgbClr val="FFFF00"/>
                </a:solidFill>
              </a:rPr>
              <a:t>Dr Ameeta </a:t>
            </a:r>
            <a:r>
              <a:rPr lang="en-AU" sz="1600" b="1" dirty="0" smtClean="0">
                <a:solidFill>
                  <a:srgbClr val="FFFF00"/>
                </a:solidFill>
              </a:rPr>
              <a:t>Patel, Ms </a:t>
            </a:r>
            <a:r>
              <a:rPr lang="en-AU" sz="1600" b="1" dirty="0">
                <a:solidFill>
                  <a:srgbClr val="FFFF00"/>
                </a:solidFill>
              </a:rPr>
              <a:t>Judith </a:t>
            </a:r>
            <a:r>
              <a:rPr lang="en-AU" sz="1600" b="1" dirty="0" smtClean="0">
                <a:solidFill>
                  <a:srgbClr val="FFFF00"/>
                </a:solidFill>
              </a:rPr>
              <a:t>Oliver, Ms </a:t>
            </a:r>
            <a:r>
              <a:rPr lang="en-AU" sz="1600" b="1" dirty="0">
                <a:solidFill>
                  <a:srgbClr val="FFFF00"/>
                </a:solidFill>
              </a:rPr>
              <a:t>Dot </a:t>
            </a:r>
            <a:r>
              <a:rPr lang="en-AU" sz="1600" b="1" dirty="0" smtClean="0">
                <a:solidFill>
                  <a:srgbClr val="FFFF00"/>
                </a:solidFill>
              </a:rPr>
              <a:t>Morrison,</a:t>
            </a:r>
          </a:p>
          <a:p>
            <a:pPr marL="0" lvl="1"/>
            <a:r>
              <a:rPr lang="en-AU" sz="1600" b="1" dirty="0" smtClean="0">
                <a:solidFill>
                  <a:srgbClr val="FFFF00"/>
                </a:solidFill>
              </a:rPr>
              <a:t>Dr </a:t>
            </a:r>
            <a:r>
              <a:rPr lang="en-AU" sz="1600" b="1" dirty="0">
                <a:solidFill>
                  <a:srgbClr val="FFFF00"/>
                </a:solidFill>
              </a:rPr>
              <a:t>Steven </a:t>
            </a:r>
            <a:r>
              <a:rPr lang="en-AU" sz="1600" b="1" dirty="0" smtClean="0">
                <a:solidFill>
                  <a:srgbClr val="FFFF00"/>
                </a:solidFill>
              </a:rPr>
              <a:t>Skov, Mr </a:t>
            </a:r>
            <a:r>
              <a:rPr lang="en-AU" sz="1600" b="1" dirty="0">
                <a:solidFill>
                  <a:srgbClr val="FFFF00"/>
                </a:solidFill>
              </a:rPr>
              <a:t>Iain Summers</a:t>
            </a:r>
          </a:p>
        </p:txBody>
      </p:sp>
    </p:spTree>
    <p:extLst>
      <p:ext uri="{BB962C8B-B14F-4D97-AF65-F5344CB8AC3E}">
        <p14:creationId xmlns:p14="http://schemas.microsoft.com/office/powerpoint/2010/main" val="288196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220" y="761040"/>
            <a:ext cx="4876800" cy="648000"/>
          </a:xfrm>
          <a:noFill/>
        </p:spPr>
        <p:txBody>
          <a:bodyPr>
            <a:normAutofit/>
          </a:bodyPr>
          <a:lstStyle/>
          <a:p>
            <a:pPr algn="ctr"/>
            <a:r>
              <a:rPr lang="en-AU" sz="3200" dirty="0" smtClean="0">
                <a:solidFill>
                  <a:schemeClr val="tx2"/>
                </a:solidFill>
              </a:rPr>
              <a:t>NTML Strategic Plan</a:t>
            </a:r>
            <a:endParaRPr lang="en-AU" sz="3200" dirty="0">
              <a:solidFill>
                <a:schemeClr val="tx2"/>
              </a:solidFill>
            </a:endParaRPr>
          </a:p>
        </p:txBody>
      </p:sp>
      <p:sp>
        <p:nvSpPr>
          <p:cNvPr id="3" name="Content Placeholder 2"/>
          <p:cNvSpPr>
            <a:spLocks noGrp="1"/>
          </p:cNvSpPr>
          <p:nvPr>
            <p:ph idx="1"/>
          </p:nvPr>
        </p:nvSpPr>
        <p:spPr>
          <a:xfrm>
            <a:off x="937080" y="1781370"/>
            <a:ext cx="6656036" cy="4211998"/>
          </a:xfrm>
        </p:spPr>
        <p:txBody>
          <a:bodyPr/>
          <a:lstStyle/>
          <a:p>
            <a:pPr algn="ctr"/>
            <a:r>
              <a:rPr lang="en-AU" sz="2000" u="sng" dirty="0"/>
              <a:t>NTML </a:t>
            </a:r>
            <a:r>
              <a:rPr lang="en-AU" sz="2000" u="sng" dirty="0" smtClean="0"/>
              <a:t>Vision</a:t>
            </a:r>
          </a:p>
          <a:p>
            <a:pPr algn="ctr"/>
            <a:endParaRPr lang="en-AU" sz="2000" i="1" dirty="0" smtClean="0"/>
          </a:p>
          <a:p>
            <a:pPr algn="ctr"/>
            <a:r>
              <a:rPr lang="en-AU" sz="2000" i="1" dirty="0" smtClean="0"/>
              <a:t>Improved </a:t>
            </a:r>
            <a:r>
              <a:rPr lang="en-AU" sz="2000" i="1" dirty="0"/>
              <a:t>health and wellbeing </a:t>
            </a:r>
            <a:r>
              <a:rPr lang="en-AU" sz="2000" i="1" dirty="0" smtClean="0"/>
              <a:t/>
            </a:r>
            <a:br>
              <a:rPr lang="en-AU" sz="2000" i="1" dirty="0" smtClean="0"/>
            </a:br>
            <a:r>
              <a:rPr lang="en-AU" sz="2000" i="1" dirty="0" smtClean="0"/>
              <a:t>for </a:t>
            </a:r>
            <a:r>
              <a:rPr lang="en-AU" sz="2000" i="1" dirty="0"/>
              <a:t>all </a:t>
            </a:r>
            <a:r>
              <a:rPr lang="en-AU" sz="2000" i="1" dirty="0" smtClean="0"/>
              <a:t>Territorians.</a:t>
            </a:r>
          </a:p>
          <a:p>
            <a:endParaRPr lang="en-AU" sz="2000" dirty="0"/>
          </a:p>
          <a:p>
            <a:pPr algn="ctr"/>
            <a:r>
              <a:rPr lang="en-AU" sz="2000" u="sng" dirty="0"/>
              <a:t>NTML </a:t>
            </a:r>
            <a:r>
              <a:rPr lang="en-AU" sz="2000" u="sng" dirty="0" smtClean="0"/>
              <a:t>Mission</a:t>
            </a:r>
          </a:p>
          <a:p>
            <a:pPr algn="ctr"/>
            <a:endParaRPr lang="en-AU" sz="2000" i="1" dirty="0" smtClean="0"/>
          </a:p>
          <a:p>
            <a:pPr algn="ctr"/>
            <a:r>
              <a:rPr lang="en-AU" sz="2000" i="1" dirty="0" smtClean="0"/>
              <a:t>Leading </a:t>
            </a:r>
            <a:r>
              <a:rPr lang="en-AU" sz="2000" i="1" dirty="0"/>
              <a:t>development and coordination of an equitable, comprehensive primary health care system driven by community needs.</a:t>
            </a:r>
          </a:p>
          <a:p>
            <a:endParaRPr lang="en-AU" dirty="0"/>
          </a:p>
        </p:txBody>
      </p:sp>
    </p:spTree>
    <p:extLst>
      <p:ext uri="{BB962C8B-B14F-4D97-AF65-F5344CB8AC3E}">
        <p14:creationId xmlns:p14="http://schemas.microsoft.com/office/powerpoint/2010/main" val="4159505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220" y="761040"/>
            <a:ext cx="4876800" cy="648000"/>
          </a:xfrm>
          <a:noFill/>
        </p:spPr>
        <p:txBody>
          <a:bodyPr>
            <a:normAutofit fontScale="90000"/>
          </a:bodyPr>
          <a:lstStyle/>
          <a:p>
            <a:pPr algn="ctr"/>
            <a:r>
              <a:rPr lang="en-AU" sz="3200" u="sng" dirty="0" smtClean="0">
                <a:solidFill>
                  <a:schemeClr val="tx2"/>
                </a:solidFill>
              </a:rPr>
              <a:t>NTML Goals and Strategies</a:t>
            </a:r>
            <a:endParaRPr lang="en-AU" sz="3200" u="sng" dirty="0">
              <a:solidFill>
                <a:schemeClr val="tx2"/>
              </a:solidFill>
            </a:endParaRPr>
          </a:p>
        </p:txBody>
      </p:sp>
      <p:sp>
        <p:nvSpPr>
          <p:cNvPr id="3" name="Content Placeholder 2"/>
          <p:cNvSpPr>
            <a:spLocks noGrp="1"/>
          </p:cNvSpPr>
          <p:nvPr>
            <p:ph idx="1"/>
          </p:nvPr>
        </p:nvSpPr>
        <p:spPr>
          <a:xfrm>
            <a:off x="676275" y="1666875"/>
            <a:ext cx="7858125" cy="4248150"/>
          </a:xfrm>
        </p:spPr>
        <p:txBody>
          <a:bodyPr>
            <a:normAutofit/>
          </a:bodyPr>
          <a:lstStyle/>
          <a:p>
            <a:pPr lvl="0"/>
            <a:r>
              <a:rPr lang="en-AU" sz="2000" dirty="0" smtClean="0"/>
              <a:t>Goal 1:	Improve </a:t>
            </a:r>
            <a:r>
              <a:rPr lang="en-AU" sz="2000" dirty="0"/>
              <a:t>equity and service capacity of the </a:t>
            </a:r>
            <a:r>
              <a:rPr lang="en-AU" sz="2000" dirty="0" smtClean="0"/>
              <a:t>PHC system</a:t>
            </a:r>
          </a:p>
          <a:p>
            <a:pPr marL="990600" lvl="4" indent="-457200">
              <a:buFont typeface="Wingdings" pitchFamily="2" charset="2"/>
              <a:buChar char="Ø"/>
            </a:pPr>
            <a:r>
              <a:rPr lang="en-AU" sz="1800" dirty="0" smtClean="0"/>
              <a:t>Identify, and respond to, gaps in integrated, coordinated and comprehensive PHC delivery across the NT</a:t>
            </a:r>
          </a:p>
          <a:p>
            <a:pPr marL="990600" lvl="4" indent="-457200">
              <a:buFont typeface="Wingdings" pitchFamily="2" charset="2"/>
              <a:buChar char="Ø"/>
            </a:pPr>
            <a:r>
              <a:rPr lang="en-AU" sz="1800" b="0" dirty="0" smtClean="0"/>
              <a:t>Build upon existing NT health planning frameworks to improve resource allocation</a:t>
            </a:r>
          </a:p>
          <a:p>
            <a:pPr lvl="0"/>
            <a:endParaRPr lang="en-AU" sz="2000" b="0" dirty="0" smtClean="0"/>
          </a:p>
          <a:p>
            <a:pPr lvl="0"/>
            <a:r>
              <a:rPr lang="en-AU" sz="2000" dirty="0" smtClean="0"/>
              <a:t>Goal 2:	Strengthen </a:t>
            </a:r>
            <a:r>
              <a:rPr lang="en-AU" sz="2000" dirty="0"/>
              <a:t>the service capability of the </a:t>
            </a:r>
            <a:r>
              <a:rPr lang="en-AU" sz="2000" dirty="0" smtClean="0"/>
              <a:t>PHC system </a:t>
            </a:r>
            <a:r>
              <a:rPr lang="en-AU" sz="2000" dirty="0"/>
              <a:t>in </a:t>
            </a:r>
            <a:r>
              <a:rPr lang="en-AU" sz="2000" dirty="0" smtClean="0"/>
              <a:t>		the NT</a:t>
            </a:r>
          </a:p>
          <a:p>
            <a:pPr marL="990600" lvl="4" indent="-457200">
              <a:buFont typeface="Wingdings" pitchFamily="2" charset="2"/>
              <a:buChar char="Ø"/>
            </a:pPr>
            <a:r>
              <a:rPr lang="en-AU" sz="1800" dirty="0" smtClean="0"/>
              <a:t>Lead the implementation of strategies to support continuous improvement</a:t>
            </a:r>
          </a:p>
          <a:p>
            <a:pPr marL="990600" lvl="4" indent="-457200">
              <a:buFont typeface="Wingdings" pitchFamily="2" charset="2"/>
              <a:buChar char="Ø"/>
            </a:pPr>
            <a:r>
              <a:rPr lang="en-AU" sz="1800" b="0" dirty="0" smtClean="0"/>
              <a:t>Develop and deliver targeted workforce development activities</a:t>
            </a:r>
          </a:p>
          <a:p>
            <a:pPr marL="457200" lvl="0" indent="-457200">
              <a:buFont typeface="+mj-lt"/>
              <a:buAutoNum type="arabicParenR"/>
            </a:pPr>
            <a:endParaRPr lang="en-AU" sz="1800" b="0" dirty="0" smtClean="0"/>
          </a:p>
          <a:p>
            <a:pPr lvl="0"/>
            <a:endParaRPr lang="en-AU" sz="1600" b="0" dirty="0"/>
          </a:p>
        </p:txBody>
      </p:sp>
    </p:spTree>
    <p:extLst>
      <p:ext uri="{BB962C8B-B14F-4D97-AF65-F5344CB8AC3E}">
        <p14:creationId xmlns:p14="http://schemas.microsoft.com/office/powerpoint/2010/main" val="31208696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220" y="761040"/>
            <a:ext cx="4876800" cy="820110"/>
          </a:xfrm>
          <a:noFill/>
        </p:spPr>
        <p:txBody>
          <a:bodyPr>
            <a:normAutofit fontScale="90000"/>
          </a:bodyPr>
          <a:lstStyle/>
          <a:p>
            <a:pPr algn="ctr"/>
            <a:r>
              <a:rPr lang="en-AU" sz="3200" u="sng" dirty="0" smtClean="0">
                <a:solidFill>
                  <a:schemeClr val="tx2"/>
                </a:solidFill>
              </a:rPr>
              <a:t>NTML Goals and Strategies </a:t>
            </a:r>
            <a:r>
              <a:rPr lang="en-AU" sz="2000" i="1" dirty="0" smtClean="0">
                <a:solidFill>
                  <a:schemeClr val="tx2"/>
                </a:solidFill>
              </a:rPr>
              <a:t>(continued)</a:t>
            </a:r>
            <a:endParaRPr lang="en-AU" sz="2000" i="1" dirty="0">
              <a:solidFill>
                <a:schemeClr val="tx2"/>
              </a:solidFill>
            </a:endParaRPr>
          </a:p>
        </p:txBody>
      </p:sp>
      <p:sp>
        <p:nvSpPr>
          <p:cNvPr id="3" name="Content Placeholder 2"/>
          <p:cNvSpPr>
            <a:spLocks noGrp="1"/>
          </p:cNvSpPr>
          <p:nvPr>
            <p:ph idx="1"/>
          </p:nvPr>
        </p:nvSpPr>
        <p:spPr>
          <a:xfrm>
            <a:off x="937079" y="1781369"/>
            <a:ext cx="7644945" cy="4457505"/>
          </a:xfrm>
        </p:spPr>
        <p:txBody>
          <a:bodyPr>
            <a:normAutofit fontScale="92500" lnSpcReduction="20000"/>
          </a:bodyPr>
          <a:lstStyle/>
          <a:p>
            <a:pPr lvl="0"/>
            <a:r>
              <a:rPr lang="en-AU" sz="2200" dirty="0"/>
              <a:t>Goal 3:	Improve the coordination and integration of the </a:t>
            </a:r>
            <a:r>
              <a:rPr lang="en-AU" sz="2200" dirty="0" smtClean="0"/>
              <a:t>PHC 			sector </a:t>
            </a:r>
            <a:r>
              <a:rPr lang="en-AU" sz="2200" dirty="0"/>
              <a:t>with others</a:t>
            </a:r>
          </a:p>
          <a:p>
            <a:pPr marL="990600" lvl="4" indent="-457200">
              <a:buFont typeface="Wingdings" pitchFamily="2" charset="2"/>
              <a:buChar char="Ø"/>
            </a:pPr>
            <a:r>
              <a:rPr lang="en-AU" sz="1900" dirty="0"/>
              <a:t>Develop and implement effective community and provider engagement mechanisms</a:t>
            </a:r>
          </a:p>
          <a:p>
            <a:pPr marL="990600" lvl="4" indent="-457200">
              <a:buFont typeface="Wingdings" pitchFamily="2" charset="2"/>
              <a:buChar char="Ø"/>
            </a:pPr>
            <a:r>
              <a:rPr lang="en-AU" sz="1900" dirty="0"/>
              <a:t>Develop and implement a range of promotion exercises to educate and raise awareness of health issues</a:t>
            </a:r>
          </a:p>
          <a:p>
            <a:pPr marL="990600" lvl="4" indent="-457200">
              <a:buFont typeface="Wingdings" pitchFamily="2" charset="2"/>
              <a:buChar char="Ø"/>
            </a:pPr>
            <a:r>
              <a:rPr lang="en-AU" sz="1900" dirty="0"/>
              <a:t>Facilitate continuous improvement in the primary health care service system</a:t>
            </a:r>
          </a:p>
          <a:p>
            <a:pPr marL="990600" lvl="4" indent="-457200">
              <a:buFont typeface="Wingdings" pitchFamily="2" charset="2"/>
              <a:buChar char="Ø"/>
            </a:pPr>
            <a:r>
              <a:rPr lang="en-AU" sz="1900" dirty="0"/>
              <a:t>Establish effective engagement mechanisms that provide the </a:t>
            </a:r>
            <a:r>
              <a:rPr lang="en-AU" sz="1900" dirty="0" smtClean="0"/>
              <a:t>opportunity </a:t>
            </a:r>
            <a:r>
              <a:rPr lang="en-AU" sz="1900" dirty="0"/>
              <a:t>for advocacy across all stakeholders</a:t>
            </a:r>
          </a:p>
          <a:p>
            <a:pPr lvl="0"/>
            <a:endParaRPr lang="en-AU" sz="2000" b="0" dirty="0"/>
          </a:p>
          <a:p>
            <a:pPr lvl="0"/>
            <a:r>
              <a:rPr lang="en-AU" sz="2200" dirty="0"/>
              <a:t>Goal </a:t>
            </a:r>
            <a:r>
              <a:rPr lang="en-AU" sz="2200" dirty="0" smtClean="0"/>
              <a:t>4:	Be </a:t>
            </a:r>
            <a:r>
              <a:rPr lang="en-AU" sz="2200" dirty="0"/>
              <a:t>recognised as an effective </a:t>
            </a:r>
            <a:r>
              <a:rPr lang="en-AU" sz="2200" dirty="0" smtClean="0"/>
              <a:t>organisation that leads 		PHC improvement</a:t>
            </a:r>
          </a:p>
          <a:p>
            <a:pPr marL="876300" lvl="4" indent="-342900">
              <a:buFont typeface="Wingdings" pitchFamily="2" charset="2"/>
              <a:buChar char="Ø"/>
            </a:pPr>
            <a:r>
              <a:rPr lang="en-AU" sz="1900" dirty="0" smtClean="0"/>
              <a:t>Establish cost-effective consultation and governance mechanisms to inform decision making.</a:t>
            </a:r>
          </a:p>
          <a:p>
            <a:pPr marL="876300" lvl="4" indent="-342900">
              <a:buFont typeface="Wingdings" pitchFamily="2" charset="2"/>
              <a:buChar char="Ø"/>
            </a:pPr>
            <a:r>
              <a:rPr lang="en-AU" sz="1900" b="0" dirty="0" smtClean="0"/>
              <a:t>Establish and implement sound planning and monitoring activities</a:t>
            </a:r>
          </a:p>
          <a:p>
            <a:pPr marL="876300" lvl="4" indent="-342900">
              <a:buFont typeface="Wingdings" pitchFamily="2" charset="2"/>
              <a:buChar char="Ø"/>
            </a:pPr>
            <a:r>
              <a:rPr lang="en-AU" sz="1900" dirty="0" smtClean="0"/>
              <a:t>Establish and implement effective working relationships</a:t>
            </a:r>
            <a:endParaRPr lang="en-AU" sz="1900" b="0" dirty="0"/>
          </a:p>
          <a:p>
            <a:endParaRPr lang="en-AU" dirty="0"/>
          </a:p>
        </p:txBody>
      </p:sp>
    </p:spTree>
    <p:extLst>
      <p:ext uri="{BB962C8B-B14F-4D97-AF65-F5344CB8AC3E}">
        <p14:creationId xmlns:p14="http://schemas.microsoft.com/office/powerpoint/2010/main" val="3120869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680070"/>
            <a:ext cx="5263515" cy="648000"/>
          </a:xfrm>
        </p:spPr>
        <p:txBody>
          <a:bodyPr>
            <a:normAutofit fontScale="90000"/>
          </a:bodyPr>
          <a:lstStyle/>
          <a:p>
            <a:pPr algn="ctr"/>
            <a:r>
              <a:rPr lang="en-AU" sz="3600" dirty="0">
                <a:solidFill>
                  <a:schemeClr val="tx2"/>
                </a:solidFill>
                <a:latin typeface="Arial Rounded MT Bold" pitchFamily="34" charset="0"/>
              </a:rPr>
              <a:t>NTML </a:t>
            </a:r>
            <a:r>
              <a:rPr lang="en-AU" sz="3600" dirty="0" smtClean="0">
                <a:solidFill>
                  <a:schemeClr val="tx2"/>
                </a:solidFill>
                <a:latin typeface="Arial Rounded MT Bold" pitchFamily="34" charset="0"/>
              </a:rPr>
              <a:t>Board Committees</a:t>
            </a:r>
            <a:r>
              <a:rPr lang="en-AU" sz="3200" dirty="0">
                <a:solidFill>
                  <a:schemeClr val="tx2"/>
                </a:solidFill>
                <a:latin typeface="Arial Rounded MT Bold" pitchFamily="34" charset="0"/>
              </a:rPr>
              <a:t/>
            </a:r>
            <a:br>
              <a:rPr lang="en-AU" sz="3200" dirty="0">
                <a:solidFill>
                  <a:schemeClr val="tx2"/>
                </a:solidFill>
                <a:latin typeface="Arial Rounded MT Bold" pitchFamily="34" charset="0"/>
              </a:rPr>
            </a:br>
            <a:endParaRPr lang="en-AU" sz="3200" dirty="0">
              <a:solidFill>
                <a:schemeClr val="tx2"/>
              </a:solidFill>
            </a:endParaRPr>
          </a:p>
        </p:txBody>
      </p:sp>
      <p:sp>
        <p:nvSpPr>
          <p:cNvPr id="3" name="Content Placeholder 2"/>
          <p:cNvSpPr>
            <a:spLocks noGrp="1"/>
          </p:cNvSpPr>
          <p:nvPr>
            <p:ph idx="1"/>
          </p:nvPr>
        </p:nvSpPr>
        <p:spPr>
          <a:xfrm>
            <a:off x="847724" y="1635420"/>
            <a:ext cx="8220075" cy="4479629"/>
          </a:xfrm>
        </p:spPr>
        <p:txBody>
          <a:bodyPr>
            <a:normAutofit/>
          </a:bodyPr>
          <a:lstStyle/>
          <a:p>
            <a:pPr lvl="3" indent="0">
              <a:buNone/>
            </a:pPr>
            <a:endParaRPr lang="en-AU" sz="2800" b="0" i="1" dirty="0"/>
          </a:p>
          <a:p>
            <a:pPr lvl="3" indent="0">
              <a:buNone/>
            </a:pPr>
            <a:endParaRPr lang="en-AU" b="0" i="1" dirty="0" smtClean="0"/>
          </a:p>
          <a:p>
            <a:pPr lvl="3" indent="0">
              <a:buNone/>
            </a:pPr>
            <a:endParaRPr lang="en-AU" b="0" i="1" dirty="0" smtClean="0"/>
          </a:p>
          <a:p>
            <a:pPr lvl="3" indent="0">
              <a:buNone/>
            </a:pPr>
            <a:endParaRPr lang="en-AU" b="0" i="1" dirty="0" smtClean="0"/>
          </a:p>
          <a:p>
            <a:pPr lvl="3" indent="0">
              <a:buNone/>
            </a:pPr>
            <a:r>
              <a:rPr lang="en-AU" i="1" dirty="0"/>
              <a:t>	</a:t>
            </a:r>
            <a:r>
              <a:rPr lang="en-AU" i="1" dirty="0" smtClean="0"/>
              <a:t>	</a:t>
            </a:r>
            <a:endParaRPr lang="en-AU" sz="4000" b="0" i="1" dirty="0"/>
          </a:p>
        </p:txBody>
      </p:sp>
      <p:sp>
        <p:nvSpPr>
          <p:cNvPr id="9" name="Rectangle 8"/>
          <p:cNvSpPr/>
          <p:nvPr/>
        </p:nvSpPr>
        <p:spPr>
          <a:xfrm>
            <a:off x="1114425" y="1690063"/>
            <a:ext cx="6572250" cy="3170099"/>
          </a:xfrm>
          <a:prstGeom prst="rect">
            <a:avLst/>
          </a:prstGeom>
        </p:spPr>
        <p:txBody>
          <a:bodyPr wrap="square">
            <a:spAutoFit/>
          </a:bodyPr>
          <a:lstStyle/>
          <a:p>
            <a:r>
              <a:rPr lang="en-AU" sz="2000" dirty="0">
                <a:solidFill>
                  <a:schemeClr val="tx2"/>
                </a:solidFill>
              </a:rPr>
              <a:t>Two </a:t>
            </a:r>
            <a:r>
              <a:rPr lang="en-AU" sz="2000" dirty="0" smtClean="0">
                <a:solidFill>
                  <a:schemeClr val="tx2"/>
                </a:solidFill>
              </a:rPr>
              <a:t>strategic advisory committees </a:t>
            </a:r>
            <a:r>
              <a:rPr lang="en-AU" sz="2000" dirty="0">
                <a:solidFill>
                  <a:schemeClr val="tx2"/>
                </a:solidFill>
              </a:rPr>
              <a:t>under the  NTML Constitution:</a:t>
            </a:r>
          </a:p>
          <a:p>
            <a:pPr marL="515938" lvl="2" indent="-342900">
              <a:buFont typeface="Arial" pitchFamily="34" charset="0"/>
              <a:buChar char="•"/>
            </a:pPr>
            <a:r>
              <a:rPr lang="en-AU" sz="2000" dirty="0">
                <a:solidFill>
                  <a:schemeClr val="tx2"/>
                </a:solidFill>
              </a:rPr>
              <a:t>Aboriginal Health Committee</a:t>
            </a:r>
          </a:p>
          <a:p>
            <a:pPr marL="515938" lvl="2" indent="-342900">
              <a:buFont typeface="Arial" pitchFamily="34" charset="0"/>
              <a:buChar char="•"/>
            </a:pPr>
            <a:r>
              <a:rPr lang="en-AU" sz="2000" dirty="0">
                <a:solidFill>
                  <a:schemeClr val="tx2"/>
                </a:solidFill>
              </a:rPr>
              <a:t>Community Health Committee</a:t>
            </a:r>
          </a:p>
          <a:p>
            <a:endParaRPr lang="en-AU" sz="2000" dirty="0">
              <a:solidFill>
                <a:schemeClr val="tx2"/>
              </a:solidFill>
            </a:endParaRPr>
          </a:p>
          <a:p>
            <a:r>
              <a:rPr lang="en-AU" sz="2000" dirty="0">
                <a:solidFill>
                  <a:schemeClr val="tx2"/>
                </a:solidFill>
              </a:rPr>
              <a:t>Two other </a:t>
            </a:r>
            <a:r>
              <a:rPr lang="en-AU" sz="2000" dirty="0" smtClean="0">
                <a:solidFill>
                  <a:schemeClr val="tx2"/>
                </a:solidFill>
              </a:rPr>
              <a:t>committees made up of Board members only:</a:t>
            </a:r>
            <a:endParaRPr lang="en-AU" sz="2000" dirty="0">
              <a:solidFill>
                <a:schemeClr val="tx2"/>
              </a:solidFill>
            </a:endParaRPr>
          </a:p>
          <a:p>
            <a:pPr marL="458788" lvl="2" indent="-285750">
              <a:buFont typeface="Arial" pitchFamily="34" charset="0"/>
              <a:buChar char="•"/>
            </a:pPr>
            <a:r>
              <a:rPr lang="en-AU" sz="2000" dirty="0">
                <a:solidFill>
                  <a:schemeClr val="tx2"/>
                </a:solidFill>
              </a:rPr>
              <a:t>Finance Audit and Risk Management Committee</a:t>
            </a:r>
          </a:p>
          <a:p>
            <a:pPr marL="458788" lvl="2" indent="-285750">
              <a:buFont typeface="Arial" pitchFamily="34" charset="0"/>
              <a:buChar char="•"/>
            </a:pPr>
            <a:r>
              <a:rPr lang="en-AU" sz="2000" dirty="0">
                <a:solidFill>
                  <a:schemeClr val="tx2"/>
                </a:solidFill>
              </a:rPr>
              <a:t>Governance Subcommittee</a:t>
            </a:r>
          </a:p>
          <a:p>
            <a:pPr marL="458788" lvl="2" indent="-285750">
              <a:buFont typeface="Arial" pitchFamily="34" charset="0"/>
              <a:buChar char="•"/>
            </a:pPr>
            <a:endParaRPr lang="en-AU" sz="2000" dirty="0">
              <a:solidFill>
                <a:schemeClr val="tx2"/>
              </a:solidFill>
            </a:endParaRPr>
          </a:p>
          <a:p>
            <a:pPr marL="0" lvl="2" indent="0" algn="ctr">
              <a:buClrTx/>
              <a:buNone/>
            </a:pPr>
            <a:r>
              <a:rPr lang="en-AU" sz="2000" i="1" dirty="0">
                <a:solidFill>
                  <a:schemeClr val="tx2"/>
                </a:solidFill>
              </a:rPr>
              <a:t>These report directly to the </a:t>
            </a:r>
            <a:r>
              <a:rPr lang="en-AU" sz="2000" i="1" dirty="0" smtClean="0">
                <a:solidFill>
                  <a:schemeClr val="tx2"/>
                </a:solidFill>
              </a:rPr>
              <a:t>Board.</a:t>
            </a:r>
            <a:endParaRPr lang="en-AU" dirty="0"/>
          </a:p>
        </p:txBody>
      </p:sp>
    </p:spTree>
    <p:extLst>
      <p:ext uri="{BB962C8B-B14F-4D97-AF65-F5344CB8AC3E}">
        <p14:creationId xmlns:p14="http://schemas.microsoft.com/office/powerpoint/2010/main" val="302789837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 - &amp;quot;Northern Territory Medicare Local&amp;#x0D;&amp;#x0A;Presentation for:&amp;#x0D;&amp;#x0A;NTML Aboriginal Health Committee&amp;#x0D;&amp;#x0A;&amp;quot;&quot;/&gt;&lt;property id=&quot;20307&quot; value=&quot;256&quot;/&gt;&lt;/object&gt;&lt;object type=&quot;3&quot; unique_id=&quot;10004&quot;&gt;&lt;property id=&quot;20148&quot; value=&quot;5&quot;/&gt;&lt;property id=&quot;20300&quot; value=&quot;Slide 2 - &amp;quot;National Health Reforms&amp;quot;&quot;/&gt;&lt;property id=&quot;20307&quot; value=&quot;298&quot;/&gt;&lt;/object&gt;&lt;object type=&quot;3&quot; unique_id=&quot;10005&quot;&gt;&lt;property id=&quot;20148&quot; value=&quot;5&quot;/&gt;&lt;property id=&quot;20300&quot; value=&quot;Slide 3 - &amp;quot;National Roll-out Schedule&amp;quot;&quot;/&gt;&lt;property id=&quot;20307&quot; value=&quot;258&quot;/&gt;&lt;/object&gt;&lt;object type=&quot;3&quot; unique_id=&quot;10006&quot;&gt;&lt;property id=&quot;20148&quot; value=&quot;5&quot;/&gt;&lt;property id=&quot;20300&quot; value=&quot;Slide 4 - &amp;quot;National Health Reforms&amp;quot;&quot;/&gt;&lt;property id=&quot;20307&quot; value=&quot;293&quot;/&gt;&lt;/object&gt;&lt;object type=&quot;3&quot; unique_id=&quot;10007&quot;&gt;&lt;property id=&quot;20148&quot; value=&quot;5&quot;/&gt;&lt;property id=&quot;20300&quot; value=&quot;Slide 5 - &amp;quot;NTML Constitution Objects&amp;quot;&quot;/&gt;&lt;property id=&quot;20307&quot; value=&quot;308&quot;/&gt;&lt;/object&gt;&lt;object type=&quot;3&quot; unique_id=&quot;10008&quot;&gt;&lt;property id=&quot;20148&quot; value=&quot;5&quot;/&gt;&lt;property id=&quot;20300&quot; value=&quot;Slide 6 - &amp;quot;NTML Strategic Plan&amp;quot;&quot;/&gt;&lt;property id=&quot;20307&quot; value=&quot;302&quot;/&gt;&lt;/object&gt;&lt;object type=&quot;3&quot; unique_id=&quot;10009&quot;&gt;&lt;property id=&quot;20148&quot; value=&quot;5&quot;/&gt;&lt;property id=&quot;20300&quot; value=&quot;Slide 7 - &amp;quot;Goals and Strategies&amp;quot;&quot;/&gt;&lt;property id=&quot;20307&quot; value=&quot;310&quot;/&gt;&lt;/object&gt;&lt;object type=&quot;3&quot; unique_id=&quot;10010&quot;&gt;&lt;property id=&quot;20148&quot; value=&quot;5&quot;/&gt;&lt;property id=&quot;20300&quot; value=&quot;Slide 8 - &amp;quot;Goals and Strategies (continued)&amp;quot;&quot;/&gt;&lt;property id=&quot;20307&quot; value=&quot;309&quot;/&gt;&lt;/object&gt;&lt;object type=&quot;3&quot; unique_id=&quot;10011&quot;&gt;&lt;property id=&quot;20148&quot; value=&quot;5&quot;/&gt;&lt;property id=&quot;20300&quot; value=&quot;Slide 9 - &amp;quot;NTML Board&amp;quot;&quot;/&gt;&lt;property id=&quot;20307&quot; value=&quot;296&quot;/&gt;&lt;/object&gt;&lt;object type=&quot;3&quot; unique_id=&quot;10012&quot;&gt;&lt;property id=&quot;20148&quot; value=&quot;5&quot;/&gt;&lt;property id=&quot;20300&quot; value=&quot;Slide 10 - &amp;quot;NTML Board Directors&amp;#x0D;&amp;#x0A;&amp;quot;&quot;/&gt;&lt;property id=&quot;20307&quot; value=&quot;301&quot;/&gt;&lt;/object&gt;&lt;object type=&quot;3&quot; unique_id=&quot;10013&quot;&gt;&lt;property id=&quot;20148&quot; value=&quot;5&quot;/&gt;&lt;property id=&quot;20300&quot; value=&quot;Slide 11 - &amp;quot;NTML Board Committees&amp;#x0D;&amp;#x0A;&amp;quot;&quot;/&gt;&lt;property id=&quot;20307&quot; value=&quot;299&quot;/&gt;&lt;/object&gt;&lt;object type=&quot;3&quot; unique_id=&quot;10014&quot;&gt;&lt;property id=&quot;20148&quot; value=&quot;5&quot;/&gt;&lt;property id=&quot;20300&quot; value=&quot;Slide 12 - &amp;quot;NTML Advisory Groups&amp;quot;&quot;/&gt;&lt;property id=&quot;20307&quot; value=&quot;266&quot;/&gt;&lt;/object&gt;&lt;object type=&quot;3&quot; unique_id=&quot;10015&quot;&gt;&lt;property id=&quot;20148&quot; value=&quot;5&quot;/&gt;&lt;property id=&quot;20300&quot; value=&quot;Slide 13 - &amp;quot;About the NTML&amp;quot;&quot;/&gt;&lt;property id=&quot;20307&quot; value=&quot;261&quot;/&gt;&lt;/object&gt;&lt;object type=&quot;3&quot; unique_id=&quot;10016&quot;&gt;&lt;property id=&quot;20148&quot; value=&quot;5&quot;/&gt;&lt;property id=&quot;20300&quot; value=&quot;Slide 14 - &amp;quot;Geographical Coverage and Agency Relationships&amp;quot;&quot;/&gt;&lt;property id=&quot;20307&quot; value=&quot;300&quot;/&gt;&lt;/object&gt;&lt;object type=&quot;3&quot; unique_id=&quot;10017&quot;&gt;&lt;property id=&quot;20148&quot; value=&quot;5&quot;/&gt;&lt;property id=&quot;20300&quot; value=&quot;Slide 15 - &amp;quot;PHC Needs Assessment&amp;quot;&quot;/&gt;&lt;property id=&quot;20307&quot; value=&quot;290&quot;/&gt;&lt;/object&gt;&lt;object type=&quot;3&quot; unique_id=&quot;10018&quot;&gt;&lt;property id=&quot;20148&quot; value=&quot;5&quot;/&gt;&lt;property id=&quot;20300&quot; value=&quot;Slide 16 - &amp;quot;NTML Organisational Structure&amp;#x0D;&amp;#x0A;Snr Executive Leadership Team&amp;quot;&quot;/&gt;&lt;property id=&quot;20307&quot; value=&quot;307&quot;/&gt;&lt;/object&gt;&lt;object type=&quot;3&quot; unique_id=&quot;10019&quot;&gt;&lt;property id=&quot;20148&quot; value=&quot;5&quot;/&gt;&lt;property id=&quot;20300&quot; value=&quot;Slide 17 - &amp;quot;Planning and Engagement&amp;#x0D;&amp;#x0A;Branch&amp;quot;&quot;/&gt;&lt;property id=&quot;20307&quot; value=&quot;303&quot;/&gt;&lt;/object&gt;&lt;object type=&quot;3&quot; unique_id=&quot;10020&quot;&gt;&lt;property id=&quot;20148&quot; value=&quot;5&quot;/&gt;&lt;property id=&quot;20300&quot; value=&quot;Slide 18 - &amp;quot;Health Programs Branch&amp;quot;&quot;/&gt;&lt;property id=&quot;20307&quot; value=&quot;304&quot;/&gt;&lt;/object&gt;&lt;object type=&quot;3&quot; unique_id=&quot;10021&quot;&gt;&lt;property id=&quot;20148&quot; value=&quot;5&quot;/&gt;&lt;property id=&quot;20300&quot; value=&quot;Slide 19 - &amp;quot;Health Workforce Branch&amp;quot;&quot;/&gt;&lt;property id=&quot;20307&quot; value=&quot;305&quot;/&gt;&lt;/object&gt;&lt;object type=&quot;3&quot; unique_id=&quot;10022&quot;&gt;&lt;property id=&quot;20148&quot; value=&quot;5&quot;/&gt;&lt;property id=&quot;20300&quot; value=&quot;Slide 20 - &amp;quot;Corporate Services Branch&amp;quot;&quot;/&gt;&lt;property id=&quot;20307&quot; value=&quot;311&quot;/&gt;&lt;/object&gt;&lt;object type=&quot;3&quot; unique_id=&quot;10023&quot;&gt;&lt;property id=&quot;20148&quot; value=&quot;5&quot;/&gt;&lt;property id=&quot;20300&quot; value=&quot;Slide 21 - &amp;quot;Finance &amp;amp; Business Services Branch&amp;quot;&quot;/&gt;&lt;property id=&quot;20307&quot; value=&quot;306&quot;/&gt;&lt;/object&gt;&lt;object type=&quot;3&quot; unique_id=&quot;10024&quot;&gt;&lt;property id=&quot;20148&quot; value=&quot;5&quot;/&gt;&lt;property id=&quot;20300&quot; value=&quot;Slide 22 - &amp;quot;Northern Territory Medicare Local&amp;#x0D;&amp;#x0A;&amp;#x0D;&amp;#x0A;&amp;#x0D;&amp;#x0A;Thank you for listening.&amp;#x0D;&amp;#x0A;&amp;#x0D;&amp;#x0A;&amp;#x0D;&amp;#x0A;&amp;#x0D;&amp;#x0A;&amp;quot;&quot;/&gt;&lt;property id=&quot;20307&quot; value=&quot;291&quot;/&gt;&lt;/object&gt;&lt;/object&gt;&lt;object type=&quot;8&quot; unique_id=&quot;10048&quot;&gt;&lt;/object&gt;&lt;/object&gt;&lt;/database&gt;"/>
  <p:tag name="MMPROD_NEXTUNIQUEID" val="10009"/>
  <p:tag name="SECTOMILLISECCONVERTED" val="1"/>
</p:tagLst>
</file>

<file path=ppt/theme/theme1.xml><?xml version="1.0" encoding="utf-8"?>
<a:theme xmlns:a="http://schemas.openxmlformats.org/drawingml/2006/main" name="NTML Powerpoint">
  <a:themeElements>
    <a:clrScheme name="Medicare">
      <a:dk1>
        <a:sysClr val="windowText" lastClr="000000"/>
      </a:dk1>
      <a:lt1>
        <a:sysClr val="window" lastClr="FFFFFF"/>
      </a:lt1>
      <a:dk2>
        <a:srgbClr val="2A2A86"/>
      </a:dk2>
      <a:lt2>
        <a:srgbClr val="FFFFFF"/>
      </a:lt2>
      <a:accent1>
        <a:srgbClr val="00AEEF"/>
      </a:accent1>
      <a:accent2>
        <a:srgbClr val="46A748"/>
      </a:accent2>
      <a:accent3>
        <a:srgbClr val="40C2F3"/>
      </a:accent3>
      <a:accent4>
        <a:srgbClr val="74BD76"/>
      </a:accent4>
      <a:accent5>
        <a:srgbClr val="7FD6F7"/>
      </a:accent5>
      <a:accent6>
        <a:srgbClr val="A2D3A3"/>
      </a:accent6>
      <a:hlink>
        <a:srgbClr val="00AEEF"/>
      </a:hlink>
      <a:folHlink>
        <a:srgbClr val="46A74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NTML Powerpoint</Template>
  <TotalTime>2693</TotalTime>
  <Words>1267</Words>
  <Application>Microsoft Office PowerPoint</Application>
  <PresentationFormat>On-screen Show (4:3)</PresentationFormat>
  <Paragraphs>232</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NTML Powerpoint</vt:lpstr>
      <vt:lpstr>Northern Territory Medicare Local Presentation for: NTCOSS Stronger Links Forum </vt:lpstr>
      <vt:lpstr>What is a Medicare Local?</vt:lpstr>
      <vt:lpstr>National Roll-out Schedule</vt:lpstr>
      <vt:lpstr>Northern Territory Medicare Local (NTML)</vt:lpstr>
      <vt:lpstr>NTML Board</vt:lpstr>
      <vt:lpstr>NTML Strategic Plan</vt:lpstr>
      <vt:lpstr>NTML Goals and Strategies</vt:lpstr>
      <vt:lpstr>NTML Goals and Strategies (continued)</vt:lpstr>
      <vt:lpstr>NTML Board Committees </vt:lpstr>
      <vt:lpstr>NTML Advisory Groups</vt:lpstr>
      <vt:lpstr>Mental Health Alcohol and Other Drug Advisory Group (MHAODAG)</vt:lpstr>
      <vt:lpstr>Mental Health Alcohol and Other Drug Advisory Group (MHAODAG)</vt:lpstr>
      <vt:lpstr>Geographical Coverage and Agency Relationships</vt:lpstr>
      <vt:lpstr>NTML Health Programs</vt:lpstr>
      <vt:lpstr>NTML Health Programs</vt:lpstr>
      <vt:lpstr>NTML Health Workforce</vt:lpstr>
      <vt:lpstr>NTML Health Planning and Engagement </vt:lpstr>
      <vt:lpstr>Partners in Recovery (PIR) Initiative</vt:lpstr>
      <vt:lpstr>Partners in Recovery (PIR) Initiative</vt:lpstr>
      <vt:lpstr>Northern Territory Medicare Local   Thank you for listening.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Territory Medicare Local</dc:title>
  <dc:creator>skorner</dc:creator>
  <cp:lastModifiedBy>Roma Hill</cp:lastModifiedBy>
  <cp:revision>144</cp:revision>
  <cp:lastPrinted>2014-02-19T04:15:18Z</cp:lastPrinted>
  <dcterms:created xsi:type="dcterms:W3CDTF">2012-10-25T02:02:32Z</dcterms:created>
  <dcterms:modified xsi:type="dcterms:W3CDTF">2014-03-03T02:01:23Z</dcterms:modified>
</cp:coreProperties>
</file>