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3"/>
  </p:notesMasterIdLst>
  <p:handoutMasterIdLst>
    <p:handoutMasterId r:id="rId34"/>
  </p:handoutMasterIdLst>
  <p:sldIdLst>
    <p:sldId id="256" r:id="rId2"/>
    <p:sldId id="361" r:id="rId3"/>
    <p:sldId id="359" r:id="rId4"/>
    <p:sldId id="302" r:id="rId5"/>
    <p:sldId id="345" r:id="rId6"/>
    <p:sldId id="346" r:id="rId7"/>
    <p:sldId id="347" r:id="rId8"/>
    <p:sldId id="324" r:id="rId9"/>
    <p:sldId id="326" r:id="rId10"/>
    <p:sldId id="348" r:id="rId11"/>
    <p:sldId id="337" r:id="rId12"/>
    <p:sldId id="333" r:id="rId13"/>
    <p:sldId id="334" r:id="rId14"/>
    <p:sldId id="335" r:id="rId15"/>
    <p:sldId id="336" r:id="rId16"/>
    <p:sldId id="371" r:id="rId17"/>
    <p:sldId id="373" r:id="rId18"/>
    <p:sldId id="372" r:id="rId19"/>
    <p:sldId id="329" r:id="rId20"/>
    <p:sldId id="338" r:id="rId21"/>
    <p:sldId id="339" r:id="rId22"/>
    <p:sldId id="340" r:id="rId23"/>
    <p:sldId id="341" r:id="rId24"/>
    <p:sldId id="342" r:id="rId25"/>
    <p:sldId id="332" r:id="rId26"/>
    <p:sldId id="343" r:id="rId27"/>
    <p:sldId id="365" r:id="rId28"/>
    <p:sldId id="366" r:id="rId29"/>
    <p:sldId id="374" r:id="rId30"/>
    <p:sldId id="353" r:id="rId31"/>
    <p:sldId id="358" r:id="rId3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6000" autoAdjust="0"/>
  </p:normalViewPr>
  <p:slideViewPr>
    <p:cSldViewPr>
      <p:cViewPr varScale="1">
        <p:scale>
          <a:sx n="49" d="100"/>
          <a:sy n="49" d="100"/>
        </p:scale>
        <p:origin x="-25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2B1D41-7848-44E2-B9C1-5F78F2BDF9E5}" type="datetimeFigureOut">
              <a:rPr lang="en-AU" smtClean="0"/>
              <a:pPr/>
              <a:t>7/05/2014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E364B0-24F2-4537-BD6F-B0B8DE1D4902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198567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DC9C7F-70A6-4E96-945B-8D6BB8BF32E6}" type="datetimeFigureOut">
              <a:rPr lang="en-AU" smtClean="0"/>
              <a:pPr/>
              <a:t>7/05/2014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2AFC15-CA45-4218-98EA-F35E07939561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87434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2AFC15-CA45-4218-98EA-F35E07939561}" type="slidenum">
              <a:rPr lang="en-AU" smtClean="0">
                <a:solidFill>
                  <a:prstClr val="black"/>
                </a:solidFill>
              </a:rPr>
              <a:pPr/>
              <a:t>1</a:t>
            </a:fld>
            <a:endParaRPr lang="en-AU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2AFC15-CA45-4218-98EA-F35E07939561}" type="slidenum">
              <a:rPr lang="en-AU" smtClean="0"/>
              <a:pPr/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731365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2AFC15-CA45-4218-98EA-F35E07939561}" type="slidenum">
              <a:rPr lang="en-AU" smtClean="0"/>
              <a:pPr/>
              <a:t>11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212655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2AFC15-CA45-4218-98EA-F35E07939561}" type="slidenum">
              <a:rPr lang="en-AU" smtClean="0"/>
              <a:pPr/>
              <a:t>12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038320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2AFC15-CA45-4218-98EA-F35E07939561}" type="slidenum">
              <a:rPr lang="en-AU" smtClean="0"/>
              <a:pPr/>
              <a:t>13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373692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2AFC15-CA45-4218-98EA-F35E07939561}" type="slidenum">
              <a:rPr lang="en-AU" smtClean="0"/>
              <a:pPr/>
              <a:t>14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745131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2AFC15-CA45-4218-98EA-F35E07939561}" type="slidenum">
              <a:rPr lang="en-AU" smtClean="0"/>
              <a:pPr/>
              <a:t>15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558006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Move to Geelong,</a:t>
            </a:r>
          </a:p>
          <a:p>
            <a:r>
              <a:rPr lang="en-AU" dirty="0" smtClean="0"/>
              <a:t>Recent</a:t>
            </a:r>
            <a:r>
              <a:rPr lang="en-AU" baseline="0" dirty="0" smtClean="0"/>
              <a:t> </a:t>
            </a:r>
            <a:r>
              <a:rPr lang="en-AU" baseline="0" dirty="0" err="1" smtClean="0"/>
              <a:t>changover</a:t>
            </a:r>
            <a:r>
              <a:rPr lang="en-AU" baseline="0" dirty="0" smtClean="0"/>
              <a:t> of staff</a:t>
            </a:r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Bilateral</a:t>
            </a:r>
            <a:r>
              <a:rPr lang="en-AU" baseline="0" dirty="0" smtClean="0"/>
              <a:t> agreements</a:t>
            </a:r>
          </a:p>
          <a:p>
            <a:r>
              <a:rPr lang="en-AU" baseline="0" dirty="0" smtClean="0"/>
              <a:t>Hunter community of practice</a:t>
            </a:r>
          </a:p>
          <a:p>
            <a:r>
              <a:rPr lang="en-AU" baseline="0" dirty="0" err="1" smtClean="0"/>
              <a:t>PHaMs</a:t>
            </a:r>
            <a:r>
              <a:rPr lang="en-AU" baseline="0" dirty="0" smtClean="0"/>
              <a:t> in Hunter</a:t>
            </a:r>
          </a:p>
          <a:p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2AFC15-CA45-4218-98EA-F35E07939561}" type="slidenum">
              <a:rPr lang="en-AU" smtClean="0"/>
              <a:pPr/>
              <a:t>16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265804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2AFC15-CA45-4218-98EA-F35E07939561}" type="slidenum">
              <a:rPr lang="en-AU" smtClean="0"/>
              <a:pPr/>
              <a:t>17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85574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Apart from local flexibility at</a:t>
            </a:r>
            <a:r>
              <a:rPr lang="en-AU" baseline="0" dirty="0" smtClean="0"/>
              <a:t> NDIA offices, which has been good but has required building a relationship and negotiation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2AFC15-CA45-4218-98EA-F35E07939561}" type="slidenum">
              <a:rPr lang="en-AU" smtClean="0"/>
              <a:pPr/>
              <a:t>18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952382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The NDIA</a:t>
            </a:r>
            <a:r>
              <a:rPr lang="en-AU" baseline="0" dirty="0" smtClean="0"/>
              <a:t> invited the MHCA to put a </a:t>
            </a:r>
            <a:r>
              <a:rPr lang="en-AU" baseline="0" dirty="0" err="1" smtClean="0"/>
              <a:t>proposla</a:t>
            </a:r>
            <a:r>
              <a:rPr lang="en-AU" baseline="0" dirty="0" smtClean="0"/>
              <a:t> for how to fix these issues.</a:t>
            </a:r>
          </a:p>
          <a:p>
            <a:endParaRPr lang="en-AU" baseline="0" dirty="0" smtClean="0"/>
          </a:p>
          <a:p>
            <a:r>
              <a:rPr lang="en-AU" baseline="0" dirty="0" smtClean="0"/>
              <a:t>Was developed without consultation with the sector.</a:t>
            </a:r>
          </a:p>
          <a:p>
            <a:r>
              <a:rPr lang="en-AU" baseline="0" dirty="0" smtClean="0"/>
              <a:t>We can Consult now –particularly interested in consumer and carer input.</a:t>
            </a:r>
          </a:p>
          <a:p>
            <a:endParaRPr lang="en-AU" baseline="0" dirty="0" smtClean="0"/>
          </a:p>
          <a:p>
            <a:r>
              <a:rPr lang="en-AU" baseline="0" dirty="0" smtClean="0"/>
              <a:t>Put together an interim transition plan – for 3 years while we sort these issues out.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2AFC15-CA45-4218-98EA-F35E07939561}" type="slidenum">
              <a:rPr lang="en-AU" smtClean="0"/>
              <a:pPr/>
              <a:t>19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99804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AU" sz="12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National Mental Health Commission review of MH services</a:t>
            </a:r>
          </a:p>
          <a:p>
            <a:pPr marL="457200" indent="-457200" algn="l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12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Timing has been tight and there has been much less opportunity for us to input</a:t>
            </a:r>
            <a:r>
              <a:rPr lang="en-AU" sz="1200" b="0" baseline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 than ideal</a:t>
            </a:r>
          </a:p>
          <a:p>
            <a:pPr marL="457200" indent="-457200" algn="l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1200" b="0" baseline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Have already submitted an interim report end of Feb</a:t>
            </a:r>
          </a:p>
          <a:p>
            <a:pPr marL="457200" indent="-457200" algn="l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1200" b="0" baseline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Draft report will be submitted by the end of May</a:t>
            </a:r>
          </a:p>
          <a:p>
            <a:pPr marL="457200" indent="-457200" algn="l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1200" b="0" baseline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Final report to government later in the year</a:t>
            </a:r>
          </a:p>
          <a:p>
            <a:pPr marL="457200" indent="-457200" algn="l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1200" b="0" baseline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We have provided a submission and is on the MHCA website</a:t>
            </a:r>
          </a:p>
          <a:p>
            <a:pPr marL="914400" lvl="1" indent="-457200" algn="l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1200" b="0" baseline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Commonwealth state divide – calls for a national agreement.</a:t>
            </a:r>
          </a:p>
          <a:p>
            <a:pPr marL="914400" lvl="1" indent="-457200" algn="l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1200" b="0" baseline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.</a:t>
            </a:r>
            <a:endParaRPr lang="en-AU" sz="1200" b="0" dirty="0" smtClean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marL="457200" indent="-457200" algn="l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AU" sz="1200" b="0" dirty="0" smtClean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marL="457200" indent="-457200" algn="l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AU" sz="1200" b="0" dirty="0" smtClean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marL="457200" indent="-457200" algn="l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AU" sz="1200" b="0" dirty="0" smtClean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marL="0" indent="0" algn="l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AU" sz="12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National Commission of Audit / 2014 Budget</a:t>
            </a:r>
          </a:p>
          <a:p>
            <a:pPr marL="171450" indent="-171450" algn="l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12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Report</a:t>
            </a:r>
            <a:r>
              <a:rPr lang="en-AU" sz="1200" b="0" baseline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 will possibly be released in the last week before budget.</a:t>
            </a:r>
          </a:p>
          <a:p>
            <a:pPr marL="171450" indent="-171450" algn="l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1200" b="0" baseline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The government have advised that they are deferring consideration of MH until the outcomes of the review.</a:t>
            </a:r>
          </a:p>
          <a:p>
            <a:pPr marL="171450" indent="-171450" algn="l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AU" sz="1200" b="0" baseline="0" dirty="0" smtClean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marL="171450" indent="-171450" algn="l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1200" b="0" baseline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There will be some welfare issues in the budget – but we know that these will be different from the outcomes of the welfare system review.</a:t>
            </a:r>
          </a:p>
          <a:p>
            <a:pPr marL="171450" indent="-171450" algn="l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1200" b="0" baseline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One leak has been that people recently qualified for DSP will be reassessed by a specialised medical team.</a:t>
            </a:r>
          </a:p>
          <a:p>
            <a:pPr marL="171450" indent="-171450" algn="l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1200" b="0" baseline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We question the capacity of GPs to make a functional assessment</a:t>
            </a:r>
            <a:endParaRPr lang="en-AU" sz="1200" b="0" dirty="0" smtClean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marL="0" indent="0" algn="l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endParaRPr lang="en-AU" sz="1200" b="0" dirty="0" smtClean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marL="0" indent="0" algn="l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AU" sz="12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Welfare system review</a:t>
            </a:r>
          </a:p>
          <a:p>
            <a:pPr marL="0" indent="0" algn="l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AU" sz="12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We know that the welfare system</a:t>
            </a:r>
            <a:r>
              <a:rPr lang="en-AU" sz="1200" b="0" baseline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 review will be taking a much longer term view and we know they are basing it on the NZ model.</a:t>
            </a:r>
          </a:p>
          <a:p>
            <a:pPr marL="0" indent="0" algn="l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AU" sz="1200" b="0" baseline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Handout.</a:t>
            </a:r>
          </a:p>
          <a:p>
            <a:pPr marL="0" indent="0" algn="l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endParaRPr lang="en-AU" sz="1200" b="0" dirty="0" smtClean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2AFC15-CA45-4218-98EA-F35E07939561}" type="slidenum">
              <a:rPr lang="en-AU" smtClean="0"/>
              <a:pPr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852965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2AFC15-CA45-4218-98EA-F35E07939561}" type="slidenum">
              <a:rPr lang="en-AU" smtClean="0"/>
              <a:pPr/>
              <a:t>20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436697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2AFC15-CA45-4218-98EA-F35E07939561}" type="slidenum">
              <a:rPr lang="en-AU" smtClean="0"/>
              <a:pPr/>
              <a:t>21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4840622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2AFC15-CA45-4218-98EA-F35E07939561}" type="slidenum">
              <a:rPr lang="en-AU" smtClean="0"/>
              <a:pPr/>
              <a:t>22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701740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2AFC15-CA45-4218-98EA-F35E07939561}" type="slidenum">
              <a:rPr lang="en-AU" smtClean="0"/>
              <a:pPr/>
              <a:t>23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0951862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2AFC15-CA45-4218-98EA-F35E07939561}" type="slidenum">
              <a:rPr lang="en-AU" smtClean="0"/>
              <a:pPr/>
              <a:t>24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202680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2AFC15-CA45-4218-98EA-F35E07939561}" type="slidenum">
              <a:rPr lang="en-AU" smtClean="0"/>
              <a:pPr/>
              <a:t>25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8467069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2AFC15-CA45-4218-98EA-F35E07939561}" type="slidenum">
              <a:rPr lang="en-AU" smtClean="0"/>
              <a:pPr/>
              <a:t>26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6919203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 algn="l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12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National workshops with consumer and carer representatives</a:t>
            </a: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12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National stakeholder forum</a:t>
            </a: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12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Final needs assessment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2AFC15-CA45-4218-98EA-F35E07939561}" type="slidenum">
              <a:rPr lang="en-AU" smtClean="0"/>
              <a:pPr/>
              <a:t>27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0636504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 algn="l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12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National workshops with consumer and carer representatives</a:t>
            </a: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12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National stakeholder forum</a:t>
            </a: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12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Final needs assessment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2AFC15-CA45-4218-98EA-F35E07939561}" type="slidenum">
              <a:rPr lang="en-AU" smtClean="0"/>
              <a:pPr/>
              <a:t>28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0636504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2AFC15-CA45-4218-98EA-F35E07939561}" type="slidenum">
              <a:rPr lang="en-AU" smtClean="0"/>
              <a:pPr/>
              <a:t>29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990442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2AFC15-CA45-4218-98EA-F35E07939561}" type="slidenum">
              <a:rPr lang="en-AU" smtClean="0">
                <a:solidFill>
                  <a:prstClr val="black"/>
                </a:solidFill>
              </a:rPr>
              <a:pPr/>
              <a:t>3</a:t>
            </a:fld>
            <a:endParaRPr lang="en-AU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2AFC15-CA45-4218-98EA-F35E07939561}" type="slidenum">
              <a:rPr lang="en-AU" smtClean="0"/>
              <a:pPr/>
              <a:t>30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3878372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2AFC15-CA45-4218-98EA-F35E07939561}" type="slidenum">
              <a:rPr lang="en-AU" smtClean="0">
                <a:solidFill>
                  <a:prstClr val="black"/>
                </a:solidFill>
              </a:rPr>
              <a:pPr/>
              <a:t>31</a:t>
            </a:fld>
            <a:endParaRPr lang="en-AU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2AFC15-CA45-4218-98EA-F35E07939561}" type="slidenum">
              <a:rPr lang="en-AU" smtClean="0"/>
              <a:pPr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0419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2AFC15-CA45-4218-98EA-F35E07939561}" type="slidenum">
              <a:rPr lang="en-AU" smtClean="0"/>
              <a:pPr/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268101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2AFC15-CA45-4218-98EA-F35E07939561}" type="slidenum">
              <a:rPr lang="en-AU" smtClean="0"/>
              <a:pPr/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874232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2AFC15-CA45-4218-98EA-F35E07939561}" type="slidenum">
              <a:rPr lang="en-AU" smtClean="0"/>
              <a:pPr/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317542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2AFC15-CA45-4218-98EA-F35E07939561}" type="slidenum">
              <a:rPr lang="en-AU" smtClean="0"/>
              <a:pPr/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853520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2AFC15-CA45-4218-98EA-F35E07939561}" type="slidenum">
              <a:rPr lang="en-AU" smtClean="0"/>
              <a:pPr/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17439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56792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AU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23528" y="6304235"/>
            <a:ext cx="6840760" cy="365125"/>
          </a:xfrm>
          <a:prstGeom prst="rect">
            <a:avLst/>
          </a:prstGeom>
        </p:spPr>
        <p:txBody>
          <a:bodyPr/>
          <a:lstStyle>
            <a:lvl1pPr>
              <a:defRPr sz="1700" b="1"/>
            </a:lvl1pPr>
          </a:lstStyle>
          <a:p>
            <a:endParaRPr lang="en-AU" dirty="0">
              <a:solidFill>
                <a:srgbClr val="096B8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0752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23528" y="6304235"/>
            <a:ext cx="6840760" cy="365125"/>
          </a:xfrm>
          <a:prstGeom prst="rect">
            <a:avLst/>
          </a:prstGeom>
        </p:spPr>
        <p:txBody>
          <a:bodyPr/>
          <a:lstStyle>
            <a:lvl1pPr>
              <a:defRPr sz="1700" b="1"/>
            </a:lvl1pPr>
          </a:lstStyle>
          <a:p>
            <a:endParaRPr lang="en-AU" dirty="0">
              <a:solidFill>
                <a:srgbClr val="096B8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0679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69160"/>
            <a:ext cx="8229600" cy="72008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23528" y="6304235"/>
            <a:ext cx="6840760" cy="365125"/>
          </a:xfrm>
          <a:prstGeom prst="rect">
            <a:avLst/>
          </a:prstGeom>
        </p:spPr>
        <p:txBody>
          <a:bodyPr/>
          <a:lstStyle>
            <a:lvl1pPr>
              <a:defRPr sz="1700" b="1"/>
            </a:lvl1pPr>
          </a:lstStyle>
          <a:p>
            <a:endParaRPr lang="en-AU" dirty="0">
              <a:solidFill>
                <a:srgbClr val="096B8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503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23528" y="6304235"/>
            <a:ext cx="6840760" cy="365125"/>
          </a:xfrm>
          <a:prstGeom prst="rect">
            <a:avLst/>
          </a:prstGeom>
        </p:spPr>
        <p:txBody>
          <a:bodyPr/>
          <a:lstStyle>
            <a:lvl1pPr>
              <a:defRPr sz="1700" b="1"/>
            </a:lvl1pPr>
          </a:lstStyle>
          <a:p>
            <a:endParaRPr lang="en-AU" dirty="0">
              <a:solidFill>
                <a:srgbClr val="096B8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533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2008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23528" y="6304235"/>
            <a:ext cx="6840760" cy="365125"/>
          </a:xfrm>
          <a:prstGeom prst="rect">
            <a:avLst/>
          </a:prstGeom>
        </p:spPr>
        <p:txBody>
          <a:bodyPr/>
          <a:lstStyle>
            <a:lvl1pPr>
              <a:defRPr sz="1700" b="1"/>
            </a:lvl1pPr>
          </a:lstStyle>
          <a:p>
            <a:endParaRPr lang="en-AU" dirty="0">
              <a:solidFill>
                <a:srgbClr val="096B8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2076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2008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094580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814B2-9D52-4853-9AF4-6535476E0E5A}" type="datetimeFigureOut">
              <a:rPr lang="en-AU" smtClean="0">
                <a:solidFill>
                  <a:srgbClr val="096B82"/>
                </a:solidFill>
              </a:rPr>
              <a:pPr/>
              <a:t>7/05/2014</a:t>
            </a:fld>
            <a:endParaRPr lang="en-AU" dirty="0">
              <a:solidFill>
                <a:srgbClr val="096B8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AU" dirty="0">
              <a:solidFill>
                <a:srgbClr val="096B8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53BC7A-9FD2-43BF-8E0A-1B76AFBE2A8A}" type="slidenum">
              <a:rPr lang="en-AU" smtClean="0">
                <a:solidFill>
                  <a:srgbClr val="096B82"/>
                </a:solidFill>
              </a:rPr>
              <a:pPr/>
              <a:t>‹#›</a:t>
            </a:fld>
            <a:endParaRPr lang="en-AU" dirty="0">
              <a:solidFill>
                <a:srgbClr val="096B8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981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23528" y="6304235"/>
            <a:ext cx="6840760" cy="365125"/>
          </a:xfrm>
          <a:prstGeom prst="rect">
            <a:avLst/>
          </a:prstGeom>
        </p:spPr>
        <p:txBody>
          <a:bodyPr/>
          <a:lstStyle>
            <a:lvl1pPr>
              <a:defRPr sz="1700" b="1"/>
            </a:lvl1pPr>
          </a:lstStyle>
          <a:p>
            <a:endParaRPr lang="en-AU" dirty="0">
              <a:solidFill>
                <a:srgbClr val="096B8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170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23528" y="6304235"/>
            <a:ext cx="6840760" cy="365125"/>
          </a:xfrm>
          <a:prstGeom prst="rect">
            <a:avLst/>
          </a:prstGeom>
        </p:spPr>
        <p:txBody>
          <a:bodyPr/>
          <a:lstStyle>
            <a:lvl1pPr>
              <a:defRPr sz="1700" b="1"/>
            </a:lvl1pPr>
          </a:lstStyle>
          <a:p>
            <a:endParaRPr lang="en-AU" dirty="0">
              <a:solidFill>
                <a:srgbClr val="096B8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3771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2008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23528" y="6304235"/>
            <a:ext cx="6840760" cy="365125"/>
          </a:xfrm>
          <a:prstGeom prst="rect">
            <a:avLst/>
          </a:prstGeom>
        </p:spPr>
        <p:txBody>
          <a:bodyPr/>
          <a:lstStyle>
            <a:lvl1pPr>
              <a:defRPr sz="1700" b="1"/>
            </a:lvl1pPr>
          </a:lstStyle>
          <a:p>
            <a:endParaRPr lang="en-AU" dirty="0">
              <a:solidFill>
                <a:srgbClr val="096B8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327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23528" y="6304235"/>
            <a:ext cx="6840760" cy="365125"/>
          </a:xfrm>
          <a:prstGeom prst="rect">
            <a:avLst/>
          </a:prstGeom>
        </p:spPr>
        <p:txBody>
          <a:bodyPr/>
          <a:lstStyle>
            <a:lvl1pPr>
              <a:defRPr sz="1700" b="1"/>
            </a:lvl1pPr>
          </a:lstStyle>
          <a:p>
            <a:endParaRPr lang="en-AU" dirty="0">
              <a:solidFill>
                <a:srgbClr val="096B8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096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hca.org.au/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hca.org.au/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ndis@mhca.org.au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hca.org.au/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ndis@mhca.org.au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hca.org.au/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ndis@mhca.org.au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708920"/>
            <a:ext cx="7772400" cy="2880320"/>
          </a:xfrm>
        </p:spPr>
        <p:txBody>
          <a:bodyPr/>
          <a:lstStyle/>
          <a:p>
            <a:pPr algn="ctr"/>
            <a:r>
              <a:rPr lang="en-AU" b="0" dirty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mental </a:t>
            </a:r>
            <a:r>
              <a:rPr lang="en-AU" b="0" dirty="0" smtClean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health: </a:t>
            </a:r>
            <a:br>
              <a:rPr lang="en-AU" b="0" dirty="0" smtClean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</a:br>
            <a:r>
              <a:rPr lang="en-AU" b="0" dirty="0" smtClean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the national picture</a:t>
            </a: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2000" dirty="0" smtClean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1 may 2014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576" y="764704"/>
            <a:ext cx="7772400" cy="1500187"/>
          </a:xfrm>
        </p:spPr>
        <p:txBody>
          <a:bodyPr/>
          <a:lstStyle/>
          <a:p>
            <a:r>
              <a:rPr lang="en-AU" dirty="0" smtClean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Mental Health Council of Australia</a:t>
            </a:r>
            <a:endParaRPr lang="en-AU" dirty="0"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835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ctrTitle"/>
          </p:nvPr>
        </p:nvSpPr>
        <p:spPr>
          <a:xfrm>
            <a:off x="755576" y="260649"/>
            <a:ext cx="7772400" cy="720080"/>
          </a:xfrm>
        </p:spPr>
        <p:txBody>
          <a:bodyPr/>
          <a:lstStyle/>
          <a:p>
            <a:r>
              <a:rPr lang="en-AU" b="0" dirty="0" smtClean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Key policy and implementation issues</a:t>
            </a:r>
            <a:br>
              <a:rPr lang="en-AU" b="0" dirty="0" smtClean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</a:br>
            <a:endParaRPr lang="en-AU" b="0" dirty="0"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</p:txBody>
      </p:sp>
      <p:sp>
        <p:nvSpPr>
          <p:cNvPr id="3" name="Title 14"/>
          <p:cNvSpPr txBox="1">
            <a:spLocks/>
          </p:cNvSpPr>
          <p:nvPr/>
        </p:nvSpPr>
        <p:spPr>
          <a:xfrm>
            <a:off x="827584" y="1700808"/>
            <a:ext cx="7056784" cy="280831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1200"/>
              </a:spcBef>
            </a:pPr>
            <a:r>
              <a:rPr lang="en-AU" sz="36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Policy</a:t>
            </a:r>
          </a:p>
          <a:p>
            <a:pPr marL="457200" indent="-457200" algn="l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AU" sz="36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Scheme design</a:t>
            </a:r>
          </a:p>
          <a:p>
            <a:pPr marL="457200" indent="-457200" algn="l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AU" sz="36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Permanency </a:t>
            </a:r>
            <a:r>
              <a:rPr lang="en-AU" sz="3600" b="0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of </a:t>
            </a:r>
            <a:r>
              <a:rPr lang="en-AU" sz="36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impairment</a:t>
            </a:r>
          </a:p>
          <a:p>
            <a:pPr marL="457200" indent="-457200" algn="l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AU" sz="36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Early intervention</a:t>
            </a:r>
          </a:p>
          <a:p>
            <a:pPr algn="l">
              <a:spcBef>
                <a:spcPts val="1200"/>
              </a:spcBef>
            </a:pPr>
            <a:r>
              <a:rPr lang="en-AU" sz="36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Implementation issues</a:t>
            </a:r>
          </a:p>
          <a:p>
            <a:pPr marL="457200" indent="-457200" algn="l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AU" sz="36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Unplanned implementation</a:t>
            </a:r>
          </a:p>
          <a:p>
            <a:pPr marL="457200" indent="-457200" algn="l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AU" sz="3600" b="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marL="457200" indent="-457200" algn="l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AU" sz="3600" b="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algn="l"/>
            <a:endParaRPr lang="en-AU" sz="2800" b="0" dirty="0" smtClean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algn="l"/>
            <a:endParaRPr lang="en-AU" sz="2000" b="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algn="l"/>
            <a:endParaRPr lang="en-AU" sz="2800" b="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275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ctrTitle"/>
          </p:nvPr>
        </p:nvSpPr>
        <p:spPr>
          <a:xfrm>
            <a:off x="755576" y="260649"/>
            <a:ext cx="7772400" cy="720080"/>
          </a:xfrm>
        </p:spPr>
        <p:txBody>
          <a:bodyPr/>
          <a:lstStyle/>
          <a:p>
            <a:r>
              <a:rPr lang="en-AU" sz="4800" b="0" dirty="0" smtClean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Key policy challenges</a:t>
            </a:r>
            <a:endParaRPr lang="en-AU" sz="4800" b="0" dirty="0"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</p:txBody>
      </p:sp>
      <p:sp>
        <p:nvSpPr>
          <p:cNvPr id="3" name="Title 14"/>
          <p:cNvSpPr txBox="1">
            <a:spLocks/>
          </p:cNvSpPr>
          <p:nvPr/>
        </p:nvSpPr>
        <p:spPr>
          <a:xfrm>
            <a:off x="827584" y="1340768"/>
            <a:ext cx="7056784" cy="525658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AU" sz="32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Permanency </a:t>
            </a:r>
            <a:r>
              <a:rPr lang="en-AU" sz="3200" b="0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of </a:t>
            </a:r>
            <a:r>
              <a:rPr lang="en-AU" sz="32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impairment</a:t>
            </a:r>
          </a:p>
          <a:p>
            <a:pPr marL="457200" indent="-457200" algn="l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AU" sz="3600" b="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marL="457200" indent="-457200" algn="l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AU" sz="3600" b="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algn="l"/>
            <a:endParaRPr lang="en-AU" sz="2800" b="0" dirty="0" smtClean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algn="l"/>
            <a:endParaRPr lang="en-AU" sz="2000" b="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algn="l"/>
            <a:endParaRPr lang="en-AU" sz="2800" b="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171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ctrTitle"/>
          </p:nvPr>
        </p:nvSpPr>
        <p:spPr>
          <a:xfrm>
            <a:off x="755576" y="260649"/>
            <a:ext cx="7772400" cy="720080"/>
          </a:xfrm>
        </p:spPr>
        <p:txBody>
          <a:bodyPr/>
          <a:lstStyle/>
          <a:p>
            <a:r>
              <a:rPr lang="en-AU" sz="4800" b="0" dirty="0" smtClean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Key policy challenges</a:t>
            </a:r>
            <a:endParaRPr lang="en-AU" sz="4800" b="0" dirty="0"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</p:txBody>
      </p:sp>
      <p:sp>
        <p:nvSpPr>
          <p:cNvPr id="3" name="Title 14"/>
          <p:cNvSpPr txBox="1">
            <a:spLocks/>
          </p:cNvSpPr>
          <p:nvPr/>
        </p:nvSpPr>
        <p:spPr>
          <a:xfrm>
            <a:off x="827584" y="1340768"/>
            <a:ext cx="7056784" cy="525658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AU" sz="32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Permanency </a:t>
            </a:r>
            <a:r>
              <a:rPr lang="en-AU" sz="3200" b="0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of </a:t>
            </a:r>
            <a:r>
              <a:rPr lang="en-AU" sz="32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impairment</a:t>
            </a:r>
          </a:p>
          <a:p>
            <a:pPr marL="457200" indent="-457200" algn="l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AU" sz="32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In-scope programs and services</a:t>
            </a:r>
          </a:p>
          <a:p>
            <a:pPr marL="457200" indent="-457200" algn="l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AU" sz="3600" b="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marL="457200" indent="-457200" algn="l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AU" sz="3600" b="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algn="l"/>
            <a:endParaRPr lang="en-AU" sz="2800" b="0" dirty="0" smtClean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algn="l"/>
            <a:endParaRPr lang="en-AU" sz="2000" b="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algn="l"/>
            <a:endParaRPr lang="en-AU" sz="2800" b="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058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ctrTitle"/>
          </p:nvPr>
        </p:nvSpPr>
        <p:spPr>
          <a:xfrm>
            <a:off x="755576" y="260649"/>
            <a:ext cx="7772400" cy="720080"/>
          </a:xfrm>
        </p:spPr>
        <p:txBody>
          <a:bodyPr/>
          <a:lstStyle/>
          <a:p>
            <a:r>
              <a:rPr lang="en-AU" sz="4800" b="0" dirty="0" smtClean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Key policy challenges</a:t>
            </a:r>
            <a:endParaRPr lang="en-AU" sz="4800" b="0" dirty="0"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</p:txBody>
      </p:sp>
      <p:sp>
        <p:nvSpPr>
          <p:cNvPr id="3" name="Title 14"/>
          <p:cNvSpPr txBox="1">
            <a:spLocks/>
          </p:cNvSpPr>
          <p:nvPr/>
        </p:nvSpPr>
        <p:spPr>
          <a:xfrm>
            <a:off x="827584" y="1340768"/>
            <a:ext cx="7056784" cy="525658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AU" sz="32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Permanency </a:t>
            </a:r>
            <a:r>
              <a:rPr lang="en-AU" sz="3200" b="0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of </a:t>
            </a:r>
            <a:r>
              <a:rPr lang="en-AU" sz="32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impairment</a:t>
            </a:r>
          </a:p>
          <a:p>
            <a:pPr marL="457200" indent="-457200" algn="l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AU" sz="32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In-scope programs and services</a:t>
            </a:r>
          </a:p>
          <a:p>
            <a:pPr marL="457200" indent="-457200" algn="l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AU" sz="32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Early intervention</a:t>
            </a:r>
          </a:p>
          <a:p>
            <a:pPr marL="457200" indent="-457200" algn="l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AU" sz="3600" b="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marL="457200" indent="-457200" algn="l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AU" sz="3600" b="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algn="l"/>
            <a:endParaRPr lang="en-AU" sz="2800" b="0" dirty="0" smtClean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algn="l"/>
            <a:endParaRPr lang="en-AU" sz="2000" b="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algn="l"/>
            <a:endParaRPr lang="en-AU" sz="2800" b="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058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ctrTitle"/>
          </p:nvPr>
        </p:nvSpPr>
        <p:spPr>
          <a:xfrm>
            <a:off x="755576" y="260649"/>
            <a:ext cx="7772400" cy="720080"/>
          </a:xfrm>
        </p:spPr>
        <p:txBody>
          <a:bodyPr/>
          <a:lstStyle/>
          <a:p>
            <a:r>
              <a:rPr lang="en-AU" sz="4800" b="0" dirty="0" smtClean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Key policy challenges</a:t>
            </a:r>
            <a:endParaRPr lang="en-AU" sz="4800" b="0" dirty="0"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</p:txBody>
      </p:sp>
      <p:sp>
        <p:nvSpPr>
          <p:cNvPr id="3" name="Title 14"/>
          <p:cNvSpPr txBox="1">
            <a:spLocks/>
          </p:cNvSpPr>
          <p:nvPr/>
        </p:nvSpPr>
        <p:spPr>
          <a:xfrm>
            <a:off x="827584" y="1340768"/>
            <a:ext cx="7056784" cy="525658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AU" sz="32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Permanency </a:t>
            </a:r>
            <a:r>
              <a:rPr lang="en-AU" sz="3200" b="0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of </a:t>
            </a:r>
            <a:r>
              <a:rPr lang="en-AU" sz="32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impairment</a:t>
            </a:r>
          </a:p>
          <a:p>
            <a:pPr marL="457200" indent="-457200" algn="l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AU" sz="32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In-scope programs and services</a:t>
            </a:r>
          </a:p>
          <a:p>
            <a:pPr marL="457200" indent="-457200" algn="l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AU" sz="32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Early intervention</a:t>
            </a:r>
          </a:p>
          <a:p>
            <a:pPr marL="457200" indent="-457200" algn="l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AU" sz="32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Episodic need</a:t>
            </a:r>
          </a:p>
          <a:p>
            <a:pPr marL="457200" indent="-457200" algn="l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AU" sz="3600" b="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marL="457200" indent="-457200" algn="l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AU" sz="3600" b="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algn="l"/>
            <a:endParaRPr lang="en-AU" sz="2800" b="0" dirty="0" smtClean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algn="l"/>
            <a:endParaRPr lang="en-AU" sz="2000" b="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algn="l"/>
            <a:endParaRPr lang="en-AU" sz="2800" b="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058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ctrTitle"/>
          </p:nvPr>
        </p:nvSpPr>
        <p:spPr>
          <a:xfrm>
            <a:off x="755576" y="260649"/>
            <a:ext cx="7772400" cy="720080"/>
          </a:xfrm>
        </p:spPr>
        <p:txBody>
          <a:bodyPr/>
          <a:lstStyle/>
          <a:p>
            <a:r>
              <a:rPr lang="en-AU" sz="4800" b="0" dirty="0" smtClean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Key policy challenges</a:t>
            </a:r>
            <a:endParaRPr lang="en-AU" sz="4800" b="0" dirty="0"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</p:txBody>
      </p:sp>
      <p:sp>
        <p:nvSpPr>
          <p:cNvPr id="3" name="Title 14"/>
          <p:cNvSpPr txBox="1">
            <a:spLocks/>
          </p:cNvSpPr>
          <p:nvPr/>
        </p:nvSpPr>
        <p:spPr>
          <a:xfrm>
            <a:off x="827584" y="1340768"/>
            <a:ext cx="7056784" cy="525658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AU" sz="32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Permanency </a:t>
            </a:r>
            <a:r>
              <a:rPr lang="en-AU" sz="3200" b="0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of </a:t>
            </a:r>
            <a:r>
              <a:rPr lang="en-AU" sz="32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impairment</a:t>
            </a:r>
          </a:p>
          <a:p>
            <a:pPr marL="457200" indent="-457200" algn="l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AU" sz="32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In-scope programs and services</a:t>
            </a:r>
          </a:p>
          <a:p>
            <a:pPr marL="457200" indent="-457200" algn="l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AU" sz="32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Early intervention</a:t>
            </a:r>
          </a:p>
          <a:p>
            <a:pPr marL="457200" indent="-457200" algn="l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AU" sz="32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Episodic need</a:t>
            </a:r>
          </a:p>
          <a:p>
            <a:pPr marL="457200" indent="-457200" algn="l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AU" sz="32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Implications for:</a:t>
            </a:r>
          </a:p>
          <a:p>
            <a:pPr marL="914400"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AU" sz="240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Service quality</a:t>
            </a:r>
          </a:p>
          <a:p>
            <a:pPr marL="914400"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AU" sz="24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Service access</a:t>
            </a:r>
          </a:p>
          <a:p>
            <a:pPr marL="914400"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AU" sz="240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Financial sustainability</a:t>
            </a:r>
          </a:p>
          <a:p>
            <a:pPr marL="914400"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AU" sz="24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Links to other systems</a:t>
            </a:r>
          </a:p>
          <a:p>
            <a:pPr marL="457200" indent="-457200" algn="l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AU" sz="3600" b="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marL="457200" indent="-457200" algn="l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AU" sz="3600" b="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algn="l"/>
            <a:endParaRPr lang="en-AU" sz="2800" b="0" dirty="0" smtClean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algn="l"/>
            <a:endParaRPr lang="en-AU" sz="2000" b="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algn="l"/>
            <a:endParaRPr lang="en-AU" sz="2800" b="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058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ctrTitle"/>
          </p:nvPr>
        </p:nvSpPr>
        <p:spPr>
          <a:xfrm>
            <a:off x="755576" y="260649"/>
            <a:ext cx="7772400" cy="720080"/>
          </a:xfrm>
        </p:spPr>
        <p:txBody>
          <a:bodyPr/>
          <a:lstStyle/>
          <a:p>
            <a:r>
              <a:rPr lang="en-AU" b="0" dirty="0" smtClean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Key implementation issues:</a:t>
            </a:r>
            <a:br>
              <a:rPr lang="en-AU" b="0" dirty="0" smtClean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</a:br>
            <a:r>
              <a:rPr lang="en-AU" b="0" dirty="0" smtClean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What is happening in other trial sites?</a:t>
            </a:r>
            <a:endParaRPr lang="en-AU" b="0" dirty="0"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</p:txBody>
      </p:sp>
      <p:sp>
        <p:nvSpPr>
          <p:cNvPr id="3" name="Title 14"/>
          <p:cNvSpPr txBox="1">
            <a:spLocks/>
          </p:cNvSpPr>
          <p:nvPr/>
        </p:nvSpPr>
        <p:spPr>
          <a:xfrm>
            <a:off x="827584" y="1412776"/>
            <a:ext cx="7772400" cy="460851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AU" sz="3600" b="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marL="457200" indent="-457200" algn="l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AU" sz="36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NDIA capability review</a:t>
            </a:r>
          </a:p>
          <a:p>
            <a:pPr marL="457200" indent="-457200" algn="l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AU" sz="36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Launch site specific design</a:t>
            </a:r>
          </a:p>
          <a:p>
            <a:pPr marL="457200" indent="-457200" algn="l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AU" sz="36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Local NDIA flexibility</a:t>
            </a:r>
          </a:p>
          <a:p>
            <a:pPr marL="457200" indent="-457200" algn="l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AU" sz="36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National approach? Evaluation?</a:t>
            </a:r>
          </a:p>
          <a:p>
            <a:pPr marL="457200" indent="-457200" algn="l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AU" sz="36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Safeguards and safety-nets</a:t>
            </a:r>
          </a:p>
          <a:p>
            <a:pPr marL="457200" indent="-457200" algn="l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AU" sz="3600" b="0" dirty="0" smtClean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marL="457200" indent="-457200" algn="l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AU" sz="3600" b="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algn="l"/>
            <a:endParaRPr lang="en-AU" sz="2800" b="0" dirty="0" smtClean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algn="l"/>
            <a:endParaRPr lang="en-AU" sz="2000" b="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algn="l"/>
            <a:endParaRPr lang="en-AU" sz="2800" b="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839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ctrTitle"/>
          </p:nvPr>
        </p:nvSpPr>
        <p:spPr>
          <a:xfrm>
            <a:off x="755576" y="260649"/>
            <a:ext cx="7772400" cy="720080"/>
          </a:xfrm>
        </p:spPr>
        <p:txBody>
          <a:bodyPr/>
          <a:lstStyle/>
          <a:p>
            <a:r>
              <a:rPr lang="en-AU" b="0" dirty="0" smtClean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Key implementation issues</a:t>
            </a:r>
            <a:endParaRPr lang="en-AU" b="0" dirty="0"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</p:txBody>
      </p:sp>
      <p:sp>
        <p:nvSpPr>
          <p:cNvPr id="3" name="Title 14"/>
          <p:cNvSpPr txBox="1">
            <a:spLocks/>
          </p:cNvSpPr>
          <p:nvPr/>
        </p:nvSpPr>
        <p:spPr>
          <a:xfrm>
            <a:off x="827584" y="1412776"/>
            <a:ext cx="7772400" cy="460851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3600" b="0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The assessment process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3600" b="0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Self-referral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3600" b="0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Supported decision making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3600" b="0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Organisational readiness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36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Workforce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36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Pricing and support clusters</a:t>
            </a:r>
            <a:endParaRPr lang="en-AU" sz="3600" b="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marL="457200" indent="-457200" algn="l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AU" sz="3600" b="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algn="l"/>
            <a:endParaRPr lang="en-AU" sz="2800" b="0" dirty="0" smtClean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algn="l"/>
            <a:endParaRPr lang="en-AU" sz="2000" b="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algn="l"/>
            <a:endParaRPr lang="en-AU" sz="2800" b="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756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ctrTitle"/>
          </p:nvPr>
        </p:nvSpPr>
        <p:spPr>
          <a:xfrm>
            <a:off x="755576" y="260649"/>
            <a:ext cx="7772400" cy="720080"/>
          </a:xfrm>
        </p:spPr>
        <p:txBody>
          <a:bodyPr/>
          <a:lstStyle/>
          <a:p>
            <a:r>
              <a:rPr lang="en-AU" b="0" dirty="0" smtClean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NDIA response</a:t>
            </a:r>
            <a:br>
              <a:rPr lang="en-AU" b="0" dirty="0" smtClean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</a:br>
            <a:endParaRPr lang="en-AU" b="0" dirty="0"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</p:txBody>
      </p:sp>
      <p:sp>
        <p:nvSpPr>
          <p:cNvPr id="3" name="Title 14"/>
          <p:cNvSpPr txBox="1">
            <a:spLocks/>
          </p:cNvSpPr>
          <p:nvPr/>
        </p:nvSpPr>
        <p:spPr>
          <a:xfrm>
            <a:off x="827584" y="1412776"/>
            <a:ext cx="7772400" cy="460851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 algn="l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36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2013 little awareness MH issues</a:t>
            </a:r>
          </a:p>
          <a:p>
            <a:pPr marL="571500" indent="-571500" algn="l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36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Trial site experience</a:t>
            </a:r>
          </a:p>
          <a:p>
            <a:pPr marL="571500" indent="-571500" algn="l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36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Early 2014 - report on MH issues</a:t>
            </a:r>
          </a:p>
          <a:p>
            <a:pPr marL="571500" indent="-571500" algn="l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36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Invitation for proposal from MHCA</a:t>
            </a:r>
          </a:p>
          <a:p>
            <a:pPr marL="571500" indent="-571500" algn="l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36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April 2014 - appointment of Mental Health Advisor</a:t>
            </a: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endParaRPr lang="en-AU" sz="3600" b="0" dirty="0" smtClean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endParaRPr lang="en-AU" sz="3600" b="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marL="742950" indent="-742950" algn="l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n-AU" sz="3600" b="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algn="l">
              <a:spcAft>
                <a:spcPts val="1200"/>
              </a:spcAft>
            </a:pPr>
            <a:endParaRPr lang="en-AU" sz="2800" b="0" dirty="0" smtClean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algn="l"/>
            <a:endParaRPr lang="en-AU" sz="2000" b="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algn="l"/>
            <a:endParaRPr lang="en-AU" sz="2800" b="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4333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ctrTitle"/>
          </p:nvPr>
        </p:nvSpPr>
        <p:spPr>
          <a:xfrm>
            <a:off x="755576" y="260649"/>
            <a:ext cx="7772400" cy="720080"/>
          </a:xfrm>
        </p:spPr>
        <p:txBody>
          <a:bodyPr/>
          <a:lstStyle/>
          <a:p>
            <a:r>
              <a:rPr lang="en-AU" b="0" dirty="0" smtClean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MHCA proposal:</a:t>
            </a:r>
            <a:br>
              <a:rPr lang="en-AU" b="0" dirty="0" smtClean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</a:br>
            <a:r>
              <a:rPr lang="en-AU" b="0" dirty="0" smtClean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A path forward</a:t>
            </a:r>
            <a:endParaRPr lang="en-AU" b="0" dirty="0"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</p:txBody>
      </p:sp>
      <p:sp>
        <p:nvSpPr>
          <p:cNvPr id="3" name="Title 14"/>
          <p:cNvSpPr txBox="1">
            <a:spLocks/>
          </p:cNvSpPr>
          <p:nvPr/>
        </p:nvSpPr>
        <p:spPr>
          <a:xfrm>
            <a:off x="827584" y="1412776"/>
            <a:ext cx="7772400" cy="460851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42950" indent="-742950" algn="l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n-AU" sz="3600" b="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algn="l">
              <a:spcAft>
                <a:spcPts val="1200"/>
              </a:spcAft>
            </a:pPr>
            <a:endParaRPr lang="en-AU" sz="2800" b="0" dirty="0" smtClean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algn="l"/>
            <a:endParaRPr lang="en-AU" sz="2000" b="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algn="l"/>
            <a:endParaRPr lang="en-AU" sz="2800" b="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665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ctrTitle"/>
          </p:nvPr>
        </p:nvSpPr>
        <p:spPr>
          <a:xfrm>
            <a:off x="755576" y="260649"/>
            <a:ext cx="7772400" cy="720080"/>
          </a:xfrm>
        </p:spPr>
        <p:txBody>
          <a:bodyPr/>
          <a:lstStyle/>
          <a:p>
            <a:r>
              <a:rPr lang="en-AU" sz="3200" b="0" dirty="0" smtClean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Update on mental health nationally</a:t>
            </a:r>
            <a:br>
              <a:rPr lang="en-AU" sz="3200" b="0" dirty="0" smtClean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</a:br>
            <a:r>
              <a:rPr lang="en-AU" sz="3200" b="0" dirty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/>
            </a:r>
            <a:br>
              <a:rPr lang="en-AU" sz="3200" b="0" dirty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</a:br>
            <a:endParaRPr lang="en-AU" sz="3200" b="0" dirty="0"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</p:txBody>
      </p:sp>
      <p:sp>
        <p:nvSpPr>
          <p:cNvPr id="3" name="Title 14"/>
          <p:cNvSpPr txBox="1">
            <a:spLocks/>
          </p:cNvSpPr>
          <p:nvPr/>
        </p:nvSpPr>
        <p:spPr>
          <a:xfrm>
            <a:off x="813892" y="1556792"/>
            <a:ext cx="7772400" cy="345638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4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National Mental Health Commission review of MH services</a:t>
            </a:r>
          </a:p>
          <a:p>
            <a:pPr marL="457200" indent="-457200" algn="l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4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National Commission of Audit / 2014 Budget</a:t>
            </a:r>
          </a:p>
          <a:p>
            <a:pPr marL="457200" indent="-457200" algn="l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4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Welfare System Review</a:t>
            </a:r>
          </a:p>
          <a:p>
            <a:pPr marL="457200" indent="-457200" algn="l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400" b="0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National Disability Insurance Scheme</a:t>
            </a: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endParaRPr lang="en-AU" sz="2400" b="0" dirty="0" smtClean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marL="457200" indent="-457200" algn="l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AU" sz="2400" b="0" dirty="0" smtClean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337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ctrTitle"/>
          </p:nvPr>
        </p:nvSpPr>
        <p:spPr>
          <a:xfrm>
            <a:off x="755576" y="260649"/>
            <a:ext cx="7772400" cy="720080"/>
          </a:xfrm>
        </p:spPr>
        <p:txBody>
          <a:bodyPr/>
          <a:lstStyle/>
          <a:p>
            <a:r>
              <a:rPr lang="en-AU" b="0" dirty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MHCA proposal:</a:t>
            </a:r>
            <a:br>
              <a:rPr lang="en-AU" b="0" dirty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</a:br>
            <a:r>
              <a:rPr lang="en-AU" b="0" dirty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A path </a:t>
            </a:r>
            <a:r>
              <a:rPr lang="en-AU" b="0" dirty="0" smtClean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forward</a:t>
            </a:r>
            <a:br>
              <a:rPr lang="en-AU" b="0" dirty="0" smtClean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</a:br>
            <a:endParaRPr lang="en-AU" b="0" dirty="0"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</p:txBody>
      </p:sp>
      <p:sp>
        <p:nvSpPr>
          <p:cNvPr id="3" name="Title 14"/>
          <p:cNvSpPr txBox="1">
            <a:spLocks/>
          </p:cNvSpPr>
          <p:nvPr/>
        </p:nvSpPr>
        <p:spPr>
          <a:xfrm>
            <a:off x="827584" y="1412776"/>
            <a:ext cx="7772400" cy="460851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42950" indent="-742950" algn="l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n-AU" sz="3600" b="0" dirty="0" smtClean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marL="742950" indent="-742950" algn="l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AU" sz="36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Quarantine funding for mental health/psychosocial disability ($2.1 billion for Tier 3 and Tier 2)</a:t>
            </a:r>
          </a:p>
          <a:p>
            <a:pPr marL="742950" indent="-742950" algn="l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n-AU" sz="3600" b="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algn="l">
              <a:spcAft>
                <a:spcPts val="1200"/>
              </a:spcAft>
            </a:pPr>
            <a:endParaRPr lang="en-AU" sz="2800" b="0" dirty="0" smtClean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algn="l"/>
            <a:endParaRPr lang="en-AU" sz="2000" b="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algn="l"/>
            <a:endParaRPr lang="en-AU" sz="2800" b="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731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ctrTitle"/>
          </p:nvPr>
        </p:nvSpPr>
        <p:spPr>
          <a:xfrm>
            <a:off x="755576" y="260649"/>
            <a:ext cx="7772400" cy="720080"/>
          </a:xfrm>
        </p:spPr>
        <p:txBody>
          <a:bodyPr/>
          <a:lstStyle/>
          <a:p>
            <a:r>
              <a:rPr lang="en-AU" b="0" dirty="0" smtClean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A path forward</a:t>
            </a:r>
            <a:endParaRPr lang="en-AU" b="0" dirty="0"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</p:txBody>
      </p:sp>
      <p:sp>
        <p:nvSpPr>
          <p:cNvPr id="3" name="Title 14"/>
          <p:cNvSpPr txBox="1">
            <a:spLocks/>
          </p:cNvSpPr>
          <p:nvPr/>
        </p:nvSpPr>
        <p:spPr>
          <a:xfrm>
            <a:off x="827584" y="1412776"/>
            <a:ext cx="7772400" cy="460851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42950" indent="-742950" algn="l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AU" sz="36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Quarantine funding for mental health/psychosocial disability ($2.1 billion for Tier 3 and Tier 2)</a:t>
            </a:r>
          </a:p>
          <a:p>
            <a:pPr marL="742950" indent="-742950" algn="l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AU" sz="36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Use evidence to better describe the target population for Tier 3</a:t>
            </a:r>
          </a:p>
          <a:p>
            <a:pPr marL="742950" indent="-742950" algn="l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n-AU" sz="3600" b="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algn="l">
              <a:spcAft>
                <a:spcPts val="1200"/>
              </a:spcAft>
            </a:pPr>
            <a:endParaRPr lang="en-AU" sz="2800" b="0" dirty="0" smtClean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algn="l"/>
            <a:endParaRPr lang="en-AU" sz="2000" b="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algn="l"/>
            <a:endParaRPr lang="en-AU" sz="2800" b="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41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ctrTitle"/>
          </p:nvPr>
        </p:nvSpPr>
        <p:spPr>
          <a:xfrm>
            <a:off x="755576" y="260649"/>
            <a:ext cx="7772400" cy="720080"/>
          </a:xfrm>
        </p:spPr>
        <p:txBody>
          <a:bodyPr/>
          <a:lstStyle/>
          <a:p>
            <a:r>
              <a:rPr lang="en-AU" b="0" dirty="0" smtClean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A path forward</a:t>
            </a:r>
            <a:endParaRPr lang="en-AU" b="0" dirty="0"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</p:txBody>
      </p:sp>
      <p:sp>
        <p:nvSpPr>
          <p:cNvPr id="3" name="Title 14"/>
          <p:cNvSpPr txBox="1">
            <a:spLocks/>
          </p:cNvSpPr>
          <p:nvPr/>
        </p:nvSpPr>
        <p:spPr>
          <a:xfrm>
            <a:off x="827584" y="1412776"/>
            <a:ext cx="7772400" cy="460851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42950" indent="-742950" algn="l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3"/>
            </a:pPr>
            <a:r>
              <a:rPr lang="en-AU" sz="36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Continue funding in-scope services for three years</a:t>
            </a:r>
          </a:p>
          <a:p>
            <a:pPr marL="742950" indent="-742950" algn="l">
              <a:spcBef>
                <a:spcPts val="1200"/>
              </a:spcBef>
              <a:buFont typeface="+mj-lt"/>
              <a:buAutoNum type="arabicPeriod" startAt="3"/>
            </a:pPr>
            <a:endParaRPr lang="en-AU" sz="3600" b="0" dirty="0" smtClean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marL="742950" indent="-742950" algn="l">
              <a:spcBef>
                <a:spcPts val="1200"/>
              </a:spcBef>
              <a:buFont typeface="+mj-lt"/>
              <a:buAutoNum type="arabicPeriod" startAt="3"/>
            </a:pPr>
            <a:endParaRPr lang="en-AU" sz="3600" b="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algn="l"/>
            <a:endParaRPr lang="en-AU" sz="2800" b="0" dirty="0" smtClean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algn="l"/>
            <a:endParaRPr lang="en-AU" sz="2000" b="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algn="l"/>
            <a:endParaRPr lang="en-AU" sz="2800" b="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318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ctrTitle"/>
          </p:nvPr>
        </p:nvSpPr>
        <p:spPr>
          <a:xfrm>
            <a:off x="755576" y="260649"/>
            <a:ext cx="7772400" cy="720080"/>
          </a:xfrm>
        </p:spPr>
        <p:txBody>
          <a:bodyPr/>
          <a:lstStyle/>
          <a:p>
            <a:r>
              <a:rPr lang="en-AU" b="0" dirty="0" smtClean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MHCA: A path forward </a:t>
            </a:r>
            <a:br>
              <a:rPr lang="en-AU" b="0" dirty="0" smtClean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</a:br>
            <a:endParaRPr lang="en-AU" b="0" dirty="0"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</p:txBody>
      </p:sp>
      <p:sp>
        <p:nvSpPr>
          <p:cNvPr id="3" name="Title 14"/>
          <p:cNvSpPr txBox="1">
            <a:spLocks/>
          </p:cNvSpPr>
          <p:nvPr/>
        </p:nvSpPr>
        <p:spPr>
          <a:xfrm>
            <a:off x="827584" y="1412776"/>
            <a:ext cx="7772400" cy="460851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42950" indent="-742950" algn="l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3"/>
            </a:pPr>
            <a:r>
              <a:rPr lang="en-AU" sz="36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Continue funding in-scope services for three years</a:t>
            </a:r>
          </a:p>
          <a:p>
            <a:pPr marL="742950" indent="-742950" algn="l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3"/>
            </a:pPr>
            <a:r>
              <a:rPr lang="en-AU" sz="3600" b="0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Tier 2 services to be </a:t>
            </a:r>
            <a:r>
              <a:rPr lang="en-AU" sz="36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block-funded</a:t>
            </a:r>
          </a:p>
          <a:p>
            <a:pPr marL="742950" indent="-742950" algn="l">
              <a:spcBef>
                <a:spcPts val="1200"/>
              </a:spcBef>
              <a:buFont typeface="+mj-lt"/>
              <a:buAutoNum type="arabicPeriod" startAt="3"/>
            </a:pPr>
            <a:endParaRPr lang="en-AU" sz="3600" b="0" dirty="0" smtClean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marL="742950" indent="-742950" algn="l">
              <a:spcBef>
                <a:spcPts val="1200"/>
              </a:spcBef>
              <a:buFont typeface="+mj-lt"/>
              <a:buAutoNum type="arabicPeriod" startAt="3"/>
            </a:pPr>
            <a:endParaRPr lang="en-AU" sz="3600" b="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algn="l"/>
            <a:endParaRPr lang="en-AU" sz="2800" b="0" dirty="0" smtClean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algn="l"/>
            <a:endParaRPr lang="en-AU" sz="2000" b="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algn="l"/>
            <a:endParaRPr lang="en-AU" sz="2800" b="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318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ctrTitle"/>
          </p:nvPr>
        </p:nvSpPr>
        <p:spPr>
          <a:xfrm>
            <a:off x="755576" y="260649"/>
            <a:ext cx="7772400" cy="720080"/>
          </a:xfrm>
        </p:spPr>
        <p:txBody>
          <a:bodyPr/>
          <a:lstStyle/>
          <a:p>
            <a:r>
              <a:rPr lang="en-AU" b="0" dirty="0" smtClean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MHCA: A path forward</a:t>
            </a:r>
            <a:endParaRPr lang="en-AU" b="0" dirty="0"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</p:txBody>
      </p:sp>
      <p:sp>
        <p:nvSpPr>
          <p:cNvPr id="3" name="Title 14"/>
          <p:cNvSpPr txBox="1">
            <a:spLocks/>
          </p:cNvSpPr>
          <p:nvPr/>
        </p:nvSpPr>
        <p:spPr>
          <a:xfrm>
            <a:off x="827584" y="1412776"/>
            <a:ext cx="7772400" cy="460851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42950" indent="-742950" algn="l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3"/>
            </a:pPr>
            <a:r>
              <a:rPr lang="en-AU" sz="36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Continue funding in-scope services for three years</a:t>
            </a:r>
          </a:p>
          <a:p>
            <a:pPr marL="742950" indent="-742950" algn="l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3"/>
            </a:pPr>
            <a:r>
              <a:rPr lang="en-AU" sz="3600" b="0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Tier 2 services to be </a:t>
            </a:r>
            <a:r>
              <a:rPr lang="en-AU" sz="36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block-funded</a:t>
            </a:r>
          </a:p>
          <a:p>
            <a:pPr marL="742950" indent="-742950" algn="l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3"/>
            </a:pPr>
            <a:r>
              <a:rPr lang="en-AU" sz="36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Re-align assessment and planning processes for Tier 3 participants</a:t>
            </a:r>
          </a:p>
          <a:p>
            <a:pPr marL="742950" indent="-742950" algn="l">
              <a:spcBef>
                <a:spcPts val="1200"/>
              </a:spcBef>
              <a:buFont typeface="+mj-lt"/>
              <a:buAutoNum type="arabicPeriod" startAt="3"/>
            </a:pPr>
            <a:endParaRPr lang="en-AU" sz="3600" b="0" dirty="0" smtClean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marL="742950" indent="-742950" algn="l">
              <a:spcBef>
                <a:spcPts val="1200"/>
              </a:spcBef>
              <a:buFont typeface="+mj-lt"/>
              <a:buAutoNum type="arabicPeriod" startAt="3"/>
            </a:pPr>
            <a:endParaRPr lang="en-AU" sz="3600" b="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algn="l"/>
            <a:endParaRPr lang="en-AU" sz="2800" b="0" dirty="0" smtClean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algn="l"/>
            <a:endParaRPr lang="en-AU" sz="2000" b="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algn="l"/>
            <a:endParaRPr lang="en-AU" sz="2800" b="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318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ctrTitle"/>
          </p:nvPr>
        </p:nvSpPr>
        <p:spPr>
          <a:xfrm>
            <a:off x="755576" y="260649"/>
            <a:ext cx="7772400" cy="720080"/>
          </a:xfrm>
        </p:spPr>
        <p:txBody>
          <a:bodyPr/>
          <a:lstStyle/>
          <a:p>
            <a:r>
              <a:rPr lang="en-AU" b="0" dirty="0" smtClean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MHCA: path forward</a:t>
            </a:r>
            <a:endParaRPr lang="en-AU" b="0" dirty="0"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</p:txBody>
      </p:sp>
      <p:sp>
        <p:nvSpPr>
          <p:cNvPr id="3" name="Title 14"/>
          <p:cNvSpPr txBox="1">
            <a:spLocks/>
          </p:cNvSpPr>
          <p:nvPr/>
        </p:nvSpPr>
        <p:spPr>
          <a:xfrm>
            <a:off x="827584" y="1412776"/>
            <a:ext cx="7772400" cy="460851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42950" indent="-742950" algn="l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6"/>
            </a:pPr>
            <a:r>
              <a:rPr lang="en-AU" sz="36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Extensive consultation and targeted research</a:t>
            </a:r>
          </a:p>
          <a:p>
            <a:pPr marL="742950" indent="-742950" algn="l">
              <a:spcBef>
                <a:spcPts val="1200"/>
              </a:spcBef>
              <a:buFont typeface="+mj-lt"/>
              <a:buAutoNum type="arabicPeriod" startAt="6"/>
            </a:pPr>
            <a:endParaRPr lang="en-AU" sz="3600" b="0" dirty="0" smtClean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marL="742950" indent="-742950" algn="l">
              <a:spcBef>
                <a:spcPts val="1200"/>
              </a:spcBef>
              <a:buFont typeface="+mj-lt"/>
              <a:buAutoNum type="arabicPeriod" startAt="6"/>
            </a:pPr>
            <a:endParaRPr lang="en-AU" sz="3600" b="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algn="l"/>
            <a:endParaRPr lang="en-AU" sz="2800" b="0" dirty="0" smtClean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algn="l"/>
            <a:endParaRPr lang="en-AU" sz="2000" b="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algn="l"/>
            <a:endParaRPr lang="en-AU" sz="2800" b="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654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ctrTitle"/>
          </p:nvPr>
        </p:nvSpPr>
        <p:spPr>
          <a:xfrm>
            <a:off x="755576" y="260649"/>
            <a:ext cx="7772400" cy="720080"/>
          </a:xfrm>
        </p:spPr>
        <p:txBody>
          <a:bodyPr/>
          <a:lstStyle/>
          <a:p>
            <a:r>
              <a:rPr lang="en-AU" b="0" dirty="0" smtClean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MHCA: A path forward</a:t>
            </a:r>
            <a:endParaRPr lang="en-AU" b="0" dirty="0"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</p:txBody>
      </p:sp>
      <p:sp>
        <p:nvSpPr>
          <p:cNvPr id="3" name="Title 14"/>
          <p:cNvSpPr txBox="1">
            <a:spLocks/>
          </p:cNvSpPr>
          <p:nvPr/>
        </p:nvSpPr>
        <p:spPr>
          <a:xfrm>
            <a:off x="827584" y="1412776"/>
            <a:ext cx="7772400" cy="460851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42950" indent="-742950" algn="l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6"/>
            </a:pPr>
            <a:r>
              <a:rPr lang="en-AU" sz="36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Extensive consultation and targeted research</a:t>
            </a:r>
          </a:p>
          <a:p>
            <a:pPr marL="742950" indent="-742950" algn="l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6"/>
            </a:pPr>
            <a:r>
              <a:rPr lang="en-AU" sz="36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Establishing formal consultation processes with non-government stakeholders</a:t>
            </a:r>
          </a:p>
          <a:p>
            <a:pPr marL="742950" indent="-742950" algn="l">
              <a:spcBef>
                <a:spcPts val="1200"/>
              </a:spcBef>
              <a:buFont typeface="+mj-lt"/>
              <a:buAutoNum type="arabicPeriod" startAt="6"/>
            </a:pPr>
            <a:endParaRPr lang="en-AU" sz="3600" b="0" dirty="0" smtClean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marL="742950" indent="-742950" algn="l">
              <a:spcBef>
                <a:spcPts val="1200"/>
              </a:spcBef>
              <a:buFont typeface="+mj-lt"/>
              <a:buAutoNum type="arabicPeriod" startAt="6"/>
            </a:pPr>
            <a:endParaRPr lang="en-AU" sz="3600" b="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algn="l"/>
            <a:endParaRPr lang="en-AU" sz="2800" b="0" dirty="0" smtClean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algn="l"/>
            <a:endParaRPr lang="en-AU" sz="2000" b="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algn="l"/>
            <a:endParaRPr lang="en-AU" sz="2800" b="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430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ctrTitle"/>
          </p:nvPr>
        </p:nvSpPr>
        <p:spPr>
          <a:xfrm>
            <a:off x="755576" y="260649"/>
            <a:ext cx="7772400" cy="720080"/>
          </a:xfrm>
        </p:spPr>
        <p:txBody>
          <a:bodyPr/>
          <a:lstStyle/>
          <a:p>
            <a:r>
              <a:rPr lang="en-AU" sz="3200" b="0" dirty="0" smtClean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The MHCA’s capacity building project</a:t>
            </a:r>
            <a:endParaRPr lang="en-AU" sz="3200" b="0" dirty="0"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</p:txBody>
      </p:sp>
      <p:sp>
        <p:nvSpPr>
          <p:cNvPr id="3" name="Title 14"/>
          <p:cNvSpPr txBox="1">
            <a:spLocks/>
          </p:cNvSpPr>
          <p:nvPr/>
        </p:nvSpPr>
        <p:spPr>
          <a:xfrm>
            <a:off x="827584" y="1412776"/>
            <a:ext cx="7772400" cy="460851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400" b="0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Online information hub </a:t>
            </a:r>
            <a:r>
              <a:rPr lang="en-AU" sz="2400" b="0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  <a:hlinkClick r:id="rId3"/>
              </a:rPr>
              <a:t>www.mhca.org.au</a:t>
            </a:r>
            <a:r>
              <a:rPr lang="en-AU" sz="2400" b="0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 </a:t>
            </a:r>
            <a:r>
              <a:rPr lang="en-AU" sz="2400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Now!</a:t>
            </a: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400" b="0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Regular </a:t>
            </a:r>
            <a:r>
              <a:rPr lang="en-AU" sz="24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e-bulletins </a:t>
            </a:r>
            <a:r>
              <a:rPr lang="en-AU" sz="2400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Please register</a:t>
            </a: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4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Information </a:t>
            </a:r>
            <a:r>
              <a:rPr lang="en-AU" sz="2400" b="0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resources for consumers and carers </a:t>
            </a:r>
            <a:r>
              <a:rPr lang="en-AU" sz="2400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February</a:t>
            </a: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400" b="0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Workshops for service providers on organisational readiness </a:t>
            </a:r>
            <a:r>
              <a:rPr lang="en-AU" sz="2400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April</a:t>
            </a: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4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Community </a:t>
            </a:r>
            <a:r>
              <a:rPr lang="en-AU" sz="2400" b="0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of practice </a:t>
            </a:r>
            <a:r>
              <a:rPr lang="en-AU" sz="24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webinars </a:t>
            </a:r>
            <a:r>
              <a:rPr lang="en-AU" sz="240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May</a:t>
            </a: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4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Ongoing </a:t>
            </a:r>
            <a:r>
              <a:rPr lang="en-AU" sz="240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2014-2016</a:t>
            </a: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AU" sz="2400" b="0" dirty="0" smtClean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marL="457200" indent="-457200" algn="l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AU" sz="2800" b="0" dirty="0" smtClean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AU" sz="2800" b="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algn="l"/>
            <a:endParaRPr lang="en-AU" sz="2800" b="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algn="l"/>
            <a:endParaRPr lang="en-AU" sz="2000" b="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algn="l"/>
            <a:endParaRPr lang="en-AU" sz="2800" b="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680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ctrTitle"/>
          </p:nvPr>
        </p:nvSpPr>
        <p:spPr>
          <a:xfrm>
            <a:off x="755576" y="260649"/>
            <a:ext cx="7772400" cy="720080"/>
          </a:xfrm>
        </p:spPr>
        <p:txBody>
          <a:bodyPr/>
          <a:lstStyle/>
          <a:p>
            <a:r>
              <a:rPr lang="en-AU" sz="3200" b="0" dirty="0" smtClean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The MHCA’s capacity building project</a:t>
            </a:r>
            <a:endParaRPr lang="en-AU" sz="3200" b="0" dirty="0"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</p:txBody>
      </p:sp>
      <p:sp>
        <p:nvSpPr>
          <p:cNvPr id="3" name="Title 14"/>
          <p:cNvSpPr txBox="1">
            <a:spLocks/>
          </p:cNvSpPr>
          <p:nvPr/>
        </p:nvSpPr>
        <p:spPr>
          <a:xfrm>
            <a:off x="827584" y="1412776"/>
            <a:ext cx="7772400" cy="460851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36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Draft Information resources for consumers and carers</a:t>
            </a: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36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Recovery focussed assessment process</a:t>
            </a: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36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Supported decision making</a:t>
            </a: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36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Carers and respite</a:t>
            </a: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36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Pricing and support clusters</a:t>
            </a: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AU" sz="2400" dirty="0" smtClean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AU" sz="2400" b="0" dirty="0" smtClean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marL="457200" indent="-457200" algn="l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AU" sz="2800" b="0" dirty="0" smtClean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AU" sz="2800" b="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algn="l"/>
            <a:endParaRPr lang="en-AU" sz="2800" b="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algn="l"/>
            <a:endParaRPr lang="en-AU" sz="2000" b="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algn="l"/>
            <a:endParaRPr lang="en-AU" sz="2800" b="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737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ctrTitle"/>
          </p:nvPr>
        </p:nvSpPr>
        <p:spPr>
          <a:xfrm>
            <a:off x="755576" y="260649"/>
            <a:ext cx="7772400" cy="720080"/>
          </a:xfrm>
        </p:spPr>
        <p:txBody>
          <a:bodyPr/>
          <a:lstStyle/>
          <a:p>
            <a:r>
              <a:rPr lang="en-AU" b="0" dirty="0" smtClean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MHCA Capacity Building Project</a:t>
            </a:r>
            <a:endParaRPr lang="en-AU" b="0" dirty="0"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</p:txBody>
      </p:sp>
      <p:sp>
        <p:nvSpPr>
          <p:cNvPr id="3" name="Title 14"/>
          <p:cNvSpPr txBox="1">
            <a:spLocks/>
          </p:cNvSpPr>
          <p:nvPr/>
        </p:nvSpPr>
        <p:spPr>
          <a:xfrm>
            <a:off x="827584" y="1412776"/>
            <a:ext cx="7772400" cy="460851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en-AU" sz="36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  <a:hlinkClick r:id="rId3"/>
              </a:rPr>
              <a:t>www.mhca.org.au</a:t>
            </a:r>
            <a:endParaRPr lang="en-AU" sz="3600" b="0" dirty="0" smtClean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marL="571500" indent="-571500" algn="l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36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Proposal to NDIA</a:t>
            </a:r>
          </a:p>
          <a:p>
            <a:pPr marL="571500" indent="-571500" algn="l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36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Policy position paper</a:t>
            </a:r>
            <a:endParaRPr lang="en-AU" sz="3600" b="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marL="571500" indent="-571500" algn="l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36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MHCA capacity building project </a:t>
            </a:r>
          </a:p>
          <a:p>
            <a:pPr algn="l">
              <a:spcBef>
                <a:spcPts val="1200"/>
              </a:spcBef>
            </a:pPr>
            <a:r>
              <a:rPr lang="en-AU" sz="36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Contact us at </a:t>
            </a:r>
            <a:r>
              <a:rPr lang="en-AU" sz="36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  <a:hlinkClick r:id="rId4"/>
              </a:rPr>
              <a:t>ndis@mhca.org.au</a:t>
            </a:r>
            <a:endParaRPr lang="en-AU" sz="3600" b="0" dirty="0" smtClean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algn="l">
              <a:spcBef>
                <a:spcPts val="1200"/>
              </a:spcBef>
            </a:pPr>
            <a:endParaRPr lang="en-AU" sz="3600" b="0" dirty="0" smtClean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marL="742950" indent="-742950" algn="l">
              <a:spcBef>
                <a:spcPts val="1200"/>
              </a:spcBef>
              <a:buFont typeface="+mj-lt"/>
              <a:buAutoNum type="arabicPeriod" startAt="6"/>
            </a:pPr>
            <a:endParaRPr lang="en-AU" sz="3600" b="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algn="l"/>
            <a:endParaRPr lang="en-AU" sz="2800" b="0" dirty="0" smtClean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algn="l"/>
            <a:endParaRPr lang="en-AU" sz="2000" b="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algn="l"/>
            <a:endParaRPr lang="en-AU" sz="2800" b="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469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708920"/>
            <a:ext cx="7772400" cy="2880320"/>
          </a:xfrm>
        </p:spPr>
        <p:txBody>
          <a:bodyPr/>
          <a:lstStyle/>
          <a:p>
            <a:r>
              <a:rPr lang="en-AU" b="0" dirty="0" smtClean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NDIS and mental health:</a:t>
            </a:r>
            <a:br>
              <a:rPr lang="en-AU" b="0" dirty="0" smtClean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</a:br>
            <a:r>
              <a:rPr lang="en-AU" b="0" dirty="0" smtClean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the national picture</a:t>
            </a: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2000" dirty="0" smtClean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1 may 2014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576" y="764704"/>
            <a:ext cx="7772400" cy="1500187"/>
          </a:xfrm>
        </p:spPr>
        <p:txBody>
          <a:bodyPr/>
          <a:lstStyle/>
          <a:p>
            <a:r>
              <a:rPr lang="en-AU" dirty="0" smtClean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Mental Health Council of Australia</a:t>
            </a:r>
            <a:endParaRPr lang="en-AU" dirty="0"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261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ctrTitle"/>
          </p:nvPr>
        </p:nvSpPr>
        <p:spPr>
          <a:xfrm>
            <a:off x="755576" y="260649"/>
            <a:ext cx="7772400" cy="720080"/>
          </a:xfrm>
        </p:spPr>
        <p:txBody>
          <a:bodyPr/>
          <a:lstStyle/>
          <a:p>
            <a:r>
              <a:rPr lang="en-AU" b="0" dirty="0" smtClean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What you can do</a:t>
            </a:r>
            <a:endParaRPr lang="en-AU" b="0" dirty="0"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</p:txBody>
      </p:sp>
      <p:sp>
        <p:nvSpPr>
          <p:cNvPr id="3" name="Title 14"/>
          <p:cNvSpPr txBox="1">
            <a:spLocks/>
          </p:cNvSpPr>
          <p:nvPr/>
        </p:nvSpPr>
        <p:spPr>
          <a:xfrm>
            <a:off x="827584" y="1412776"/>
            <a:ext cx="7772400" cy="460851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36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Join our network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36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Give us your views</a:t>
            </a:r>
          </a:p>
          <a:p>
            <a:pPr algn="l">
              <a:spcBef>
                <a:spcPts val="1200"/>
              </a:spcBef>
            </a:pPr>
            <a:r>
              <a:rPr lang="en-AU" sz="2800" b="0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Contacts:</a:t>
            </a:r>
          </a:p>
          <a:p>
            <a:pPr algn="l">
              <a:spcBef>
                <a:spcPts val="1200"/>
              </a:spcBef>
            </a:pPr>
            <a:r>
              <a:rPr lang="en-AU" sz="28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Josh Fear, Liz Ruck, Travis Gilbert</a:t>
            </a:r>
            <a:endParaRPr lang="en-AU" sz="3600" b="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algn="l">
              <a:spcBef>
                <a:spcPts val="1200"/>
              </a:spcBef>
            </a:pPr>
            <a:r>
              <a:rPr lang="en-AU" sz="2800" b="0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website: </a:t>
            </a:r>
            <a:r>
              <a:rPr lang="en-AU" sz="2800" b="0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  <a:hlinkClick r:id="rId3"/>
              </a:rPr>
              <a:t>www.mhca.org.au</a:t>
            </a:r>
            <a:r>
              <a:rPr lang="en-AU" sz="2800" b="0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/>
            </a:r>
            <a:br>
              <a:rPr lang="en-AU" sz="2800" b="0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</a:br>
            <a:r>
              <a:rPr lang="en-AU" sz="2800" b="0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email: </a:t>
            </a:r>
            <a:r>
              <a:rPr lang="en-AU" sz="2800" b="0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  <a:hlinkClick r:id="rId4"/>
              </a:rPr>
              <a:t>ndis@mhca.org.au</a:t>
            </a:r>
            <a:r>
              <a:rPr lang="en-AU" sz="2800" b="0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/>
            </a:r>
            <a:br>
              <a:rPr lang="en-AU" sz="2800" b="0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</a:br>
            <a:r>
              <a:rPr lang="en-AU" sz="2800" b="0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phone: 02 6285 3100 </a:t>
            </a:r>
            <a:r>
              <a:rPr lang="en-AU" sz="3600" b="0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/>
            </a:r>
            <a:br>
              <a:rPr lang="en-AU" sz="3600" b="0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</a:br>
            <a:endParaRPr lang="en-AU" sz="3600" b="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algn="l"/>
            <a:endParaRPr lang="en-AU" sz="2800" b="0" dirty="0" smtClean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algn="l"/>
            <a:endParaRPr lang="en-AU" sz="2000" b="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algn="l"/>
            <a:endParaRPr lang="en-AU" sz="2800" b="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545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204864"/>
            <a:ext cx="7772400" cy="3888432"/>
          </a:xfrm>
        </p:spPr>
        <p:txBody>
          <a:bodyPr/>
          <a:lstStyle/>
          <a:p>
            <a:pPr algn="ctr">
              <a:spcBef>
                <a:spcPts val="1200"/>
              </a:spcBef>
            </a:pPr>
            <a:r>
              <a:rPr lang="en-AU" b="0" dirty="0" smtClean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NDIS and mental health:</a:t>
            </a:r>
            <a:br>
              <a:rPr lang="en-AU" b="0" dirty="0" smtClean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</a:br>
            <a:r>
              <a:rPr lang="en-AU" b="0" dirty="0" smtClean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/>
            </a:r>
            <a:br>
              <a:rPr lang="en-AU" b="0" dirty="0" smtClean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</a:br>
            <a:r>
              <a:rPr lang="en-AU" b="0" dirty="0" smtClean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Any Questions?</a:t>
            </a: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2800" b="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website:</a:t>
            </a:r>
            <a:r>
              <a:rPr lang="en-AU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800" b="0" cap="none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www.mhca.org.au</a:t>
            </a:r>
            <a:r>
              <a:rPr lang="en-AU" sz="2800" b="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2800" b="0" cap="non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2800" b="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email: </a:t>
            </a:r>
            <a:r>
              <a:rPr lang="en-AU" sz="2800" b="0" cap="none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ndis@mhca.org.au</a:t>
            </a:r>
            <a:r>
              <a:rPr lang="en-AU" sz="2800" b="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2800" b="0" cap="non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2800" b="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phone: </a:t>
            </a:r>
            <a:r>
              <a:rPr lang="en-AU" sz="2800" b="0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02 6285 </a:t>
            </a:r>
            <a:r>
              <a:rPr lang="en-AU" sz="28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3100 </a:t>
            </a:r>
            <a:r>
              <a:rPr lang="en-AU" sz="2800" b="0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/>
            </a:r>
            <a:br>
              <a:rPr lang="en-AU" sz="2800" b="0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</a:br>
            <a:r>
              <a:rPr lang="en-AU" sz="28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2800" cap="non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576" y="764705"/>
            <a:ext cx="7772400" cy="1008112"/>
          </a:xfrm>
        </p:spPr>
        <p:txBody>
          <a:bodyPr/>
          <a:lstStyle/>
          <a:p>
            <a:r>
              <a:rPr lang="en-AU" dirty="0" smtClean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Mental Health Council of Australia</a:t>
            </a:r>
            <a:endParaRPr lang="en-AU" dirty="0"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677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ctrTitle"/>
          </p:nvPr>
        </p:nvSpPr>
        <p:spPr>
          <a:xfrm>
            <a:off x="755576" y="260649"/>
            <a:ext cx="7772400" cy="720080"/>
          </a:xfrm>
        </p:spPr>
        <p:txBody>
          <a:bodyPr/>
          <a:lstStyle/>
          <a:p>
            <a:r>
              <a:rPr lang="en-AU" sz="3200" b="0" dirty="0" smtClean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Where are we at?</a:t>
            </a:r>
            <a:endParaRPr lang="en-AU" sz="3200" b="0" dirty="0"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</p:txBody>
      </p:sp>
      <p:sp>
        <p:nvSpPr>
          <p:cNvPr id="3" name="Title 14"/>
          <p:cNvSpPr txBox="1">
            <a:spLocks/>
          </p:cNvSpPr>
          <p:nvPr/>
        </p:nvSpPr>
        <p:spPr>
          <a:xfrm>
            <a:off x="813892" y="1556792"/>
            <a:ext cx="7772400" cy="345638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8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Many unanswered questions</a:t>
            </a:r>
          </a:p>
          <a:p>
            <a:pPr marL="457200" indent="-457200" algn="l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800" b="0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Only one launch site actively </a:t>
            </a:r>
            <a:r>
              <a:rPr lang="en-AU" sz="28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transitioning mental health clients</a:t>
            </a:r>
            <a:endParaRPr lang="en-AU" sz="2800" b="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marL="457200" indent="-457200" algn="l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8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Fundamental policy concerns</a:t>
            </a:r>
          </a:p>
          <a:p>
            <a:pPr marL="457200" indent="-457200" algn="l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800" b="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Major implementation challenges</a:t>
            </a:r>
            <a:endParaRPr lang="en-AU" sz="2800" b="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marL="457200" indent="-457200" algn="l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AU" sz="2400" b="0" dirty="0" smtClean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algn="l"/>
            <a:endParaRPr lang="en-AU" sz="2800" b="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226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b="0" dirty="0" smtClean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Where do we need to head?</a:t>
            </a:r>
            <a:endParaRPr lang="en-AU" sz="3200" b="0" dirty="0"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4402832" cy="5001419"/>
          </a:xfrm>
        </p:spPr>
        <p:txBody>
          <a:bodyPr/>
          <a:lstStyle/>
          <a:p>
            <a:pPr marL="0" indent="0">
              <a:spcAft>
                <a:spcPts val="1800"/>
              </a:spcAft>
              <a:buNone/>
            </a:pPr>
            <a:r>
              <a:rPr lang="en-AU" i="1" dirty="0" smtClean="0"/>
              <a:t>We need to defend: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AU" sz="2400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Flexible access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AU" sz="2400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Multiple levels of assistance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AU" sz="2400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Recovery principles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AU" sz="240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Consumer and carer </a:t>
            </a:r>
            <a:r>
              <a:rPr lang="en-AU" sz="2400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inclusion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AU" sz="240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Whole </a:t>
            </a:r>
            <a:r>
              <a:rPr lang="en-AU" sz="2400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of life </a:t>
            </a:r>
            <a:r>
              <a:rPr lang="en-AU" sz="240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support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AU" sz="240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A specialised </a:t>
            </a:r>
            <a:r>
              <a:rPr lang="en-AU" sz="2400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workforce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92" y="1124744"/>
            <a:ext cx="4443908" cy="4525963"/>
          </a:xfrm>
        </p:spPr>
        <p:txBody>
          <a:bodyPr/>
          <a:lstStyle/>
          <a:p>
            <a:pPr marL="0" indent="0">
              <a:spcAft>
                <a:spcPts val="1800"/>
              </a:spcAft>
              <a:buNone/>
            </a:pPr>
            <a:endParaRPr lang="en-AU" i="1" dirty="0"/>
          </a:p>
        </p:txBody>
      </p:sp>
    </p:spTree>
    <p:extLst>
      <p:ext uri="{BB962C8B-B14F-4D97-AF65-F5344CB8AC3E}">
        <p14:creationId xmlns:p14="http://schemas.microsoft.com/office/powerpoint/2010/main" val="1866877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b="0" dirty="0" smtClean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Where do we need to head?</a:t>
            </a:r>
            <a:endParaRPr lang="en-AU" sz="3200" b="0" dirty="0"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4402832" cy="5001419"/>
          </a:xfrm>
        </p:spPr>
        <p:txBody>
          <a:bodyPr/>
          <a:lstStyle/>
          <a:p>
            <a:pPr marL="0" indent="0">
              <a:spcAft>
                <a:spcPts val="1800"/>
              </a:spcAft>
              <a:buNone/>
            </a:pPr>
            <a:r>
              <a:rPr lang="en-AU" i="1" dirty="0" smtClean="0"/>
              <a:t>We need to defend: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AU" sz="2400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Flexible access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AU" sz="2400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Multiple levels of assistance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AU" sz="2400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Recovery principles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AU" sz="240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Consumer and carer </a:t>
            </a:r>
            <a:r>
              <a:rPr lang="en-AU" sz="2400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inclusion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AU" sz="240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Whole </a:t>
            </a:r>
            <a:r>
              <a:rPr lang="en-AU" sz="2400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of life </a:t>
            </a:r>
            <a:r>
              <a:rPr lang="en-AU" sz="240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support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AU" sz="240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A specialised </a:t>
            </a:r>
            <a:r>
              <a:rPr lang="en-AU" sz="2400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workforce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92" y="1124744"/>
            <a:ext cx="4443908" cy="4525963"/>
          </a:xfrm>
        </p:spPr>
        <p:txBody>
          <a:bodyPr/>
          <a:lstStyle/>
          <a:p>
            <a:pPr marL="0" indent="0">
              <a:spcAft>
                <a:spcPts val="1800"/>
              </a:spcAft>
              <a:buNone/>
            </a:pPr>
            <a:r>
              <a:rPr lang="en-AU" i="1" dirty="0" smtClean="0"/>
              <a:t>The </a:t>
            </a:r>
            <a:r>
              <a:rPr lang="en-AU" i="1" dirty="0"/>
              <a:t>NDIS can </a:t>
            </a:r>
            <a:r>
              <a:rPr lang="en-AU" i="1" dirty="0" smtClean="0"/>
              <a:t>deliver:</a:t>
            </a:r>
          </a:p>
          <a:p>
            <a:endParaRPr lang="en-AU" i="1" dirty="0"/>
          </a:p>
        </p:txBody>
      </p:sp>
    </p:spTree>
    <p:extLst>
      <p:ext uri="{BB962C8B-B14F-4D97-AF65-F5344CB8AC3E}">
        <p14:creationId xmlns:p14="http://schemas.microsoft.com/office/powerpoint/2010/main" val="5901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b="0" dirty="0" smtClean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Where do we need to head?</a:t>
            </a:r>
            <a:endParaRPr lang="en-AU" sz="3200" b="0" dirty="0"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4402832" cy="5001419"/>
          </a:xfrm>
        </p:spPr>
        <p:txBody>
          <a:bodyPr/>
          <a:lstStyle/>
          <a:p>
            <a:pPr marL="0" indent="0">
              <a:spcAft>
                <a:spcPts val="1800"/>
              </a:spcAft>
              <a:buNone/>
            </a:pPr>
            <a:r>
              <a:rPr lang="en-AU" i="1" dirty="0" smtClean="0"/>
              <a:t>We need to defend: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AU" sz="2400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Flexible access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AU" sz="2400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Multiple levels of assistance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AU" sz="2400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Recovery principles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AU" sz="240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Consumer and carer </a:t>
            </a:r>
            <a:r>
              <a:rPr lang="en-AU" sz="2400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inclusion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AU" sz="240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Whole </a:t>
            </a:r>
            <a:r>
              <a:rPr lang="en-AU" sz="2400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of life </a:t>
            </a:r>
            <a:r>
              <a:rPr lang="en-AU" sz="240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support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</a:pPr>
            <a:r>
              <a:rPr lang="en-AU" sz="240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A specialised </a:t>
            </a:r>
            <a:r>
              <a:rPr lang="en-AU" sz="2400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workforce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92" y="1124744"/>
            <a:ext cx="4443908" cy="4525963"/>
          </a:xfrm>
        </p:spPr>
        <p:txBody>
          <a:bodyPr/>
          <a:lstStyle/>
          <a:p>
            <a:pPr marL="0" indent="0">
              <a:spcAft>
                <a:spcPts val="1800"/>
              </a:spcAft>
              <a:buNone/>
            </a:pPr>
            <a:r>
              <a:rPr lang="en-AU" i="1" dirty="0" smtClean="0"/>
              <a:t>The </a:t>
            </a:r>
            <a:r>
              <a:rPr lang="en-AU" i="1" dirty="0"/>
              <a:t>NDIS can </a:t>
            </a:r>
            <a:r>
              <a:rPr lang="en-AU" i="1" dirty="0" smtClean="0"/>
              <a:t>deliver: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AU" sz="240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Additional resources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AU" sz="240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Long-term commitment</a:t>
            </a:r>
            <a:endParaRPr lang="en-AU" sz="240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AU" sz="2400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Portability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AU" sz="240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Choice </a:t>
            </a:r>
            <a:r>
              <a:rPr lang="en-AU" sz="2400" dirty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and </a:t>
            </a:r>
            <a:r>
              <a:rPr lang="en-AU" sz="2400" dirty="0" smtClean="0">
                <a:solidFill>
                  <a:srgbClr val="096B82"/>
                </a:solidFill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control</a:t>
            </a:r>
            <a:endParaRPr lang="en-AU" i="1" dirty="0"/>
          </a:p>
        </p:txBody>
      </p:sp>
      <p:sp>
        <p:nvSpPr>
          <p:cNvPr id="3" name="Title 14"/>
          <p:cNvSpPr txBox="1">
            <a:spLocks/>
          </p:cNvSpPr>
          <p:nvPr/>
        </p:nvSpPr>
        <p:spPr>
          <a:xfrm>
            <a:off x="813892" y="1556792"/>
            <a:ext cx="7772400" cy="345638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00000" indent="-457200" algn="l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AU" sz="2400" b="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marL="457200" indent="-457200" algn="l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AU" sz="2400" b="0" dirty="0" smtClean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algn="l"/>
            <a:endParaRPr lang="en-AU" sz="2800" b="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907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b="0" dirty="0" smtClean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What do we need to avoid?</a:t>
            </a:r>
            <a:endParaRPr lang="en-AU" sz="3200" b="0" dirty="0"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</p:txBody>
      </p:sp>
      <p:sp>
        <p:nvSpPr>
          <p:cNvPr id="3" name="Title 14"/>
          <p:cNvSpPr txBox="1">
            <a:spLocks/>
          </p:cNvSpPr>
          <p:nvPr/>
        </p:nvSpPr>
        <p:spPr>
          <a:xfrm>
            <a:off x="813892" y="1556792"/>
            <a:ext cx="7772400" cy="345638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00000" indent="-457200" algn="l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AU" sz="2400" b="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marL="457200" indent="-457200" algn="l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AU" sz="2400" b="0" dirty="0" smtClean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algn="l"/>
            <a:endParaRPr lang="en-AU" sz="2800" b="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37453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/>
          <a:lstStyle/>
          <a:p>
            <a:r>
              <a:rPr lang="en-AU" sz="3200" b="0" dirty="0" smtClean="0">
                <a:latin typeface="Arial" panose="020B0604020202020204" pitchFamily="34" charset="0"/>
                <a:ea typeface="Adobe Heiti Std R" pitchFamily="34" charset="-128"/>
                <a:cs typeface="Arial" panose="020B0604020202020204" pitchFamily="34" charset="0"/>
              </a:rPr>
              <a:t>What do we need to avoid?</a:t>
            </a:r>
            <a:endParaRPr lang="en-AU" sz="3200" b="0" dirty="0"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</p:txBody>
      </p:sp>
      <p:sp>
        <p:nvSpPr>
          <p:cNvPr id="3" name="Title 14"/>
          <p:cNvSpPr txBox="1">
            <a:spLocks/>
          </p:cNvSpPr>
          <p:nvPr/>
        </p:nvSpPr>
        <p:spPr>
          <a:xfrm>
            <a:off x="813892" y="1556792"/>
            <a:ext cx="7772400" cy="345638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00000" indent="-457200" algn="l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AU" sz="2400" b="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marL="457200" indent="-457200" algn="l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AU" sz="2400" b="0" dirty="0" smtClean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  <a:p>
            <a:pPr algn="l"/>
            <a:endParaRPr lang="en-AU" sz="2800" b="0" dirty="0">
              <a:solidFill>
                <a:srgbClr val="096B82"/>
              </a:solidFill>
              <a:latin typeface="Arial" panose="020B0604020202020204" pitchFamily="34" charset="0"/>
              <a:ea typeface="Adobe Heiti Std R" pitchFamily="34" charset="-128"/>
              <a:cs typeface="Arial" panose="020B0604020202020204" pitchFamily="34" charset="0"/>
            </a:endParaRPr>
          </a:p>
        </p:txBody>
      </p:sp>
      <p:pic>
        <p:nvPicPr>
          <p:cNvPr id="1028" name="Picture 4" descr="C:\Users\joshf\Desktop\Working docs\NDIS\Capacity building\compuersaysno 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144" y="836712"/>
            <a:ext cx="7819712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87624" y="4653136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54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Eras Bold ITC" panose="020B0907030504020204" pitchFamily="34" charset="0"/>
                <a:cs typeface="Arial" panose="020B0604020202020204" pitchFamily="34" charset="0"/>
              </a:rPr>
              <a:t>Computer says no.</a:t>
            </a:r>
            <a:endParaRPr lang="en-AU" sz="5400" dirty="0">
              <a:solidFill>
                <a:schemeClr val="tx2">
                  <a:lumMod val="40000"/>
                  <a:lumOff val="60000"/>
                </a:schemeClr>
              </a:solidFill>
              <a:latin typeface="Eras Bold ITC" panose="020B0907030504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063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HCA">
      <a:dk1>
        <a:srgbClr val="096B82"/>
      </a:dk1>
      <a:lt1>
        <a:sysClr val="window" lastClr="FFFFFF"/>
      </a:lt1>
      <a:dk2>
        <a:srgbClr val="096B82"/>
      </a:dk2>
      <a:lt2>
        <a:srgbClr val="D8D8D8"/>
      </a:lt2>
      <a:accent1>
        <a:srgbClr val="096B82"/>
      </a:accent1>
      <a:accent2>
        <a:srgbClr val="CE932A"/>
      </a:accent2>
      <a:accent3>
        <a:srgbClr val="FFFFFF"/>
      </a:accent3>
      <a:accent4>
        <a:srgbClr val="096B82"/>
      </a:accent4>
      <a:accent5>
        <a:srgbClr val="4BACC6"/>
      </a:accent5>
      <a:accent6>
        <a:srgbClr val="E0B466"/>
      </a:accent6>
      <a:hlink>
        <a:srgbClr val="007694"/>
      </a:hlink>
      <a:folHlink>
        <a:srgbClr val="096B82"/>
      </a:folHlink>
    </a:clrScheme>
    <a:fontScheme name="MHCA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3343</TotalTime>
  <Words>949</Words>
  <Application>Microsoft Office PowerPoint</Application>
  <PresentationFormat>On-screen Show (4:3)</PresentationFormat>
  <Paragraphs>282</Paragraphs>
  <Slides>31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mental health:  the national picture  1 may 2014  </vt:lpstr>
      <vt:lpstr>Update on mental health nationally  </vt:lpstr>
      <vt:lpstr>NDIS and mental health: the national picture  1 may 2014  </vt:lpstr>
      <vt:lpstr>Where are we at?</vt:lpstr>
      <vt:lpstr>Where do we need to head?</vt:lpstr>
      <vt:lpstr>Where do we need to head?</vt:lpstr>
      <vt:lpstr>Where do we need to head?</vt:lpstr>
      <vt:lpstr>What do we need to avoid?</vt:lpstr>
      <vt:lpstr>What do we need to avoid?</vt:lpstr>
      <vt:lpstr>Key policy and implementation issues </vt:lpstr>
      <vt:lpstr>Key policy challenges</vt:lpstr>
      <vt:lpstr>Key policy challenges</vt:lpstr>
      <vt:lpstr>Key policy challenges</vt:lpstr>
      <vt:lpstr>Key policy challenges</vt:lpstr>
      <vt:lpstr>Key policy challenges</vt:lpstr>
      <vt:lpstr>Key implementation issues: What is happening in other trial sites?</vt:lpstr>
      <vt:lpstr>Key implementation issues</vt:lpstr>
      <vt:lpstr>NDIA response </vt:lpstr>
      <vt:lpstr>MHCA proposal: A path forward</vt:lpstr>
      <vt:lpstr>MHCA proposal: A path forward </vt:lpstr>
      <vt:lpstr>A path forward</vt:lpstr>
      <vt:lpstr>A path forward</vt:lpstr>
      <vt:lpstr>MHCA: A path forward  </vt:lpstr>
      <vt:lpstr>MHCA: A path forward</vt:lpstr>
      <vt:lpstr>MHCA: path forward</vt:lpstr>
      <vt:lpstr>MHCA: A path forward</vt:lpstr>
      <vt:lpstr>The MHCA’s capacity building project</vt:lpstr>
      <vt:lpstr>The MHCA’s capacity building project</vt:lpstr>
      <vt:lpstr>MHCA Capacity Building Project</vt:lpstr>
      <vt:lpstr>What you can do</vt:lpstr>
      <vt:lpstr>NDIS and mental health:  Any Questions?  website: www.mhca.org.au email: ndis@mhca.org.au phone: 02 6285 3100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Voodoo 2010 - 5</dc:creator>
  <cp:lastModifiedBy>Roma Hill</cp:lastModifiedBy>
  <cp:revision>215</cp:revision>
  <cp:lastPrinted>2014-04-29T06:39:30Z</cp:lastPrinted>
  <dcterms:created xsi:type="dcterms:W3CDTF">2011-09-16T05:28:12Z</dcterms:created>
  <dcterms:modified xsi:type="dcterms:W3CDTF">2014-05-07T04:33:32Z</dcterms:modified>
</cp:coreProperties>
</file>