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2" r:id="rId4"/>
    <p:sldId id="274" r:id="rId5"/>
    <p:sldId id="260" r:id="rId6"/>
    <p:sldId id="282" r:id="rId7"/>
    <p:sldId id="267" r:id="rId8"/>
    <p:sldId id="258" r:id="rId9"/>
    <p:sldId id="266" r:id="rId10"/>
    <p:sldId id="261" r:id="rId11"/>
    <p:sldId id="276" r:id="rId12"/>
    <p:sldId id="275" r:id="rId13"/>
    <p:sldId id="278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5F"/>
    <a:srgbClr val="D0366A"/>
    <a:srgbClr val="4495D1"/>
    <a:srgbClr val="F2F5FB"/>
    <a:srgbClr val="EE2E3C"/>
    <a:srgbClr val="E08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963" y="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5264" y="1482011"/>
            <a:ext cx="5577841" cy="169344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5264" y="4380809"/>
            <a:ext cx="5660969" cy="324195"/>
          </a:xfrm>
        </p:spPr>
        <p:txBody>
          <a:bodyPr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EVENT TYPE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4763132"/>
            <a:ext cx="5661025" cy="781050"/>
          </a:xfrm>
        </p:spPr>
        <p:txBody>
          <a:bodyPr>
            <a:noAutofit/>
          </a:bodyPr>
          <a:lstStyle>
            <a:lvl1pPr>
              <a:defRPr sz="12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Speaker Name</a:t>
            </a:r>
            <a:br>
              <a:rPr lang="en-US" dirty="0" smtClean="0"/>
            </a:br>
            <a:r>
              <a:rPr lang="en-US" dirty="0" smtClean="0"/>
              <a:t>Position, Company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65150" y="3333403"/>
            <a:ext cx="5578475" cy="731520"/>
          </a:xfrm>
        </p:spPr>
        <p:txBody>
          <a:bodyPr anchor="ctr">
            <a:normAutofit/>
          </a:bodyPr>
          <a:lstStyle>
            <a:lvl1pPr>
              <a:defRPr sz="2400" i="1" baseline="0">
                <a:latin typeface="+mj-lt"/>
              </a:defRPr>
            </a:lvl1pPr>
          </a:lstStyle>
          <a:p>
            <a:pPr lvl="0"/>
            <a:r>
              <a:rPr lang="en-AU" dirty="0" smtClean="0">
                <a:latin typeface="+mj-lt"/>
              </a:rPr>
              <a:t>Subheading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067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rgbClr val="449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546971" y="1863687"/>
            <a:ext cx="8050058" cy="4296044"/>
          </a:xfrm>
          <a:prstGeom prst="roundRect">
            <a:avLst>
              <a:gd name="adj" fmla="val 5212"/>
            </a:avLst>
          </a:prstGeom>
          <a:solidFill>
            <a:schemeClr val="bg1"/>
          </a:solidFill>
          <a:ln w="0" cap="flat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2751513"/>
            <a:ext cx="5486400" cy="2585258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10397" y="2179415"/>
            <a:ext cx="6661756" cy="372600"/>
          </a:xfrm>
        </p:spPr>
        <p:txBody>
          <a:bodyPr/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PROUDLY SPONSORED BY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98198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745909"/>
            <a:ext cx="8297863" cy="544513"/>
          </a:xfrm>
        </p:spPr>
        <p:txBody>
          <a:bodyPr>
            <a:noAutofit/>
          </a:bodyPr>
          <a:lstStyle>
            <a:lvl1pPr>
              <a:defRPr sz="2000" i="1">
                <a:solidFill>
                  <a:schemeClr val="bg1"/>
                </a:solidFill>
                <a:latin typeface="+mj-lt"/>
              </a:defRPr>
            </a:lvl1pPr>
            <a:lvl2pPr>
              <a:defRPr i="1">
                <a:solidFill>
                  <a:schemeClr val="bg1"/>
                </a:solidFill>
                <a:latin typeface="+mj-lt"/>
              </a:defRPr>
            </a:lvl2pPr>
            <a:lvl3pPr>
              <a:defRPr i="1">
                <a:solidFill>
                  <a:schemeClr val="bg1"/>
                </a:solidFill>
                <a:latin typeface="+mj-lt"/>
              </a:defRPr>
            </a:lvl3pPr>
            <a:lvl4pPr>
              <a:defRPr i="1">
                <a:solidFill>
                  <a:schemeClr val="bg1"/>
                </a:solidFill>
                <a:latin typeface="+mj-lt"/>
              </a:defRPr>
            </a:lvl4pPr>
            <a:lvl5pPr>
              <a:defRPr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19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07304" y="353651"/>
            <a:ext cx="8229600" cy="201717"/>
          </a:xfrm>
        </p:spPr>
        <p:txBody>
          <a:bodyPr anchor="b">
            <a:noAutofit/>
          </a:bodyPr>
          <a:lstStyle>
            <a:lvl1pPr>
              <a:defRPr sz="9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90538" y="604827"/>
            <a:ext cx="8162925" cy="0"/>
          </a:xfrm>
          <a:prstGeom prst="line">
            <a:avLst/>
          </a:prstGeom>
          <a:ln w="28575">
            <a:solidFill>
              <a:srgbClr val="4495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049463" y="2045213"/>
            <a:ext cx="5045075" cy="1895475"/>
          </a:xfrm>
        </p:spPr>
        <p:txBody>
          <a:bodyPr anchor="t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LOGO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3875" y="4272742"/>
            <a:ext cx="8162925" cy="1804208"/>
          </a:xfrm>
        </p:spPr>
        <p:txBody>
          <a:bodyPr>
            <a:normAutofit/>
          </a:bodyPr>
          <a:lstStyle>
            <a:lvl1pPr algn="ctr">
              <a:defRPr sz="1200" baseline="0"/>
            </a:lvl1pPr>
          </a:lstStyle>
          <a:p>
            <a:pPr lvl="0"/>
            <a:r>
              <a:rPr lang="en-US" dirty="0" smtClean="0"/>
              <a:t>Text about company here</a:t>
            </a:r>
          </a:p>
        </p:txBody>
      </p:sp>
    </p:spTree>
    <p:extLst>
      <p:ext uri="{BB962C8B-B14F-4D97-AF65-F5344CB8AC3E}">
        <p14:creationId xmlns:p14="http://schemas.microsoft.com/office/powerpoint/2010/main" val="72603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07304" y="353651"/>
            <a:ext cx="8229600" cy="201717"/>
          </a:xfrm>
        </p:spPr>
        <p:txBody>
          <a:bodyPr anchor="b">
            <a:noAutofit/>
          </a:bodyPr>
          <a:lstStyle>
            <a:lvl1pPr>
              <a:defRPr sz="900">
                <a:latin typeface="+mn-lt"/>
              </a:defRPr>
            </a:lvl1pPr>
          </a:lstStyle>
          <a:p>
            <a:r>
              <a:rPr lang="en-AU" dirty="0" smtClean="0"/>
              <a:t>2015 NFP GOVERNANCE AND PERFORMANCE STUDY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90538" y="604827"/>
            <a:ext cx="8162925" cy="0"/>
          </a:xfrm>
          <a:prstGeom prst="line">
            <a:avLst/>
          </a:prstGeom>
          <a:ln w="28575">
            <a:solidFill>
              <a:srgbClr val="D03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07988" y="2332139"/>
            <a:ext cx="8245475" cy="4062311"/>
          </a:xfrm>
        </p:spPr>
        <p:txBody>
          <a:bodyPr numCol="2" spcCol="216000"/>
          <a:lstStyle>
            <a:lvl1pPr marL="0" marR="0" indent="0" algn="l" defTabSz="457200" rtl="0" eaLnBrk="1" fontAlgn="auto" latinLnBrk="0" hangingPunct="1">
              <a:lnSpc>
                <a:spcPts val="15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>
              <a:lnSpc>
                <a:spcPts val="1500"/>
              </a:lnSpc>
            </a:pPr>
            <a:endParaRPr lang="en-AU" sz="1200" dirty="0">
              <a:solidFill>
                <a:srgbClr val="17135F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07987" y="1098550"/>
            <a:ext cx="8245475" cy="1233488"/>
          </a:xfrm>
        </p:spPr>
        <p:txBody>
          <a:bodyPr/>
          <a:lstStyle>
            <a:lvl1pPr>
              <a:defRPr lang="en-AU" sz="1600" dirty="0">
                <a:solidFill>
                  <a:srgbClr val="17135F"/>
                </a:solidFill>
              </a:defRPr>
            </a:lvl1pPr>
          </a:lstStyle>
          <a:p>
            <a:pPr>
              <a:lnSpc>
                <a:spcPts val="3000"/>
              </a:lnSpc>
              <a:spcAft>
                <a:spcPts val="1800"/>
              </a:spcAft>
            </a:pPr>
            <a:endParaRPr lang="en-AU" sz="2500" dirty="0">
              <a:solidFill>
                <a:srgbClr val="17135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583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98198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745621"/>
            <a:ext cx="8229600" cy="544801"/>
          </a:xfrm>
        </p:spPr>
        <p:txBody>
          <a:bodyPr/>
          <a:lstStyle>
            <a:lvl1pPr>
              <a:defRPr sz="1800">
                <a:solidFill>
                  <a:srgbClr val="4495D1"/>
                </a:solidFill>
                <a:latin typeface="+mj-lt"/>
              </a:defRPr>
            </a:lvl1pPr>
          </a:lstStyle>
          <a:p>
            <a:r>
              <a:rPr lang="en-US" sz="2000" i="1" dirty="0" smtClean="0">
                <a:solidFill>
                  <a:schemeClr val="accent1"/>
                </a:solidFill>
              </a:rPr>
              <a:t>Click to edit Master title style</a:t>
            </a:r>
            <a:endParaRPr lang="en-US" sz="2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3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199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37360"/>
            <a:ext cx="8229600" cy="4388803"/>
          </a:xfrm>
        </p:spPr>
        <p:txBody>
          <a:bodyPr/>
          <a:lstStyle>
            <a:lvl1pPr>
              <a:defRPr sz="2000" b="0">
                <a:solidFill>
                  <a:srgbClr val="4495D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745621"/>
            <a:ext cx="8229600" cy="544801"/>
          </a:xfrm>
        </p:spPr>
        <p:txBody>
          <a:bodyPr/>
          <a:lstStyle>
            <a:lvl1pPr>
              <a:defRPr sz="1800" baseline="0">
                <a:solidFill>
                  <a:srgbClr val="4495D1"/>
                </a:solidFill>
                <a:latin typeface="+mj-lt"/>
              </a:defRPr>
            </a:lvl1pPr>
          </a:lstStyle>
          <a:p>
            <a:r>
              <a:rPr lang="en-US" sz="2000" i="1" dirty="0" smtClean="0">
                <a:solidFill>
                  <a:schemeClr val="accent1"/>
                </a:solidFill>
              </a:rPr>
              <a:t>Click to edit Master title style</a:t>
            </a:r>
            <a:endParaRPr lang="en-US" sz="2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0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199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4495D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5621"/>
            <a:ext cx="8229600" cy="544801"/>
          </a:xfrm>
        </p:spPr>
        <p:txBody>
          <a:bodyPr/>
          <a:lstStyle>
            <a:lvl1pPr>
              <a:defRPr sz="1800" baseline="0">
                <a:solidFill>
                  <a:srgbClr val="4495D1"/>
                </a:solidFill>
                <a:latin typeface="+mj-lt"/>
              </a:defRPr>
            </a:lvl1pPr>
          </a:lstStyle>
          <a:p>
            <a:r>
              <a:rPr lang="en-US" sz="2000" i="1" dirty="0" smtClean="0">
                <a:solidFill>
                  <a:schemeClr val="accent1"/>
                </a:solidFill>
              </a:rPr>
              <a:t>Click to edit Master title style</a:t>
            </a:r>
            <a:endParaRPr lang="en-US" sz="2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85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199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45621"/>
            <a:ext cx="8229600" cy="544801"/>
          </a:xfrm>
        </p:spPr>
        <p:txBody>
          <a:bodyPr/>
          <a:lstStyle>
            <a:lvl1pPr>
              <a:defRPr sz="1800">
                <a:solidFill>
                  <a:srgbClr val="4495D1"/>
                </a:solidFill>
                <a:latin typeface="+mj-lt"/>
              </a:defRPr>
            </a:lvl1pPr>
          </a:lstStyle>
          <a:p>
            <a:r>
              <a:rPr lang="en-US" sz="2000" i="1" dirty="0" smtClean="0">
                <a:solidFill>
                  <a:schemeClr val="accent1"/>
                </a:solidFill>
              </a:rPr>
              <a:t>Click to edit Master title style</a:t>
            </a:r>
            <a:endParaRPr lang="en-US" sz="2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44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0611"/>
            <a:ext cx="8229600" cy="4355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212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62" r:id="rId4"/>
    <p:sldLayoutId id="2147483650" r:id="rId5"/>
    <p:sldLayoutId id="2147483652" r:id="rId6"/>
    <p:sldLayoutId id="2147483653" r:id="rId7"/>
    <p:sldLayoutId id="2147483654" r:id="rId8"/>
    <p:sldLayoutId id="2147483661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50000"/>
        </a:lnSpc>
        <a:spcBef>
          <a:spcPts val="30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50000"/>
        </a:lnSpc>
        <a:spcBef>
          <a:spcPts val="300"/>
        </a:spcBef>
        <a:spcAft>
          <a:spcPts val="60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3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78274"/>
            <a:ext cx="9144000" cy="7797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531308" y="1731383"/>
            <a:ext cx="5696876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AU" sz="3600" spc="10" dirty="0" smtClean="0">
                <a:solidFill>
                  <a:srgbClr val="17135F"/>
                </a:solidFill>
                <a:latin typeface="Georgia" panose="02040502050405020303" pitchFamily="18" charset="0"/>
              </a:rPr>
              <a:t>Building</a:t>
            </a:r>
          </a:p>
          <a:p>
            <a:pPr>
              <a:lnSpc>
                <a:spcPts val="4400"/>
              </a:lnSpc>
            </a:pPr>
            <a:r>
              <a:rPr lang="en-AU" sz="3600" spc="10" dirty="0" smtClean="0">
                <a:solidFill>
                  <a:schemeClr val="bg1"/>
                </a:solidFill>
                <a:latin typeface="Georgia" panose="02040502050405020303" pitchFamily="18" charset="0"/>
              </a:rPr>
              <a:t>long-term strength</a:t>
            </a:r>
          </a:p>
          <a:p>
            <a:r>
              <a:rPr lang="en-AU" sz="2000" i="1" spc="10" dirty="0" smtClean="0">
                <a:latin typeface="Georgia" panose="02040502050405020303" pitchFamily="18" charset="0"/>
              </a:rPr>
              <a:t> </a:t>
            </a:r>
          </a:p>
          <a:p>
            <a:r>
              <a:rPr lang="en-AU" sz="2000" i="1" spc="10" dirty="0" smtClean="0">
                <a:solidFill>
                  <a:srgbClr val="17135F"/>
                </a:solidFill>
                <a:latin typeface="Georgia" panose="02040502050405020303" pitchFamily="18" charset="0"/>
              </a:rPr>
              <a:t>2017 NFP Governance </a:t>
            </a:r>
            <a:br>
              <a:rPr lang="en-AU" sz="2000" i="1" spc="10" dirty="0" smtClean="0">
                <a:solidFill>
                  <a:srgbClr val="17135F"/>
                </a:solidFill>
                <a:latin typeface="Georgia" panose="02040502050405020303" pitchFamily="18" charset="0"/>
              </a:rPr>
            </a:br>
            <a:r>
              <a:rPr lang="en-AU" sz="2000" i="1" spc="10" dirty="0" smtClean="0">
                <a:solidFill>
                  <a:srgbClr val="17135F"/>
                </a:solidFill>
                <a:latin typeface="Georgia" panose="02040502050405020303" pitchFamily="18" charset="0"/>
              </a:rPr>
              <a:t>and Performance Study</a:t>
            </a:r>
            <a:endParaRPr lang="en-AU" sz="2800" i="1" spc="10" dirty="0" smtClean="0">
              <a:solidFill>
                <a:srgbClr val="17135F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1" y="489845"/>
            <a:ext cx="2135770" cy="462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1" y="6344005"/>
            <a:ext cx="1985466" cy="394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31383"/>
            <a:ext cx="4108269" cy="41082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6099048"/>
            <a:ext cx="3813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rgbClr val="1C0E52"/>
                </a:solidFill>
                <a:ea typeface="+mj-ea"/>
                <a:cs typeface="+mj-cs"/>
              </a:rPr>
              <a:t>2017 NFP GOVERNANCE AND PERFORMANCE </a:t>
            </a:r>
            <a:r>
              <a:rPr lang="en-AU" sz="900" dirty="0" smtClean="0">
                <a:solidFill>
                  <a:srgbClr val="1C0E52"/>
                </a:solidFill>
                <a:ea typeface="+mj-ea"/>
                <a:cs typeface="+mj-cs"/>
              </a:rPr>
              <a:t>STUDY SPONSOR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8121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2017 NFP GOVERNANCE AND PERFORMANCE STUDY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407986" y="2159726"/>
            <a:ext cx="37460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C0E52"/>
                </a:solidFill>
              </a:rPr>
              <a:t>There is no one risk story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C0E52"/>
                </a:solidFill>
              </a:rPr>
              <a:t>NFPs aren’t more risk-averse than the for-profit sector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1C0E52"/>
                </a:solidFill>
              </a:rPr>
              <a:t>49</a:t>
            </a:r>
            <a:r>
              <a:rPr lang="en-AU" sz="1600" dirty="0">
                <a:solidFill>
                  <a:srgbClr val="1C0E52"/>
                </a:solidFill>
              </a:rPr>
              <a:t>% of directors placed themselves around middle values on risk </a:t>
            </a:r>
            <a:r>
              <a:rPr lang="en-AU" sz="1600" dirty="0" smtClean="0">
                <a:solidFill>
                  <a:srgbClr val="1C0E52"/>
                </a:solidFill>
              </a:rPr>
              <a:t>spectrum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C0E52"/>
                </a:solidFill>
              </a:rPr>
              <a:t>28% said their NFP is risk-averse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C0E52"/>
                </a:solidFill>
              </a:rPr>
              <a:t>23% said risk-willing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600" dirty="0">
              <a:solidFill>
                <a:srgbClr val="1C0E52"/>
              </a:solidFill>
            </a:endParaRP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600" dirty="0">
              <a:solidFill>
                <a:srgbClr val="1C0E5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004" y="2465235"/>
            <a:ext cx="2814967" cy="4053128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7988" y="1111608"/>
            <a:ext cx="4242390" cy="15009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AU" sz="2400" dirty="0" smtClean="0">
                <a:latin typeface="+mj-lt"/>
              </a:rPr>
              <a:t>Risk and reputation: management </a:t>
            </a:r>
            <a:r>
              <a:rPr lang="en-AU" sz="2400" dirty="0" smtClean="0">
                <a:solidFill>
                  <a:srgbClr val="D0366A"/>
                </a:solidFill>
                <a:latin typeface="+mj-lt"/>
              </a:rPr>
              <a:t>highly variable </a:t>
            </a:r>
            <a:endParaRPr lang="en-AU" sz="2400" dirty="0">
              <a:solidFill>
                <a:srgbClr val="D0366A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8631" y="2159726"/>
            <a:ext cx="364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/>
              <a:t>Figure 5:</a:t>
            </a:r>
            <a:endParaRPr lang="en-AU" sz="11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045825" y="1232446"/>
            <a:ext cx="3699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1C0E52"/>
                </a:solidFill>
              </a:rPr>
              <a:t>“To provide the services we do in the places we do involves risk that many companies would never dream of.”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16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2017 NFP GOVERNANCE AND PERFORMANCE STUDY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7988" y="1111608"/>
            <a:ext cx="4242390" cy="15009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AU" sz="2400" dirty="0" smtClean="0">
                <a:latin typeface="+mj-lt"/>
              </a:rPr>
              <a:t>Risk and reputation: management </a:t>
            </a:r>
            <a:r>
              <a:rPr lang="en-AU" sz="2400" dirty="0" smtClean="0">
                <a:solidFill>
                  <a:srgbClr val="D0366A"/>
                </a:solidFill>
                <a:latin typeface="+mj-lt"/>
              </a:rPr>
              <a:t>highly variable </a:t>
            </a:r>
            <a:endParaRPr lang="en-AU" sz="2400" dirty="0">
              <a:solidFill>
                <a:srgbClr val="D0366A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986" y="2159726"/>
            <a:ext cx="374600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1C0E52"/>
                </a:solidFill>
              </a:rPr>
              <a:t>Formal </a:t>
            </a:r>
            <a:r>
              <a:rPr lang="en-AU" sz="1600" dirty="0">
                <a:solidFill>
                  <a:srgbClr val="1C0E52"/>
                </a:solidFill>
              </a:rPr>
              <a:t>risk management is </a:t>
            </a:r>
            <a:r>
              <a:rPr lang="en-AU" sz="1600" dirty="0" smtClean="0">
                <a:solidFill>
                  <a:srgbClr val="1C0E52"/>
                </a:solidFill>
              </a:rPr>
              <a:t>underdeveloped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C0E52"/>
                </a:solidFill>
              </a:rPr>
              <a:t>50% said board does not have </a:t>
            </a:r>
            <a:br>
              <a:rPr lang="en-AU" sz="1600" dirty="0">
                <a:solidFill>
                  <a:srgbClr val="1C0E52"/>
                </a:solidFill>
              </a:rPr>
            </a:br>
            <a:r>
              <a:rPr lang="en-AU" sz="1600" dirty="0">
                <a:solidFill>
                  <a:srgbClr val="1C0E52"/>
                </a:solidFill>
              </a:rPr>
              <a:t>a formal risk appetite statement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C0E52"/>
                </a:solidFill>
              </a:rPr>
              <a:t>Only 48% said risk is defined, overseen by the board and embedded in decisions.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endParaRPr lang="en-AU" sz="1600" dirty="0">
              <a:solidFill>
                <a:srgbClr val="1C0E5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78" y="2368731"/>
            <a:ext cx="3798048" cy="35226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29310" y="1914623"/>
            <a:ext cx="364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/>
              <a:t>Figure 8:</a:t>
            </a:r>
            <a:endParaRPr lang="en-AU" sz="1100" b="1" dirty="0"/>
          </a:p>
        </p:txBody>
      </p:sp>
    </p:spTree>
    <p:extLst>
      <p:ext uri="{BB962C8B-B14F-4D97-AF65-F5344CB8AC3E}">
        <p14:creationId xmlns:p14="http://schemas.microsoft.com/office/powerpoint/2010/main" val="24768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2017 NFP GOVERNANCE AND PERFORMANCE STUDY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407986" y="2159726"/>
            <a:ext cx="374600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C0E52"/>
                </a:solidFill>
              </a:rPr>
              <a:t>Directors are near unanimous on the importance of reputation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C0E52"/>
                </a:solidFill>
              </a:rPr>
              <a:t>97% said it is very important for their organisation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C0E52"/>
                </a:solidFill>
              </a:rPr>
              <a:t>“Reputation is a complete showstopper”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C0E52"/>
                </a:solidFill>
              </a:rPr>
              <a:t>Directors are confident in their </a:t>
            </a:r>
            <a:r>
              <a:rPr lang="en-AU" sz="1600" dirty="0" smtClean="0">
                <a:solidFill>
                  <a:srgbClr val="1C0E52"/>
                </a:solidFill>
              </a:rPr>
              <a:t>organisations’ reputation</a:t>
            </a:r>
            <a:endParaRPr lang="en-AU" sz="1600" dirty="0">
              <a:solidFill>
                <a:srgbClr val="1C0E5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989" y="1471756"/>
            <a:ext cx="3453133" cy="5225136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7988" y="1111608"/>
            <a:ext cx="4242390" cy="15009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AU" sz="2400" dirty="0" smtClean="0">
                <a:latin typeface="+mj-lt"/>
              </a:rPr>
              <a:t>Risk and reputation: management </a:t>
            </a:r>
            <a:r>
              <a:rPr lang="en-AU" sz="2400" dirty="0" smtClean="0">
                <a:solidFill>
                  <a:srgbClr val="D0366A"/>
                </a:solidFill>
                <a:latin typeface="+mj-lt"/>
              </a:rPr>
              <a:t>highly variable </a:t>
            </a:r>
            <a:endParaRPr lang="en-AU" sz="2400" dirty="0">
              <a:solidFill>
                <a:srgbClr val="D0366A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1061" y="1160985"/>
            <a:ext cx="364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/>
              <a:t>Figure 15:</a:t>
            </a:r>
            <a:endParaRPr lang="en-AU" sz="1100" b="1" dirty="0"/>
          </a:p>
        </p:txBody>
      </p:sp>
    </p:spTree>
    <p:extLst>
      <p:ext uri="{BB962C8B-B14F-4D97-AF65-F5344CB8AC3E}">
        <p14:creationId xmlns:p14="http://schemas.microsoft.com/office/powerpoint/2010/main" val="21735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2017 NFP GOVERNANCE AND PERFORMANCE STUDY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7987" y="1111608"/>
            <a:ext cx="8245475" cy="712833"/>
          </a:xfrm>
        </p:spPr>
        <p:txBody>
          <a:bodyPr>
            <a:normAutofit/>
          </a:bodyPr>
          <a:lstStyle/>
          <a:p>
            <a:pPr lvl="0"/>
            <a:r>
              <a:rPr lang="en-AU" sz="2400" dirty="0" smtClean="0">
                <a:latin typeface="+mj-lt"/>
              </a:rPr>
              <a:t>Risk and reputation: management </a:t>
            </a:r>
            <a:r>
              <a:rPr lang="en-AU" sz="2400" dirty="0" smtClean="0">
                <a:solidFill>
                  <a:srgbClr val="D0366A"/>
                </a:solidFill>
                <a:latin typeface="+mj-lt"/>
              </a:rPr>
              <a:t>highly variable </a:t>
            </a:r>
            <a:endParaRPr lang="en-AU" sz="2400" dirty="0">
              <a:solidFill>
                <a:srgbClr val="D0366A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986" y="2159726"/>
            <a:ext cx="374600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C0E52"/>
                </a:solidFill>
              </a:rPr>
              <a:t>More than two-thirds thought their organisations reputation was very good or excellent.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C0E52"/>
                </a:solidFill>
              </a:rPr>
              <a:t>But… again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C0E52"/>
                </a:solidFill>
              </a:rPr>
              <a:t>Only 41% </a:t>
            </a:r>
            <a:r>
              <a:rPr lang="en-AU" sz="1600">
                <a:solidFill>
                  <a:srgbClr val="1C0E52"/>
                </a:solidFill>
              </a:rPr>
              <a:t>said </a:t>
            </a:r>
            <a:r>
              <a:rPr lang="en-AU" sz="1600" smtClean="0">
                <a:solidFill>
                  <a:srgbClr val="1C0E52"/>
                </a:solidFill>
              </a:rPr>
              <a:t>reputation </a:t>
            </a:r>
            <a:r>
              <a:rPr lang="en-AU" sz="1600" dirty="0">
                <a:solidFill>
                  <a:srgbClr val="1C0E52"/>
                </a:solidFill>
              </a:rPr>
              <a:t>is agreed by the board and formally considered in decision-making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63" y="4109024"/>
            <a:ext cx="3162527" cy="22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7304" y="387262"/>
            <a:ext cx="8229600" cy="201717"/>
          </a:xfrm>
        </p:spPr>
        <p:txBody>
          <a:bodyPr/>
          <a:lstStyle/>
          <a:p>
            <a:r>
              <a:rPr lang="en-AU" dirty="0" smtClean="0"/>
              <a:t>2017 NFP GOVERNANCE AND PERFORMANCE STUDY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7987" y="1093199"/>
            <a:ext cx="8245475" cy="625751"/>
          </a:xfrm>
        </p:spPr>
        <p:txBody>
          <a:bodyPr>
            <a:noAutofit/>
          </a:bodyPr>
          <a:lstStyle/>
          <a:p>
            <a:pPr lvl="0"/>
            <a:r>
              <a:rPr lang="en-AU" sz="2400" dirty="0" smtClean="0">
                <a:solidFill>
                  <a:srgbClr val="D0366A"/>
                </a:solidFill>
                <a:latin typeface="+mj-lt"/>
              </a:rPr>
              <a:t>2017 NFP Governance &amp; Performance Study</a:t>
            </a:r>
          </a:p>
          <a:p>
            <a:pPr lvl="0"/>
            <a:r>
              <a:rPr lang="en-AU" sz="2000" dirty="0" smtClean="0">
                <a:solidFill>
                  <a:srgbClr val="D0366A"/>
                </a:solidFill>
                <a:latin typeface="+mj-lt"/>
              </a:rPr>
              <a:t>Key Data</a:t>
            </a:r>
            <a:endParaRPr lang="en-AU" sz="20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987" y="2201998"/>
            <a:ext cx="49571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1C0E52"/>
                </a:solidFill>
              </a:rPr>
              <a:t>1,928 Respondents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1C0E52"/>
                </a:solidFill>
              </a:rPr>
              <a:t>9 Focus Groups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1C0E52"/>
                </a:solidFill>
              </a:rPr>
              <a:t>50% had turnover greater than $5million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1C0E52"/>
                </a:solidFill>
              </a:rPr>
              <a:t>22% had turnover of less than $1 million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1C0E52"/>
                </a:solidFill>
              </a:rPr>
              <a:t>42% female</a:t>
            </a:r>
            <a:endParaRPr lang="en-AU" sz="1600" dirty="0" smtClean="0">
              <a:solidFill>
                <a:srgbClr val="1C0E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7304" y="387262"/>
            <a:ext cx="8229600" cy="201717"/>
          </a:xfrm>
        </p:spPr>
        <p:txBody>
          <a:bodyPr/>
          <a:lstStyle/>
          <a:p>
            <a:r>
              <a:rPr lang="en-AU" dirty="0" smtClean="0"/>
              <a:t>2017 NFP GOVERNANCE AND PERFORMANCE STUDY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7987" y="1093199"/>
            <a:ext cx="8245475" cy="625751"/>
          </a:xfrm>
        </p:spPr>
        <p:txBody>
          <a:bodyPr>
            <a:noAutofit/>
          </a:bodyPr>
          <a:lstStyle/>
          <a:p>
            <a:pPr lvl="0"/>
            <a:r>
              <a:rPr lang="en-AU" sz="2400" dirty="0" smtClean="0">
                <a:solidFill>
                  <a:srgbClr val="D0366A"/>
                </a:solidFill>
                <a:latin typeface="+mj-lt"/>
              </a:rPr>
              <a:t>2017 NFP Governance &amp; Performance Study</a:t>
            </a:r>
          </a:p>
          <a:p>
            <a:pPr lvl="0"/>
            <a:r>
              <a:rPr lang="en-AU" sz="2000" dirty="0" smtClean="0">
                <a:solidFill>
                  <a:srgbClr val="D0366A"/>
                </a:solidFill>
                <a:latin typeface="+mj-lt"/>
              </a:rPr>
              <a:t>Key Data</a:t>
            </a:r>
            <a:endParaRPr lang="en-AU" sz="20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987" y="2201998"/>
            <a:ext cx="49571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1C0E52"/>
                </a:solidFill>
              </a:rPr>
              <a:t>38% discussed merger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1C0E52"/>
                </a:solidFill>
              </a:rPr>
              <a:t>77% rated their organisation as effective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1C0E52"/>
                </a:solidFill>
              </a:rPr>
              <a:t>78% rated their governance as improved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1C0E52"/>
                </a:solidFill>
              </a:rPr>
              <a:t>75% over 50 </a:t>
            </a:r>
            <a:endParaRPr lang="en-AU" sz="1600" dirty="0">
              <a:solidFill>
                <a:srgbClr val="1C0E52"/>
              </a:solidFill>
            </a:endParaRP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1C0E52"/>
                </a:solidFill>
              </a:rPr>
              <a:t>90% had more than 1 years experience</a:t>
            </a:r>
            <a:endParaRPr lang="en-AU" sz="1600" dirty="0" smtClean="0">
              <a:solidFill>
                <a:srgbClr val="1C0E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7304" y="387262"/>
            <a:ext cx="8229600" cy="201717"/>
          </a:xfrm>
        </p:spPr>
        <p:txBody>
          <a:bodyPr/>
          <a:lstStyle/>
          <a:p>
            <a:r>
              <a:rPr lang="en-AU" dirty="0" smtClean="0"/>
              <a:t>2017 NFP GOVERNANCE AND PERFORMANCE STUDY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7987" y="1093199"/>
            <a:ext cx="8245475" cy="625751"/>
          </a:xfrm>
        </p:spPr>
        <p:txBody>
          <a:bodyPr>
            <a:noAutofit/>
          </a:bodyPr>
          <a:lstStyle/>
          <a:p>
            <a:pPr lvl="0"/>
            <a:r>
              <a:rPr lang="en-AU" sz="2400" dirty="0" smtClean="0">
                <a:solidFill>
                  <a:srgbClr val="D0366A"/>
                </a:solidFill>
                <a:latin typeface="+mj-lt"/>
              </a:rPr>
              <a:t>Key</a:t>
            </a:r>
            <a:r>
              <a:rPr lang="en-AU" sz="2400" dirty="0" smtClean="0">
                <a:latin typeface="+mj-lt"/>
              </a:rPr>
              <a:t> findings</a:t>
            </a:r>
            <a:endParaRPr lang="en-AU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987" y="2201998"/>
            <a:ext cx="4957177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1C0E52"/>
                </a:solidFill>
              </a:rPr>
              <a:t>Culture </a:t>
            </a:r>
            <a:r>
              <a:rPr lang="en-AU" sz="1600" dirty="0">
                <a:solidFill>
                  <a:srgbClr val="1C0E52"/>
                </a:solidFill>
              </a:rPr>
              <a:t>– front of mind but low on the </a:t>
            </a:r>
            <a:r>
              <a:rPr lang="en-AU" sz="1600" dirty="0" smtClean="0">
                <a:solidFill>
                  <a:srgbClr val="1C0E52"/>
                </a:solidFill>
              </a:rPr>
              <a:t>agenda</a:t>
            </a:r>
            <a:endParaRPr lang="en-AU" sz="1600" b="1" dirty="0" smtClean="0">
              <a:solidFill>
                <a:srgbClr val="1C0E52"/>
              </a:solidFill>
            </a:endParaRP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1C0E52"/>
                </a:solidFill>
              </a:rPr>
              <a:t>Financial sustainability </a:t>
            </a:r>
            <a:r>
              <a:rPr lang="en-AU" sz="1600" dirty="0" smtClean="0">
                <a:solidFill>
                  <a:srgbClr val="1C0E52"/>
                </a:solidFill>
              </a:rPr>
              <a:t>– many NFPs still reporting thin or negative profit margins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1C0E52"/>
                </a:solidFill>
              </a:rPr>
              <a:t>Risk </a:t>
            </a:r>
            <a:r>
              <a:rPr lang="en-AU" sz="1600" b="1" dirty="0">
                <a:solidFill>
                  <a:srgbClr val="1C0E52"/>
                </a:solidFill>
              </a:rPr>
              <a:t>management </a:t>
            </a:r>
            <a:r>
              <a:rPr lang="en-AU" sz="1600" dirty="0" smtClean="0">
                <a:solidFill>
                  <a:srgbClr val="1C0E52"/>
                </a:solidFill>
              </a:rPr>
              <a:t>– sophistication varies greatly across the sector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1C0E52"/>
                </a:solidFill>
              </a:rPr>
              <a:t>Reputation</a:t>
            </a:r>
            <a:r>
              <a:rPr lang="en-AU" sz="1600" dirty="0">
                <a:solidFill>
                  <a:srgbClr val="1C0E52"/>
                </a:solidFill>
              </a:rPr>
              <a:t> – </a:t>
            </a:r>
            <a:r>
              <a:rPr lang="en-AU" sz="1600" dirty="0" smtClean="0">
                <a:solidFill>
                  <a:srgbClr val="1C0E52"/>
                </a:solidFill>
              </a:rPr>
              <a:t>an invaluable asset but may be being taken for granted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t="6983" r="18958" b="5905"/>
          <a:stretch/>
        </p:blipFill>
        <p:spPr>
          <a:xfrm>
            <a:off x="5700619" y="2704011"/>
            <a:ext cx="2936285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2017 NFP GOVERNANCE AND PERFORMANCE STUDY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407986" y="2222659"/>
            <a:ext cx="352828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1C0E52"/>
                </a:solidFill>
              </a:rPr>
              <a:t>Most directors believe their organisations have strong cultures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1C0E52"/>
                </a:solidFill>
              </a:rPr>
              <a:t>More than 70% would be very likely to recommend their NFP </a:t>
            </a:r>
            <a:br>
              <a:rPr lang="en-AU" sz="1600" dirty="0" smtClean="0">
                <a:solidFill>
                  <a:srgbClr val="1C0E52"/>
                </a:solidFill>
              </a:rPr>
            </a:br>
            <a:r>
              <a:rPr lang="en-AU" sz="1600" dirty="0" smtClean="0">
                <a:solidFill>
                  <a:srgbClr val="1C0E52"/>
                </a:solidFill>
              </a:rPr>
              <a:t>as a place to work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7988" y="1159504"/>
            <a:ext cx="3606664" cy="100022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AU" sz="2400" dirty="0" smtClean="0">
                <a:latin typeface="+mj-lt"/>
              </a:rPr>
              <a:t>Culture: </a:t>
            </a:r>
            <a:r>
              <a:rPr lang="en-AU" sz="2400" dirty="0" smtClean="0">
                <a:solidFill>
                  <a:srgbClr val="D0366A"/>
                </a:solidFill>
                <a:latin typeface="+mj-lt"/>
              </a:rPr>
              <a:t>front of mind</a:t>
            </a:r>
            <a:r>
              <a:rPr lang="en-AU" sz="2400" dirty="0" smtClean="0">
                <a:latin typeface="+mj-lt"/>
              </a:rPr>
              <a:t>, </a:t>
            </a:r>
            <a:br>
              <a:rPr lang="en-AU" sz="2400" dirty="0" smtClean="0">
                <a:latin typeface="+mj-lt"/>
              </a:rPr>
            </a:br>
            <a:r>
              <a:rPr lang="en-AU" sz="2400" dirty="0" smtClean="0">
                <a:latin typeface="+mj-lt"/>
              </a:rPr>
              <a:t>but bottom of agenda</a:t>
            </a:r>
            <a:endParaRPr lang="en-AU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07" y="1481721"/>
            <a:ext cx="3682300" cy="5212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5108" y="1187603"/>
            <a:ext cx="364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/>
              <a:t>Figure 1:</a:t>
            </a:r>
            <a:endParaRPr lang="en-AU" sz="1100" b="1" dirty="0"/>
          </a:p>
        </p:txBody>
      </p:sp>
    </p:spTree>
    <p:extLst>
      <p:ext uri="{BB962C8B-B14F-4D97-AF65-F5344CB8AC3E}">
        <p14:creationId xmlns:p14="http://schemas.microsoft.com/office/powerpoint/2010/main" val="21509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7"/>
          <a:stretch/>
        </p:blipFill>
        <p:spPr>
          <a:xfrm>
            <a:off x="3918857" y="2814377"/>
            <a:ext cx="5225143" cy="391370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2017 NFP GOVERNANCE AND PERFORMANCE STUDY</a:t>
            </a:r>
            <a:endParaRPr lang="en-AU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7987" y="1159504"/>
            <a:ext cx="7011715" cy="100022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AU" sz="2400" dirty="0" smtClean="0">
                <a:latin typeface="+mj-lt"/>
              </a:rPr>
              <a:t>Culture: </a:t>
            </a:r>
            <a:r>
              <a:rPr lang="en-AU" sz="2400" dirty="0" smtClean="0">
                <a:solidFill>
                  <a:srgbClr val="D0366A"/>
                </a:solidFill>
                <a:latin typeface="+mj-lt"/>
              </a:rPr>
              <a:t>front of mind</a:t>
            </a:r>
            <a:r>
              <a:rPr lang="en-AU" sz="2400" dirty="0" smtClean="0">
                <a:latin typeface="+mj-lt"/>
              </a:rPr>
              <a:t>, but bottom of agenda</a:t>
            </a:r>
            <a:endParaRPr lang="en-AU" sz="24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986" y="2159726"/>
            <a:ext cx="374600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1C0E52"/>
                </a:solidFill>
              </a:rPr>
              <a:t>Only 45% said culture was clearly defined and embedded in processes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1C0E52"/>
                </a:solidFill>
              </a:rPr>
              <a:t>55% said culture is not being managed well</a:t>
            </a:r>
          </a:p>
        </p:txBody>
      </p:sp>
    </p:spTree>
    <p:extLst>
      <p:ext uri="{BB962C8B-B14F-4D97-AF65-F5344CB8AC3E}">
        <p14:creationId xmlns:p14="http://schemas.microsoft.com/office/powerpoint/2010/main" val="12029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2017 NFP GOVERNANCE AND PERFORMANCE STUDY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7987" y="1159504"/>
            <a:ext cx="7011715" cy="100022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AU" sz="2400" dirty="0" smtClean="0">
                <a:latin typeface="+mj-lt"/>
              </a:rPr>
              <a:t>Culture: </a:t>
            </a:r>
            <a:r>
              <a:rPr lang="en-AU" sz="2400" dirty="0" smtClean="0">
                <a:solidFill>
                  <a:srgbClr val="D0366A"/>
                </a:solidFill>
                <a:latin typeface="+mj-lt"/>
              </a:rPr>
              <a:t>front of mind</a:t>
            </a:r>
            <a:r>
              <a:rPr lang="en-AU" sz="2400" dirty="0" smtClean="0">
                <a:latin typeface="+mj-lt"/>
              </a:rPr>
              <a:t>, but bottom of agenda</a:t>
            </a:r>
            <a:endParaRPr lang="en-AU" sz="2400" dirty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80"/>
          <a:stretch/>
        </p:blipFill>
        <p:spPr>
          <a:xfrm>
            <a:off x="304800" y="4788966"/>
            <a:ext cx="8534400" cy="11685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t="87101" r="5905" b="2152"/>
          <a:stretch/>
        </p:blipFill>
        <p:spPr>
          <a:xfrm>
            <a:off x="2360021" y="6117301"/>
            <a:ext cx="6339841" cy="3135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07984" y="2176395"/>
            <a:ext cx="506099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1C0E52"/>
                </a:solidFill>
              </a:rPr>
              <a:t>But…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1C0E52"/>
                </a:solidFill>
              </a:rPr>
              <a:t>It is not on the board agenda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1C0E52"/>
                </a:solidFill>
              </a:rPr>
              <a:t>More than half said it had not been an agenda item at a board meeting in the last 12 months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987" y="4527356"/>
            <a:ext cx="364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/>
              <a:t>Figure 3:</a:t>
            </a:r>
            <a:endParaRPr lang="en-AU" sz="1100" b="1" dirty="0"/>
          </a:p>
        </p:txBody>
      </p:sp>
    </p:spTree>
    <p:extLst>
      <p:ext uri="{BB962C8B-B14F-4D97-AF65-F5344CB8AC3E}">
        <p14:creationId xmlns:p14="http://schemas.microsoft.com/office/powerpoint/2010/main" val="3190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2017 NFP GOVERNANCE AND PERFORMANCE STUDY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407987" y="2159726"/>
            <a:ext cx="3885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1C0E52"/>
                </a:solidFill>
              </a:rPr>
              <a:t>Many organisations take only an informal approach to managing culture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7987" y="1159504"/>
            <a:ext cx="7011715" cy="100022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AU" sz="2400" dirty="0" smtClean="0">
                <a:latin typeface="+mj-lt"/>
              </a:rPr>
              <a:t>Culture: </a:t>
            </a:r>
            <a:r>
              <a:rPr lang="en-AU" sz="2400" dirty="0" smtClean="0">
                <a:solidFill>
                  <a:srgbClr val="D0366A"/>
                </a:solidFill>
                <a:latin typeface="+mj-lt"/>
              </a:rPr>
              <a:t>front of mind</a:t>
            </a:r>
            <a:r>
              <a:rPr lang="en-AU" sz="2400" dirty="0" smtClean="0">
                <a:latin typeface="+mj-lt"/>
              </a:rPr>
              <a:t>, but bottom of agenda</a:t>
            </a:r>
            <a:endParaRPr lang="en-AU" sz="24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6" y="3159948"/>
            <a:ext cx="7785136" cy="3461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7987" y="3159948"/>
            <a:ext cx="364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/>
              <a:t>Figure 2:</a:t>
            </a:r>
            <a:endParaRPr lang="en-AU" sz="1100" b="1" dirty="0"/>
          </a:p>
        </p:txBody>
      </p:sp>
    </p:spTree>
    <p:extLst>
      <p:ext uri="{BB962C8B-B14F-4D97-AF65-F5344CB8AC3E}">
        <p14:creationId xmlns:p14="http://schemas.microsoft.com/office/powerpoint/2010/main" val="18677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2017 NFP GOVERNANCE AND PERFORMANCE STUDY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7987" y="1098546"/>
            <a:ext cx="8245475" cy="712833"/>
          </a:xfrm>
        </p:spPr>
        <p:txBody>
          <a:bodyPr>
            <a:normAutofit/>
          </a:bodyPr>
          <a:lstStyle/>
          <a:p>
            <a:pPr lvl="0"/>
            <a:r>
              <a:rPr lang="en-AU" sz="2400" dirty="0" smtClean="0">
                <a:latin typeface="+mj-lt"/>
              </a:rPr>
              <a:t>Achieving </a:t>
            </a:r>
            <a:r>
              <a:rPr lang="en-AU" sz="2400" dirty="0" smtClean="0">
                <a:solidFill>
                  <a:srgbClr val="D0366A"/>
                </a:solidFill>
                <a:latin typeface="+mj-lt"/>
              </a:rPr>
              <a:t>financial</a:t>
            </a:r>
            <a:r>
              <a:rPr lang="en-AU" sz="2400" dirty="0" smtClean="0">
                <a:latin typeface="+mj-lt"/>
              </a:rPr>
              <a:t> sustainability</a:t>
            </a:r>
            <a:endParaRPr lang="en-AU" sz="2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987" y="1977354"/>
            <a:ext cx="82454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1C0E52"/>
                </a:solidFill>
              </a:rPr>
              <a:t>The 2016 study found that profit margins were slim at many NFPs and there was some misunderstanding around profit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1C0E52"/>
                </a:solidFill>
              </a:rPr>
              <a:t>2017 study shows that there is still work to be done to achieve financial sustainability across the sector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C0E52"/>
                </a:solidFill>
              </a:rPr>
              <a:t>50% of directors reported </a:t>
            </a:r>
            <a:r>
              <a:rPr lang="en-AU" sz="1600" dirty="0" smtClean="0">
                <a:solidFill>
                  <a:srgbClr val="1C0E52"/>
                </a:solidFill>
              </a:rPr>
              <a:t>slim or negative profit margins</a:t>
            </a:r>
            <a:endParaRPr lang="en-AU" sz="900" b="1" dirty="0">
              <a:solidFill>
                <a:srgbClr val="1C0E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2017 NFP GOVERNANCE AND PERFORMANCE STUDY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7987" y="1098546"/>
            <a:ext cx="8245475" cy="712833"/>
          </a:xfrm>
        </p:spPr>
        <p:txBody>
          <a:bodyPr>
            <a:normAutofit/>
          </a:bodyPr>
          <a:lstStyle/>
          <a:p>
            <a:pPr lvl="0"/>
            <a:r>
              <a:rPr lang="en-AU" sz="2400" dirty="0" smtClean="0">
                <a:latin typeface="+mj-lt"/>
              </a:rPr>
              <a:t>Achieving </a:t>
            </a:r>
            <a:r>
              <a:rPr lang="en-AU" sz="2400" dirty="0" smtClean="0">
                <a:solidFill>
                  <a:srgbClr val="D0366A"/>
                </a:solidFill>
                <a:latin typeface="+mj-lt"/>
              </a:rPr>
              <a:t>financial</a:t>
            </a:r>
            <a:r>
              <a:rPr lang="en-AU" sz="2400" dirty="0" smtClean="0">
                <a:latin typeface="+mj-lt"/>
              </a:rPr>
              <a:t> sustainability</a:t>
            </a:r>
            <a:endParaRPr lang="en-AU" sz="2400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7" y="2275177"/>
            <a:ext cx="7715794" cy="41364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7987" y="2223752"/>
            <a:ext cx="364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/>
              <a:t>Figure 11:</a:t>
            </a:r>
            <a:endParaRPr lang="en-AU" sz="1100" b="1" dirty="0"/>
          </a:p>
        </p:txBody>
      </p:sp>
    </p:spTree>
    <p:extLst>
      <p:ext uri="{BB962C8B-B14F-4D97-AF65-F5344CB8AC3E}">
        <p14:creationId xmlns:p14="http://schemas.microsoft.com/office/powerpoint/2010/main" val="26837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2017 NFP GOVERNANCE AND PERFORMANCE STUDY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7987" y="1098546"/>
            <a:ext cx="8245475" cy="712833"/>
          </a:xfrm>
        </p:spPr>
        <p:txBody>
          <a:bodyPr>
            <a:normAutofit/>
          </a:bodyPr>
          <a:lstStyle/>
          <a:p>
            <a:pPr lvl="0"/>
            <a:r>
              <a:rPr lang="en-AU" sz="2400" dirty="0" smtClean="0">
                <a:latin typeface="+mj-lt"/>
              </a:rPr>
              <a:t>Achieving </a:t>
            </a:r>
            <a:r>
              <a:rPr lang="en-AU" sz="2400" dirty="0" smtClean="0">
                <a:solidFill>
                  <a:srgbClr val="D0366A"/>
                </a:solidFill>
                <a:latin typeface="+mj-lt"/>
              </a:rPr>
              <a:t>financial</a:t>
            </a:r>
            <a:r>
              <a:rPr lang="en-AU" sz="2400" dirty="0" smtClean="0">
                <a:latin typeface="+mj-lt"/>
              </a:rPr>
              <a:t> sustainability</a:t>
            </a:r>
            <a:endParaRPr lang="en-AU" sz="2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987" y="1977354"/>
            <a:ext cx="4212781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1C0E52"/>
                </a:solidFill>
              </a:rPr>
              <a:t>Some deterioration in profit over the last three years</a:t>
            </a:r>
          </a:p>
          <a:p>
            <a:pPr marL="171450" lvl="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1C0E52"/>
                </a:solidFill>
              </a:rPr>
              <a:t>NFPs reporting margins of greater than 2% fell from 55% to 48%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82" y="1733636"/>
            <a:ext cx="2833850" cy="49769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6673" y="1325718"/>
            <a:ext cx="3640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/>
              <a:t>Figure 13:</a:t>
            </a:r>
            <a:endParaRPr lang="en-AU" sz="1100" b="1" dirty="0"/>
          </a:p>
        </p:txBody>
      </p:sp>
    </p:spTree>
    <p:extLst>
      <p:ext uri="{BB962C8B-B14F-4D97-AF65-F5344CB8AC3E}">
        <p14:creationId xmlns:p14="http://schemas.microsoft.com/office/powerpoint/2010/main" val="29519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VENT COLOURS RGB">
      <a:dk1>
        <a:srgbClr val="1C0E52"/>
      </a:dk1>
      <a:lt1>
        <a:srgbClr val="FFFFFF"/>
      </a:lt1>
      <a:dk2>
        <a:srgbClr val="E7EBE6"/>
      </a:dk2>
      <a:lt2>
        <a:srgbClr val="BA006E"/>
      </a:lt2>
      <a:accent1>
        <a:srgbClr val="1ABFD7"/>
      </a:accent1>
      <a:accent2>
        <a:srgbClr val="C3D941"/>
      </a:accent2>
      <a:accent3>
        <a:srgbClr val="7C439A"/>
      </a:accent3>
      <a:accent4>
        <a:srgbClr val="3D85C6"/>
      </a:accent4>
      <a:accent5>
        <a:srgbClr val="F47B29"/>
      </a:accent5>
      <a:accent6>
        <a:srgbClr val="FFB612"/>
      </a:accent6>
      <a:hlink>
        <a:srgbClr val="00AD7D"/>
      </a:hlink>
      <a:folHlink>
        <a:srgbClr val="00B3EF"/>
      </a:folHlink>
    </a:clrScheme>
    <a:fontScheme name="AICD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599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Georgia</vt:lpstr>
      <vt:lpstr>Office Theme</vt:lpstr>
      <vt:lpstr>PowerPoint Presentation</vt:lpstr>
      <vt:lpstr>2017 NFP GOVERNANCE AND PERFORMANCE STUDY</vt:lpstr>
      <vt:lpstr>2017 NFP GOVERNANCE AND PERFORMANCE STUDY</vt:lpstr>
      <vt:lpstr>2017 NFP GOVERNANCE AND PERFORMANCE STUDY</vt:lpstr>
      <vt:lpstr>2017 NFP GOVERNANCE AND PERFORMANCE STUDY</vt:lpstr>
      <vt:lpstr>2017 NFP GOVERNANCE AND PERFORMANCE STUDY</vt:lpstr>
      <vt:lpstr>2017 NFP GOVERNANCE AND PERFORMANCE STUDY</vt:lpstr>
      <vt:lpstr>2017 NFP GOVERNANCE AND PERFORMANCE STUDY</vt:lpstr>
      <vt:lpstr>2017 NFP GOVERNANCE AND PERFORMANCE STUDY</vt:lpstr>
      <vt:lpstr>2017 NFP GOVERNANCE AND PERFORMANCE STUDY</vt:lpstr>
      <vt:lpstr>2017 NFP GOVERNANCE AND PERFORMANCE STUDY</vt:lpstr>
      <vt:lpstr>2017 NFP GOVERNANCE AND PERFORMANCE STUDY</vt:lpstr>
      <vt:lpstr>2017 NFP GOVERNANCE AND PERFORMANCE STUDY</vt:lpstr>
      <vt:lpstr>2017 NFP GOVERNANCE AND PERFORMANCE STUDY</vt:lpstr>
      <vt:lpstr>2017 NFP GOVERNANCE AND PERFORMANCE STUDY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</dc:creator>
  <cp:lastModifiedBy>BDO</cp:lastModifiedBy>
  <cp:revision>125</cp:revision>
  <dcterms:created xsi:type="dcterms:W3CDTF">2011-06-10T06:10:53Z</dcterms:created>
  <dcterms:modified xsi:type="dcterms:W3CDTF">2017-09-24T19:50:20Z</dcterms:modified>
</cp:coreProperties>
</file>