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napToObjects="1">
      <p:cViewPr varScale="1">
        <p:scale>
          <a:sx n="58" d="100"/>
          <a:sy n="58" d="100"/>
        </p:scale>
        <p:origin x="4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4C340-C5ED-401C-878A-26B4BC7E39E7}" type="datetimeFigureOut">
              <a:rPr lang="en-AU" smtClean="0"/>
              <a:t>4/08/2017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FB706-F171-478F-A5CA-EE352E072A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9320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Insert ACCP</a:t>
            </a:r>
            <a:r>
              <a:rPr lang="en-AU" baseline="0" dirty="0" smtClean="0"/>
              <a:t> intro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0655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Within</a:t>
            </a:r>
            <a:r>
              <a:rPr lang="en-AU" baseline="0" dirty="0" smtClean="0"/>
              <a:t> the human services field t</a:t>
            </a:r>
            <a:r>
              <a:rPr lang="en-AU" dirty="0" smtClean="0"/>
              <a:t>he desire to collaborate stems from awareness that there are many issues/problems that are difficult to respond to from only one perspective or</a:t>
            </a:r>
            <a:r>
              <a:rPr lang="en-AU" baseline="0" dirty="0" smtClean="0"/>
              <a:t> with only one kind of resources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Often the problems we are confronted with are not easily or effectively addressed by working alone</a:t>
            </a:r>
          </a:p>
          <a:p>
            <a:r>
              <a:rPr lang="en-AU" baseline="0" dirty="0" smtClean="0"/>
              <a:t>For example a domestic violence situation may require input from police, health services, legal services, refuge/housing services, income support services, child care services, perpetrator program, counselling, emergency assistance </a:t>
            </a:r>
            <a:r>
              <a:rPr lang="en-AU" baseline="0" dirty="0" err="1" smtClean="0"/>
              <a:t>etc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560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Taking a collaborative approach acknowledges the</a:t>
            </a:r>
            <a:r>
              <a:rPr lang="en-AU" baseline="0" dirty="0" smtClean="0"/>
              <a:t> limitations of a siloed service system where for example health services only deal with a discrete health problem etc.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baseline="0" dirty="0" smtClean="0"/>
              <a:t>Such a narrow approach often means that those with multiple and complex issues struggle to have their needs met for example a parent misusing substances, with health problems, housing difficulties and a child with a disability.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To practice collaboratively individuals and organisations need to agree on the purpose for doing so</a:t>
            </a:r>
            <a:r>
              <a:rPr lang="en-AU" baseline="0" dirty="0" smtClean="0"/>
              <a:t> as </a:t>
            </a:r>
            <a:r>
              <a:rPr lang="en-AU" dirty="0" smtClean="0"/>
              <a:t>the benefits must outweigh the obstacles.</a:t>
            </a:r>
            <a:r>
              <a:rPr lang="en-AU" baseline="0" dirty="0" smtClean="0"/>
              <a:t> I</a:t>
            </a:r>
            <a:r>
              <a:rPr lang="en-AU" dirty="0" smtClean="0"/>
              <a:t>t is important to reach agreement on the specific nature of the desired goals. Efficiently harnessing the available</a:t>
            </a:r>
            <a:r>
              <a:rPr lang="en-AU" baseline="0" dirty="0" smtClean="0"/>
              <a:t> </a:t>
            </a:r>
            <a:r>
              <a:rPr lang="en-AU" dirty="0" smtClean="0"/>
              <a:t>collective resources </a:t>
            </a:r>
            <a:r>
              <a:rPr lang="en-AU" baseline="0" dirty="0" smtClean="0"/>
              <a:t>to enable problems to be addressed requires a strong commitment to achieve shared goals… for example when a family has a multiplicity of problems that negatively impact on child wellbeing different services need to collaborate to address a range of issues with the aim of improving the health and safety of the child and other members of the family. When addressing the child’s needs is the shared goal a cohesive approach to assist in reaching this goal is easier.</a:t>
            </a:r>
            <a:endParaRPr lang="en-AU" dirty="0" smtClean="0"/>
          </a:p>
          <a:p>
            <a:endParaRPr lang="en-AU" dirty="0"/>
          </a:p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9455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When different individuals’ specialist skills and knowledge are harnessed for the same purpose more can be achieved</a:t>
            </a:r>
          </a:p>
          <a:p>
            <a:endParaRPr lang="en-AU" dirty="0" smtClean="0"/>
          </a:p>
          <a:p>
            <a:r>
              <a:rPr lang="en-AU" dirty="0" smtClean="0"/>
              <a:t>Collaborative relationships are attractive to organisations because the combination of effort and expertise produces benefits greater than those achieved by working alone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237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There are both organisational and interpersonal differences that need to be bridged so</a:t>
            </a:r>
            <a:r>
              <a:rPr lang="en-AU" baseline="0" dirty="0" smtClean="0"/>
              <a:t> that </a:t>
            </a:r>
            <a:r>
              <a:rPr lang="en-AU" dirty="0" smtClean="0"/>
              <a:t>collaborative practice can be supported/promoted. </a:t>
            </a:r>
          </a:p>
          <a:p>
            <a:r>
              <a:rPr lang="en-AU" dirty="0" smtClean="0"/>
              <a:t>What</a:t>
            </a:r>
            <a:r>
              <a:rPr lang="en-AU" baseline="0" dirty="0" smtClean="0"/>
              <a:t> is needed includes appropriate o</a:t>
            </a:r>
            <a:r>
              <a:rPr lang="en-AU" dirty="0" smtClean="0"/>
              <a:t>rganisational infrastructure, shared values, investment in relationships and maintenance of communication.</a:t>
            </a:r>
          </a:p>
          <a:p>
            <a:r>
              <a:rPr lang="en-AU" dirty="0" smtClean="0"/>
              <a:t>Necessary</a:t>
            </a:r>
            <a:r>
              <a:rPr lang="en-AU" baseline="0" dirty="0" smtClean="0"/>
              <a:t> i</a:t>
            </a:r>
            <a:r>
              <a:rPr lang="en-AU" dirty="0" smtClean="0"/>
              <a:t>nfrastructure includes</a:t>
            </a:r>
            <a:r>
              <a:rPr lang="en-AU" baseline="0" dirty="0" smtClean="0"/>
              <a:t> adequate finance, personnel, policies and facilities.</a:t>
            </a:r>
          </a:p>
          <a:p>
            <a:r>
              <a:rPr lang="en-AU" baseline="0" dirty="0" smtClean="0"/>
              <a:t>Shared values requires that individuals meet to clarify roles and to explore expectations about a commitment to alleviate problems experienced by service users before formally describing expectations.</a:t>
            </a:r>
          </a:p>
          <a:p>
            <a:r>
              <a:rPr lang="en-AU" baseline="0" dirty="0" smtClean="0"/>
              <a:t>There are many different relationships, including reciprocity, between all those involved – managers, staff, services users. These groups work within organisational structures and are responsive to organisational priorities at different levels inside an organisation. </a:t>
            </a:r>
          </a:p>
          <a:p>
            <a:r>
              <a:rPr lang="en-AU" baseline="0" dirty="0" smtClean="0"/>
              <a:t>Communication networks must be built and sustained as access to communication channels allow opportunities for influence.</a:t>
            </a:r>
          </a:p>
          <a:p>
            <a:endParaRPr lang="en-AU" dirty="0" smtClean="0"/>
          </a:p>
          <a:p>
            <a:r>
              <a:rPr lang="en-AU" dirty="0" smtClean="0"/>
              <a:t>Processes for identifying situations that require collaborative practice and deciding</a:t>
            </a:r>
            <a:r>
              <a:rPr lang="en-AU" baseline="0" dirty="0" smtClean="0"/>
              <a:t> who will be involved and how may need to be o</a:t>
            </a:r>
            <a:r>
              <a:rPr lang="en-AU" dirty="0" smtClean="0"/>
              <a:t>utlined. Support for developing the skills needed for collaboration will be necessary as</a:t>
            </a:r>
            <a:r>
              <a:rPr lang="en-AU" baseline="0" dirty="0" smtClean="0"/>
              <a:t> many workers are trained to take a specific approach.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Structures such as making agreements regarding ways of working together can be useful.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Holding regular interagency meetings</a:t>
            </a:r>
            <a:r>
              <a:rPr lang="en-AU" baseline="0" dirty="0" smtClean="0"/>
              <a:t> like today’s orientation forum provide an opportunity to meet, interact and learn from and with each other.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15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relationships underpinning collaborative practice can range from agreements to share specific</a:t>
            </a:r>
            <a:r>
              <a:rPr lang="en-AU" baseline="0" dirty="0" smtClean="0"/>
              <a:t> information at inter-agency or network meetings to the adoption of more formal agreements outlining situations in which a specified organisation or person takes the lead in dealing with a particular situation. </a:t>
            </a:r>
          </a:p>
          <a:p>
            <a:r>
              <a:rPr lang="en-AU" baseline="0" dirty="0" smtClean="0"/>
              <a:t>Many of those who are here today have already forged trusting relationships with workers from other organisations.  Such relationships are reinforced by working together to address a difficult situation with limited resources </a:t>
            </a:r>
          </a:p>
          <a:p>
            <a:r>
              <a:rPr lang="en-AU" baseline="0" dirty="0" smtClean="0"/>
              <a:t>Most of you will learn that collaborative practice can not only make a difficult job easier but that it can help you to attain better outcomes for the people whose problems and difficulties you are  asked to deal with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0811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Simple things such as maintaining an updated contact list can help support collaborative practice. </a:t>
            </a:r>
          </a:p>
          <a:p>
            <a:r>
              <a:rPr lang="en-AU" dirty="0" smtClean="0"/>
              <a:t>As</a:t>
            </a:r>
            <a:r>
              <a:rPr lang="en-AU" baseline="0" dirty="0" smtClean="0"/>
              <a:t> can: </a:t>
            </a:r>
          </a:p>
          <a:p>
            <a:r>
              <a:rPr lang="en-AU" baseline="0" dirty="0" smtClean="0"/>
              <a:t>W</a:t>
            </a:r>
            <a:r>
              <a:rPr lang="en-AU" dirty="0" smtClean="0"/>
              <a:t>elcoming new people into established roles so that they understand the expectation is to maintain existing connections between individuals and organisations. </a:t>
            </a:r>
          </a:p>
          <a:p>
            <a:r>
              <a:rPr lang="en-AU" dirty="0" smtClean="0"/>
              <a:t>Being able</a:t>
            </a:r>
            <a:r>
              <a:rPr lang="en-AU" baseline="0" dirty="0" smtClean="0"/>
              <a:t> to explain and provide examples of how working collaboratively benefits problem solving. </a:t>
            </a:r>
          </a:p>
          <a:p>
            <a:r>
              <a:rPr lang="en-AU" baseline="0" dirty="0" smtClean="0"/>
              <a:t>Sharing and celebrating examples of effective collaborative practice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6672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Any questions or comments?</a:t>
            </a:r>
          </a:p>
          <a:p>
            <a:r>
              <a:rPr lang="en-AU" baseline="0" dirty="0" smtClean="0"/>
              <a:t>Some readings on this topic have been provided for you to download</a:t>
            </a:r>
          </a:p>
          <a:p>
            <a:r>
              <a:rPr lang="en-AU" baseline="0" smtClean="0"/>
              <a:t>Thank you.</a:t>
            </a:r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FB706-F171-478F-A5CA-EE352E072A77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74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2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7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1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7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0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9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7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6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1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3976B-DC37-C04A-9889-C04E0873E5F0}" type="datetimeFigureOut">
              <a:rPr lang="en-US" smtClean="0"/>
              <a:t>04-Aug-17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833A73-62BB-A947-88B6-379D6441A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 descr="MASTER_bottom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2025"/>
            <a:ext cx="9144000" cy="65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hildprotection@unisa.edu.a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2226"/>
            <a:ext cx="7772400" cy="17294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Collaborative Practice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7501"/>
            <a:ext cx="6400800" cy="1459913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Cross Sector </a:t>
            </a:r>
            <a:r>
              <a:rPr lang="en-US" sz="2000" b="1" dirty="0">
                <a:solidFill>
                  <a:schemeClr val="tx1"/>
                </a:solidFill>
              </a:rPr>
              <a:t>O</a:t>
            </a:r>
            <a:r>
              <a:rPr lang="en-US" sz="2000" b="1" dirty="0" smtClean="0">
                <a:solidFill>
                  <a:schemeClr val="tx1"/>
                </a:solidFill>
              </a:rPr>
              <a:t>rientation Forum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Alice Springs, 25 May 2017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Prof Fiona Arney and Christine Gibson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INTRO SLIDE_to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58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Individuals/groups purposefully working together</a:t>
            </a:r>
          </a:p>
          <a:p>
            <a:pPr marL="0" indent="0" algn="ctr">
              <a:buNone/>
            </a:pPr>
            <a:endParaRPr lang="en-AU" i="1" dirty="0" smtClean="0"/>
          </a:p>
          <a:p>
            <a:pPr marL="0" indent="0" algn="ctr">
              <a:buNone/>
            </a:pPr>
            <a:r>
              <a:rPr lang="en-AU" i="1" dirty="0" smtClean="0"/>
              <a:t>It takes a village to raise a child…..</a:t>
            </a:r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06764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Collaboration in human services =</a:t>
            </a:r>
          </a:p>
          <a:p>
            <a:pPr marL="0" indent="0" algn="ctr">
              <a:buNone/>
            </a:pPr>
            <a:r>
              <a:rPr lang="en-AU" dirty="0" smtClean="0"/>
              <a:t>Individuals/organisations working together to </a:t>
            </a:r>
            <a:r>
              <a:rPr lang="en-AU" dirty="0"/>
              <a:t>achieve shared </a:t>
            </a:r>
            <a:r>
              <a:rPr lang="en-AU" dirty="0" smtClean="0"/>
              <a:t>goals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348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Collaborative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Organisations/individuals working together to address </a:t>
            </a:r>
            <a:r>
              <a:rPr lang="en-AU" dirty="0"/>
              <a:t>problems</a:t>
            </a:r>
          </a:p>
          <a:p>
            <a:pPr marL="0" indent="0" algn="ctr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875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Collaborative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dirty="0" smtClean="0"/>
              <a:t>What is needed to bridge differences?</a:t>
            </a:r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Structures</a:t>
            </a:r>
          </a:p>
          <a:p>
            <a:pPr marL="0" indent="0" algn="ctr">
              <a:buNone/>
            </a:pPr>
            <a:r>
              <a:rPr lang="en-AU" dirty="0" smtClean="0"/>
              <a:t>Processes</a:t>
            </a:r>
          </a:p>
          <a:p>
            <a:pPr marL="0" indent="0" algn="ctr">
              <a:buNone/>
            </a:pPr>
            <a:r>
              <a:rPr lang="en-AU" dirty="0" smtClean="0"/>
              <a:t>Skills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761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Collaborative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= A continuum of fruitful relationships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480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can help?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Make </a:t>
            </a:r>
            <a:r>
              <a:rPr lang="en-AU" dirty="0"/>
              <a:t>connections </a:t>
            </a: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Know what is available</a:t>
            </a:r>
          </a:p>
          <a:p>
            <a:pPr marL="0" indent="0" algn="ctr">
              <a:buNone/>
            </a:pPr>
            <a:r>
              <a:rPr lang="en-AU" dirty="0" smtClean="0"/>
              <a:t>Keep up to date with service availability</a:t>
            </a:r>
          </a:p>
          <a:p>
            <a:pPr marL="0" indent="0" algn="ctr">
              <a:buNone/>
            </a:pPr>
            <a:r>
              <a:rPr lang="en-AU" dirty="0" smtClean="0"/>
              <a:t>Joint problem-solving </a:t>
            </a:r>
            <a:endParaRPr lang="en-AU" dirty="0"/>
          </a:p>
          <a:p>
            <a:pPr marL="0" indent="0" algn="ctr">
              <a:buNone/>
            </a:pPr>
            <a:r>
              <a:rPr lang="en-AU" dirty="0" smtClean="0"/>
              <a:t>Know </a:t>
            </a:r>
            <a:r>
              <a:rPr lang="en-AU" dirty="0"/>
              <a:t>information-sharing legislation </a:t>
            </a:r>
          </a:p>
        </p:txBody>
      </p:sp>
    </p:spTree>
    <p:extLst>
      <p:ext uri="{BB962C8B-B14F-4D97-AF65-F5344CB8AC3E}">
        <p14:creationId xmlns:p14="http://schemas.microsoft.com/office/powerpoint/2010/main" val="3224341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AU" b="1" dirty="0" smtClean="0"/>
          </a:p>
          <a:p>
            <a:pPr marL="0" indent="0" algn="ctr">
              <a:buNone/>
            </a:pPr>
            <a:r>
              <a:rPr lang="en-AU" b="1" dirty="0" smtClean="0"/>
              <a:t>Australian Centre for Child Protection</a:t>
            </a:r>
          </a:p>
          <a:p>
            <a:pPr marL="0" indent="0" algn="ctr">
              <a:buNone/>
            </a:pPr>
            <a:r>
              <a:rPr lang="en-AU" b="1" dirty="0" smtClean="0"/>
              <a:t>08 83022874</a:t>
            </a:r>
          </a:p>
          <a:p>
            <a:pPr marL="0" indent="0" algn="ctr">
              <a:buNone/>
            </a:pPr>
            <a:r>
              <a:rPr lang="en-AU" b="1" dirty="0" smtClean="0"/>
              <a:t>unisa.edu.au/</a:t>
            </a:r>
            <a:r>
              <a:rPr lang="en-AU" b="1" dirty="0" err="1" smtClean="0"/>
              <a:t>accp</a:t>
            </a:r>
            <a:endParaRPr lang="en-AU" b="1" dirty="0" smtClean="0"/>
          </a:p>
          <a:p>
            <a:pPr marL="0" lvl="0" indent="0" algn="ctr">
              <a:buNone/>
            </a:pPr>
            <a:r>
              <a:rPr lang="en-US" altLang="en-US" dirty="0">
                <a:hlinkClick r:id="rId3"/>
              </a:rPr>
              <a:t>childprotection@unisa.edu.au</a:t>
            </a:r>
            <a:endParaRPr lang="en-US" altLang="en-US" sz="800" dirty="0"/>
          </a:p>
          <a:p>
            <a:pPr marL="0" indent="0" algn="ctr">
              <a:buNone/>
            </a:pPr>
            <a:endParaRPr lang="en-AU" b="1" dirty="0" smtClean="0"/>
          </a:p>
          <a:p>
            <a:pPr marL="0" indent="0" algn="ctr">
              <a:buNone/>
            </a:pPr>
            <a:r>
              <a:rPr lang="en-US" altLang="en-US" dirty="0">
                <a:solidFill>
                  <a:srgbClr val="555555"/>
                </a:solidFill>
                <a:latin typeface="altis_unisa_web"/>
              </a:rPr>
              <a:t> </a:t>
            </a:r>
            <a:r>
              <a:rPr lang="en-US" altLang="en-US" sz="4800" dirty="0">
                <a:solidFill>
                  <a:srgbClr val="555555"/>
                </a:solidFill>
                <a:latin typeface="altis_unisa_web"/>
              </a:rPr>
              <a:t> </a:t>
            </a:r>
            <a:r>
              <a:rPr lang="en-US" altLang="en-US" dirty="0">
                <a:solidFill>
                  <a:srgbClr val="555555"/>
                </a:solidFill>
                <a:latin typeface="altis_unisa_web"/>
              </a:rPr>
              <a:t> </a:t>
            </a:r>
            <a:r>
              <a:rPr lang="en-US" altLang="en-US" sz="4800" dirty="0">
                <a:solidFill>
                  <a:srgbClr val="555555"/>
                </a:solidFill>
                <a:latin typeface="altis_unisa_web"/>
              </a:rPr>
              <a:t> </a:t>
            </a:r>
            <a:r>
              <a:rPr lang="en-US" altLang="en-US" dirty="0" smtClean="0">
                <a:solidFill>
                  <a:srgbClr val="555555"/>
                </a:solidFill>
                <a:latin typeface="altis_unisa_web"/>
              </a:rPr>
              <a:t>@</a:t>
            </a:r>
            <a:r>
              <a:rPr lang="en-US" altLang="en-US" dirty="0" err="1">
                <a:solidFill>
                  <a:srgbClr val="555555"/>
                </a:solidFill>
                <a:latin typeface="altis_unisa_web"/>
              </a:rPr>
              <a:t>ACCPUniSA</a:t>
            </a:r>
            <a:endParaRPr lang="en-AU" dirty="0"/>
          </a:p>
        </p:txBody>
      </p:sp>
      <p:pic>
        <p:nvPicPr>
          <p:cNvPr id="4" name="Picture 2" descr="Twitter 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075" y="5263927"/>
            <a:ext cx="654008" cy="594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314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CP_PPT 2014 TEMPLATE.potx" id="{23B4B5EA-F534-49A3-8B51-E7D84EFC88B0}" vid="{AF05738E-2618-417B-9237-37438270F2A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ACCP_PPT 2014 TEMPLATE</Template>
  <TotalTime>257</TotalTime>
  <Words>848</Words>
  <Application>Microsoft Office PowerPoint</Application>
  <PresentationFormat>On-screen Show (4:3)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altis_unisa_web</vt:lpstr>
      <vt:lpstr>Arial</vt:lpstr>
      <vt:lpstr>Calibri</vt:lpstr>
      <vt:lpstr>Office Theme</vt:lpstr>
      <vt:lpstr> Collaborative Practice  </vt:lpstr>
      <vt:lpstr>Collaboration</vt:lpstr>
      <vt:lpstr>Collaboration</vt:lpstr>
      <vt:lpstr>Collaborative Practice</vt:lpstr>
      <vt:lpstr>Collaborative Practice</vt:lpstr>
      <vt:lpstr>Collaborative Practice</vt:lpstr>
      <vt:lpstr>What can help?</vt:lpstr>
      <vt:lpstr>PowerPoint Presentation</vt:lpstr>
    </vt:vector>
  </TitlesOfParts>
  <Company>University of South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Practice</dc:title>
  <dc:creator>Christine Gibson</dc:creator>
  <cp:lastModifiedBy>Marnie Round</cp:lastModifiedBy>
  <cp:revision>29</cp:revision>
  <dcterms:created xsi:type="dcterms:W3CDTF">2017-05-17T01:20:07Z</dcterms:created>
  <dcterms:modified xsi:type="dcterms:W3CDTF">2017-08-04T01:56:42Z</dcterms:modified>
</cp:coreProperties>
</file>