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70" r:id="rId4"/>
    <p:sldId id="262" r:id="rId5"/>
    <p:sldId id="271" r:id="rId6"/>
    <p:sldId id="263" r:id="rId7"/>
    <p:sldId id="272" r:id="rId8"/>
    <p:sldId id="264" r:id="rId9"/>
    <p:sldId id="265" r:id="rId10"/>
    <p:sldId id="266" r:id="rId11"/>
    <p:sldId id="267" r:id="rId12"/>
    <p:sldId id="268" r:id="rId13"/>
    <p:sldId id="269" r:id="rId14"/>
    <p:sldId id="273" r:id="rId15"/>
    <p:sldId id="274" r:id="rId16"/>
    <p:sldId id="275" r:id="rId17"/>
    <p:sldId id="276"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3A00"/>
    <a:srgbClr val="DA9A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0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87F1F25-3C86-41D7-AF96-3C07D0A6A779}" type="datetimeFigureOut">
              <a:rPr lang="en-AU" smtClean="0"/>
              <a:t>25/05/2017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A4C5B7F-5BA5-49DD-805E-53CE63F3113B}" type="slidenum">
              <a:rPr lang="en-AU" smtClean="0"/>
              <a:t>‹#›</a:t>
            </a:fld>
            <a:endParaRPr lang="en-AU"/>
          </a:p>
        </p:txBody>
      </p:sp>
    </p:spTree>
    <p:extLst>
      <p:ext uri="{BB962C8B-B14F-4D97-AF65-F5344CB8AC3E}">
        <p14:creationId xmlns:p14="http://schemas.microsoft.com/office/powerpoint/2010/main" val="3512648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87F1F25-3C86-41D7-AF96-3C07D0A6A779}" type="datetimeFigureOut">
              <a:rPr lang="en-AU" smtClean="0"/>
              <a:t>25/05/2017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A4C5B7F-5BA5-49DD-805E-53CE63F3113B}" type="slidenum">
              <a:rPr lang="en-AU" smtClean="0"/>
              <a:t>‹#›</a:t>
            </a:fld>
            <a:endParaRPr lang="en-AU"/>
          </a:p>
        </p:txBody>
      </p:sp>
    </p:spTree>
    <p:extLst>
      <p:ext uri="{BB962C8B-B14F-4D97-AF65-F5344CB8AC3E}">
        <p14:creationId xmlns:p14="http://schemas.microsoft.com/office/powerpoint/2010/main" val="38891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87F1F25-3C86-41D7-AF96-3C07D0A6A779}" type="datetimeFigureOut">
              <a:rPr lang="en-AU" smtClean="0"/>
              <a:t>25/05/2017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A4C5B7F-5BA5-49DD-805E-53CE63F3113B}" type="slidenum">
              <a:rPr lang="en-AU" smtClean="0"/>
              <a:t>‹#›</a:t>
            </a:fld>
            <a:endParaRPr lang="en-AU"/>
          </a:p>
        </p:txBody>
      </p:sp>
    </p:spTree>
    <p:extLst>
      <p:ext uri="{BB962C8B-B14F-4D97-AF65-F5344CB8AC3E}">
        <p14:creationId xmlns:p14="http://schemas.microsoft.com/office/powerpoint/2010/main" val="2035645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Ochre Section Page">
    <p:spTree>
      <p:nvGrpSpPr>
        <p:cNvPr id="1" name=""/>
        <p:cNvGrpSpPr/>
        <p:nvPr/>
      </p:nvGrpSpPr>
      <p:grpSpPr>
        <a:xfrm>
          <a:off x="0" y="0"/>
          <a:ext cx="0" cy="0"/>
          <a:chOff x="0" y="0"/>
          <a:chExt cx="0" cy="0"/>
        </a:xfrm>
      </p:grpSpPr>
      <p:pic>
        <p:nvPicPr>
          <p:cNvPr id="3" name="Picture 6" descr="CAHS Quar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p:cNvSpPr>
            <a:spLocks noGrp="1"/>
          </p:cNvSpPr>
          <p:nvPr>
            <p:ph type="title"/>
          </p:nvPr>
        </p:nvSpPr>
        <p:spPr>
          <a:xfrm>
            <a:off x="611560" y="2180861"/>
            <a:ext cx="5904656" cy="2688299"/>
          </a:xfrm>
        </p:spPr>
        <p:txBody>
          <a:bodyPr>
            <a:normAutofit/>
          </a:bodyPr>
          <a:lstStyle>
            <a:lvl1pPr>
              <a:defRPr sz="4400" b="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r>
              <a:rPr lang="en-AU" smtClean="0"/>
              <a:t>Click to edit Master title style</a:t>
            </a:r>
            <a:endParaRPr lang="en-AU" dirty="0"/>
          </a:p>
        </p:txBody>
      </p:sp>
    </p:spTree>
    <p:extLst>
      <p:ext uri="{BB962C8B-B14F-4D97-AF65-F5344CB8AC3E}">
        <p14:creationId xmlns:p14="http://schemas.microsoft.com/office/powerpoint/2010/main" val="1608076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chre Text Page">
    <p:spTree>
      <p:nvGrpSpPr>
        <p:cNvPr id="1" name=""/>
        <p:cNvGrpSpPr/>
        <p:nvPr/>
      </p:nvGrpSpPr>
      <p:grpSpPr>
        <a:xfrm>
          <a:off x="0" y="0"/>
          <a:ext cx="0" cy="0"/>
          <a:chOff x="0" y="0"/>
          <a:chExt cx="0" cy="0"/>
        </a:xfrm>
      </p:grpSpPr>
      <p:sp>
        <p:nvSpPr>
          <p:cNvPr id="13" name="Title 1"/>
          <p:cNvSpPr>
            <a:spLocks noGrp="1"/>
          </p:cNvSpPr>
          <p:nvPr>
            <p:ph type="title"/>
          </p:nvPr>
        </p:nvSpPr>
        <p:spPr>
          <a:xfrm>
            <a:off x="630610" y="260649"/>
            <a:ext cx="7848872" cy="672075"/>
          </a:xfrm>
        </p:spPr>
        <p:txBody>
          <a:bodyPr>
            <a:noAutofit/>
          </a:bodyPr>
          <a:lstStyle>
            <a:lvl1pPr>
              <a:lnSpc>
                <a:spcPts val="3300"/>
              </a:lnSpc>
              <a:spcAft>
                <a:spcPts val="1100"/>
              </a:spcAft>
              <a:defRPr>
                <a:solidFill>
                  <a:srgbClr val="DF6F1D"/>
                </a:solidFill>
              </a:defRPr>
            </a:lvl1pPr>
          </a:lstStyle>
          <a:p>
            <a:r>
              <a:rPr lang="en-AU" smtClean="0"/>
              <a:t>Click to edit Master title style</a:t>
            </a:r>
            <a:endParaRPr lang="en-AU" dirty="0"/>
          </a:p>
        </p:txBody>
      </p:sp>
      <p:sp>
        <p:nvSpPr>
          <p:cNvPr id="18" name="Text Placeholder 2"/>
          <p:cNvSpPr>
            <a:spLocks noGrp="1"/>
          </p:cNvSpPr>
          <p:nvPr>
            <p:ph type="body" idx="11"/>
          </p:nvPr>
        </p:nvSpPr>
        <p:spPr>
          <a:xfrm>
            <a:off x="627571" y="1124744"/>
            <a:ext cx="7848872" cy="384043"/>
          </a:xfrm>
        </p:spPr>
        <p:txBody>
          <a:bodyPr>
            <a:noAutofit/>
          </a:bodyPr>
          <a:lstStyle>
            <a:lvl1pPr marL="0" indent="0">
              <a:lnSpc>
                <a:spcPts val="2000"/>
              </a:lnSpc>
              <a:spcBef>
                <a:spcPts val="0"/>
              </a:spcBef>
              <a:buNone/>
              <a:defRPr sz="1800" b="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14" name="Content Placeholder 2"/>
          <p:cNvSpPr>
            <a:spLocks noGrp="1"/>
          </p:cNvSpPr>
          <p:nvPr>
            <p:ph idx="1"/>
          </p:nvPr>
        </p:nvSpPr>
        <p:spPr>
          <a:xfrm>
            <a:off x="630610" y="1508787"/>
            <a:ext cx="7848872" cy="1318749"/>
          </a:xfrm>
        </p:spPr>
        <p:txBody>
          <a:bodyPr tIns="0">
            <a:normAutofit/>
          </a:bodyPr>
          <a:lstStyle>
            <a:lvl1pPr marL="0" indent="0">
              <a:lnSpc>
                <a:spcPts val="2000"/>
              </a:lnSpc>
              <a:spcBef>
                <a:spcPts val="0"/>
              </a:spcBef>
              <a:buFont typeface="Lato" panose="020F0502020204030203" pitchFamily="34" charset="0"/>
              <a:buNone/>
              <a:defRPr sz="1800">
                <a:latin typeface="Lato Light" panose="020F0502020204030203" pitchFamily="34" charset="0"/>
                <a:ea typeface="Lato Light" panose="020F0502020204030203" pitchFamily="34" charset="0"/>
                <a:cs typeface="Lato Light"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9" name="Text Placeholder 2"/>
          <p:cNvSpPr>
            <a:spLocks noGrp="1"/>
          </p:cNvSpPr>
          <p:nvPr>
            <p:ph type="body" idx="12"/>
          </p:nvPr>
        </p:nvSpPr>
        <p:spPr>
          <a:xfrm>
            <a:off x="631416" y="2852936"/>
            <a:ext cx="7848872" cy="384043"/>
          </a:xfrm>
        </p:spPr>
        <p:txBody>
          <a:bodyPr>
            <a:noAutofit/>
          </a:bodyPr>
          <a:lstStyle>
            <a:lvl1pPr marL="0" indent="0">
              <a:lnSpc>
                <a:spcPts val="2000"/>
              </a:lnSpc>
              <a:spcBef>
                <a:spcPts val="0"/>
              </a:spcBef>
              <a:buNone/>
              <a:defRPr sz="1800" b="0">
                <a:solidFill>
                  <a:srgbClr val="DF6F1D"/>
                </a:solidFill>
                <a:latin typeface="Lato Black" panose="020F0502020204030203" pitchFamily="34" charset="0"/>
                <a:ea typeface="Lato Black" panose="020F0502020204030203" pitchFamily="34" charset="0"/>
                <a:cs typeface="Lato Black"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17" name="Content Placeholder 2"/>
          <p:cNvSpPr>
            <a:spLocks noGrp="1"/>
          </p:cNvSpPr>
          <p:nvPr>
            <p:ph idx="10"/>
          </p:nvPr>
        </p:nvSpPr>
        <p:spPr>
          <a:xfrm>
            <a:off x="627571" y="3249679"/>
            <a:ext cx="7848872" cy="2400267"/>
          </a:xfrm>
        </p:spPr>
        <p:txBody>
          <a:bodyPr tIns="0">
            <a:normAutofit/>
          </a:bodyPr>
          <a:lstStyle>
            <a:lvl1pPr marL="180975" indent="-180975">
              <a:lnSpc>
                <a:spcPts val="2000"/>
              </a:lnSpc>
              <a:spcBef>
                <a:spcPts val="0"/>
              </a:spcBef>
              <a:buFont typeface="Lato Light" panose="020F0502020204030203" pitchFamily="34" charset="0"/>
              <a:buChar char="»"/>
              <a:defRPr sz="1800">
                <a:latin typeface="Lato Light" panose="020F0502020204030203" pitchFamily="34" charset="0"/>
                <a:ea typeface="Lato Light" panose="020F0502020204030203" pitchFamily="34" charset="0"/>
                <a:cs typeface="Lato Light"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360086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87F1F25-3C86-41D7-AF96-3C07D0A6A779}" type="datetimeFigureOut">
              <a:rPr lang="en-AU" smtClean="0"/>
              <a:t>25/05/2017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A4C5B7F-5BA5-49DD-805E-53CE63F3113B}" type="slidenum">
              <a:rPr lang="en-AU" smtClean="0"/>
              <a:t>‹#›</a:t>
            </a:fld>
            <a:endParaRPr lang="en-AU"/>
          </a:p>
        </p:txBody>
      </p:sp>
    </p:spTree>
    <p:extLst>
      <p:ext uri="{BB962C8B-B14F-4D97-AF65-F5344CB8AC3E}">
        <p14:creationId xmlns:p14="http://schemas.microsoft.com/office/powerpoint/2010/main" val="2022248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7F1F25-3C86-41D7-AF96-3C07D0A6A779}" type="datetimeFigureOut">
              <a:rPr lang="en-AU" smtClean="0"/>
              <a:t>25/05/2017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A4C5B7F-5BA5-49DD-805E-53CE63F3113B}" type="slidenum">
              <a:rPr lang="en-AU" smtClean="0"/>
              <a:t>‹#›</a:t>
            </a:fld>
            <a:endParaRPr lang="en-AU"/>
          </a:p>
        </p:txBody>
      </p:sp>
    </p:spTree>
    <p:extLst>
      <p:ext uri="{BB962C8B-B14F-4D97-AF65-F5344CB8AC3E}">
        <p14:creationId xmlns:p14="http://schemas.microsoft.com/office/powerpoint/2010/main" val="36756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87F1F25-3C86-41D7-AF96-3C07D0A6A779}" type="datetimeFigureOut">
              <a:rPr lang="en-AU" smtClean="0"/>
              <a:t>25/05/2017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A4C5B7F-5BA5-49DD-805E-53CE63F3113B}" type="slidenum">
              <a:rPr lang="en-AU" smtClean="0"/>
              <a:t>‹#›</a:t>
            </a:fld>
            <a:endParaRPr lang="en-AU"/>
          </a:p>
        </p:txBody>
      </p:sp>
    </p:spTree>
    <p:extLst>
      <p:ext uri="{BB962C8B-B14F-4D97-AF65-F5344CB8AC3E}">
        <p14:creationId xmlns:p14="http://schemas.microsoft.com/office/powerpoint/2010/main" val="387300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87F1F25-3C86-41D7-AF96-3C07D0A6A779}" type="datetimeFigureOut">
              <a:rPr lang="en-AU" smtClean="0"/>
              <a:t>25/05/2017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A4C5B7F-5BA5-49DD-805E-53CE63F3113B}" type="slidenum">
              <a:rPr lang="en-AU" smtClean="0"/>
              <a:t>‹#›</a:t>
            </a:fld>
            <a:endParaRPr lang="en-AU"/>
          </a:p>
        </p:txBody>
      </p:sp>
    </p:spTree>
    <p:extLst>
      <p:ext uri="{BB962C8B-B14F-4D97-AF65-F5344CB8AC3E}">
        <p14:creationId xmlns:p14="http://schemas.microsoft.com/office/powerpoint/2010/main" val="766897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87F1F25-3C86-41D7-AF96-3C07D0A6A779}" type="datetimeFigureOut">
              <a:rPr lang="en-AU" smtClean="0"/>
              <a:t>25/05/2017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A4C5B7F-5BA5-49DD-805E-53CE63F3113B}" type="slidenum">
              <a:rPr lang="en-AU" smtClean="0"/>
              <a:t>‹#›</a:t>
            </a:fld>
            <a:endParaRPr lang="en-AU"/>
          </a:p>
        </p:txBody>
      </p:sp>
    </p:spTree>
    <p:extLst>
      <p:ext uri="{BB962C8B-B14F-4D97-AF65-F5344CB8AC3E}">
        <p14:creationId xmlns:p14="http://schemas.microsoft.com/office/powerpoint/2010/main" val="4074548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F1F25-3C86-41D7-AF96-3C07D0A6A779}" type="datetimeFigureOut">
              <a:rPr lang="en-AU" smtClean="0"/>
              <a:t>25/05/2017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A4C5B7F-5BA5-49DD-805E-53CE63F3113B}" type="slidenum">
              <a:rPr lang="en-AU" smtClean="0"/>
              <a:t>‹#›</a:t>
            </a:fld>
            <a:endParaRPr lang="en-AU"/>
          </a:p>
        </p:txBody>
      </p:sp>
    </p:spTree>
    <p:extLst>
      <p:ext uri="{BB962C8B-B14F-4D97-AF65-F5344CB8AC3E}">
        <p14:creationId xmlns:p14="http://schemas.microsoft.com/office/powerpoint/2010/main" val="914872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7F1F25-3C86-41D7-AF96-3C07D0A6A779}" type="datetimeFigureOut">
              <a:rPr lang="en-AU" smtClean="0"/>
              <a:t>25/05/2017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A4C5B7F-5BA5-49DD-805E-53CE63F3113B}" type="slidenum">
              <a:rPr lang="en-AU" smtClean="0"/>
              <a:t>‹#›</a:t>
            </a:fld>
            <a:endParaRPr lang="en-AU"/>
          </a:p>
        </p:txBody>
      </p:sp>
    </p:spTree>
    <p:extLst>
      <p:ext uri="{BB962C8B-B14F-4D97-AF65-F5344CB8AC3E}">
        <p14:creationId xmlns:p14="http://schemas.microsoft.com/office/powerpoint/2010/main" val="230591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7F1F25-3C86-41D7-AF96-3C07D0A6A779}" type="datetimeFigureOut">
              <a:rPr lang="en-AU" smtClean="0"/>
              <a:t>25/05/2017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A4C5B7F-5BA5-49DD-805E-53CE63F3113B}" type="slidenum">
              <a:rPr lang="en-AU" smtClean="0"/>
              <a:t>‹#›</a:t>
            </a:fld>
            <a:endParaRPr lang="en-AU"/>
          </a:p>
        </p:txBody>
      </p:sp>
    </p:spTree>
    <p:extLst>
      <p:ext uri="{BB962C8B-B14F-4D97-AF65-F5344CB8AC3E}">
        <p14:creationId xmlns:p14="http://schemas.microsoft.com/office/powerpoint/2010/main" val="476489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F1F25-3C86-41D7-AF96-3C07D0A6A779}" type="datetimeFigureOut">
              <a:rPr lang="en-AU" smtClean="0"/>
              <a:t>25/05/2017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C5B7F-5BA5-49DD-805E-53CE63F3113B}" type="slidenum">
              <a:rPr lang="en-AU" smtClean="0"/>
              <a:t>‹#›</a:t>
            </a:fld>
            <a:endParaRPr lang="en-AU"/>
          </a:p>
        </p:txBody>
      </p:sp>
    </p:spTree>
    <p:extLst>
      <p:ext uri="{BB962C8B-B14F-4D97-AF65-F5344CB8AC3E}">
        <p14:creationId xmlns:p14="http://schemas.microsoft.com/office/powerpoint/2010/main" val="264436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6"/>
          <p:cNvSpPr>
            <a:spLocks noGrp="1"/>
          </p:cNvSpPr>
          <p:nvPr/>
        </p:nvSpPr>
        <p:spPr bwMode="auto">
          <a:xfrm>
            <a:off x="395288" y="548217"/>
            <a:ext cx="6692900" cy="147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endParaRPr lang="en-AU" altLang="en-US" sz="4400" b="1" dirty="0" smtClean="0">
              <a:solidFill>
                <a:srgbClr val="FFFFFF"/>
              </a:solidFill>
              <a:latin typeface="Lato Black" pitchFamily="34" charset="0"/>
            </a:endParaRPr>
          </a:p>
          <a:p>
            <a:endParaRPr lang="en-AU" altLang="en-US" sz="4400" b="1" dirty="0">
              <a:solidFill>
                <a:srgbClr val="FFFFFF"/>
              </a:solidFill>
              <a:latin typeface="Lato Black" pitchFamily="34" charset="0"/>
            </a:endParaRPr>
          </a:p>
        </p:txBody>
      </p:sp>
      <p:sp>
        <p:nvSpPr>
          <p:cNvPr id="4" name="Text Placeholder 9"/>
          <p:cNvSpPr>
            <a:spLocks noGrp="1"/>
          </p:cNvSpPr>
          <p:nvPr/>
        </p:nvSpPr>
        <p:spPr>
          <a:xfrm>
            <a:off x="1619672" y="1604432"/>
            <a:ext cx="6408737" cy="383117"/>
          </a:xfrm>
          <a:prstGeom prst="rect">
            <a:avLst/>
          </a:prstGeom>
        </p:spPr>
        <p:txBody>
          <a:bodyPr>
            <a:no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pPr algn="ctr">
              <a:lnSpc>
                <a:spcPct val="80000"/>
              </a:lnSpc>
              <a:spcBef>
                <a:spcPct val="20000"/>
              </a:spcBef>
              <a:buFont typeface="Arial" pitchFamily="34" charset="0"/>
              <a:buNone/>
            </a:pPr>
            <a:r>
              <a:rPr lang="en-AU" altLang="en-US" sz="2800" dirty="0" smtClean="0">
                <a:solidFill>
                  <a:schemeClr val="bg1"/>
                </a:solidFill>
                <a:latin typeface="Lato Medium" pitchFamily="34" charset="0"/>
              </a:rPr>
              <a:t>CROSS SECTION ORIENTATION WORKSHOP – Alice Springs </a:t>
            </a:r>
          </a:p>
          <a:p>
            <a:pPr algn="ctr">
              <a:lnSpc>
                <a:spcPct val="80000"/>
              </a:lnSpc>
              <a:spcBef>
                <a:spcPct val="20000"/>
              </a:spcBef>
              <a:buFont typeface="Arial" pitchFamily="34" charset="0"/>
              <a:buNone/>
            </a:pPr>
            <a:r>
              <a:rPr lang="en-AU" altLang="en-US" sz="2800" dirty="0" smtClean="0">
                <a:solidFill>
                  <a:schemeClr val="bg1"/>
                </a:solidFill>
                <a:latin typeface="Lato Medium" pitchFamily="34" charset="0"/>
              </a:rPr>
              <a:t>25</a:t>
            </a:r>
            <a:r>
              <a:rPr lang="en-AU" altLang="en-US" sz="2800" baseline="30000" dirty="0" smtClean="0">
                <a:solidFill>
                  <a:schemeClr val="bg1"/>
                </a:solidFill>
                <a:latin typeface="Lato Medium" pitchFamily="34" charset="0"/>
              </a:rPr>
              <a:t>th</a:t>
            </a:r>
            <a:r>
              <a:rPr lang="en-AU" altLang="en-US" sz="2800" dirty="0" smtClean="0">
                <a:solidFill>
                  <a:schemeClr val="bg1"/>
                </a:solidFill>
                <a:latin typeface="Lato Medium" pitchFamily="34" charset="0"/>
              </a:rPr>
              <a:t> May 2017</a:t>
            </a:r>
            <a:endParaRPr lang="en-AU" altLang="en-US" sz="2800" dirty="0">
              <a:solidFill>
                <a:schemeClr val="bg1"/>
              </a:solidFill>
              <a:latin typeface="Lato Medium" pitchFamily="34" charset="0"/>
            </a:endParaRPr>
          </a:p>
        </p:txBody>
      </p:sp>
      <p:sp>
        <p:nvSpPr>
          <p:cNvPr id="43012" name="Title 4"/>
          <p:cNvSpPr>
            <a:spLocks noGrp="1"/>
          </p:cNvSpPr>
          <p:nvPr>
            <p:ph type="title"/>
          </p:nvPr>
        </p:nvSpPr>
        <p:spPr>
          <a:xfrm>
            <a:off x="1835696" y="836712"/>
            <a:ext cx="5905500" cy="4103630"/>
          </a:xfrm>
        </p:spPr>
        <p:txBody>
          <a:bodyPr>
            <a:normAutofit/>
          </a:bodyPr>
          <a:lstStyle/>
          <a:p>
            <a:r>
              <a:rPr lang="en-US" altLang="en-US" sz="3200" b="1" dirty="0" smtClean="0"/>
              <a:t/>
            </a:r>
            <a:br>
              <a:rPr lang="en-US" altLang="en-US" sz="3200" b="1" dirty="0" smtClean="0"/>
            </a:br>
            <a:r>
              <a:rPr lang="en-US" altLang="en-US" sz="3200" b="1" dirty="0"/>
              <a:t/>
            </a:r>
            <a:br>
              <a:rPr lang="en-US" altLang="en-US" sz="3200" b="1" dirty="0"/>
            </a:br>
            <a:r>
              <a:rPr lang="en-US" altLang="en-US" sz="3200" b="1" dirty="0" smtClean="0"/>
              <a:t/>
            </a:r>
            <a:br>
              <a:rPr lang="en-US" altLang="en-US" sz="3200" b="1" dirty="0" smtClean="0"/>
            </a:br>
            <a:r>
              <a:rPr lang="en-US" altLang="en-US" sz="3200" b="1" dirty="0" smtClean="0"/>
              <a:t/>
            </a:r>
            <a:br>
              <a:rPr lang="en-US" altLang="en-US" sz="3200" b="1" dirty="0" smtClean="0"/>
            </a:br>
            <a:r>
              <a:rPr lang="en-US" altLang="en-US" sz="1800" b="1" dirty="0" smtClean="0"/>
              <a:t>Sarah Mackenzie Dodds</a:t>
            </a:r>
            <a:br>
              <a:rPr lang="en-US" altLang="en-US" sz="1800" b="1" dirty="0" smtClean="0"/>
            </a:br>
            <a:r>
              <a:rPr lang="en-US" altLang="en-US" sz="1800" b="1" dirty="0" smtClean="0"/>
              <a:t>Team Manager</a:t>
            </a:r>
            <a:br>
              <a:rPr lang="en-US" altLang="en-US" sz="1800" b="1" dirty="0" smtClean="0"/>
            </a:br>
            <a:r>
              <a:rPr lang="en-US" altLang="en-US" sz="1800" b="1" dirty="0" smtClean="0"/>
              <a:t>Child and Youth Team</a:t>
            </a:r>
            <a:r>
              <a:rPr lang="en-US" altLang="en-US" sz="3200" b="1" dirty="0"/>
              <a:t/>
            </a:r>
            <a:br>
              <a:rPr lang="en-US" altLang="en-US" sz="3200" b="1" dirty="0"/>
            </a:br>
            <a:r>
              <a:rPr lang="en-US" altLang="en-US" sz="1800" b="1" dirty="0" smtClean="0"/>
              <a:t>Mental Health</a:t>
            </a:r>
            <a:br>
              <a:rPr lang="en-US" altLang="en-US" sz="1800" b="1" dirty="0" smtClean="0"/>
            </a:br>
            <a:r>
              <a:rPr lang="en-US" altLang="en-US" sz="1800" b="1" dirty="0" smtClean="0"/>
              <a:t>Central Australia Health  Service</a:t>
            </a:r>
          </a:p>
        </p:txBody>
      </p:sp>
    </p:spTree>
    <p:extLst>
      <p:ext uri="{BB962C8B-B14F-4D97-AF65-F5344CB8AC3E}">
        <p14:creationId xmlns:p14="http://schemas.microsoft.com/office/powerpoint/2010/main" val="6721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848872" cy="1224135"/>
          </a:xfrm>
        </p:spPr>
        <p:txBody>
          <a:bodyPr/>
          <a:lstStyle/>
          <a:p>
            <a:r>
              <a:rPr lang="en-AU" sz="3600" b="1" dirty="0">
                <a:solidFill>
                  <a:schemeClr val="accent6">
                    <a:lumMod val="50000"/>
                  </a:schemeClr>
                </a:solidFill>
                <a:latin typeface="Lato Black" panose="020F0502020204030203" pitchFamily="34" charset="0"/>
                <a:ea typeface="Lato Black" panose="020F0502020204030203" pitchFamily="34" charset="0"/>
                <a:cs typeface="Lato Black" panose="020F0502020204030203" pitchFamily="34" charset="0"/>
              </a:rPr>
              <a:t>Forensic Mental Health </a:t>
            </a:r>
            <a:r>
              <a:rPr lang="en-AU" sz="3600" b="1" dirty="0" smtClean="0">
                <a:solidFill>
                  <a:schemeClr val="accent6">
                    <a:lumMod val="50000"/>
                  </a:schemeClr>
                </a:solidFill>
                <a:latin typeface="Lato Black" panose="020F0502020204030203" pitchFamily="34" charset="0"/>
                <a:ea typeface="Lato Black" panose="020F0502020204030203" pitchFamily="34" charset="0"/>
                <a:cs typeface="Lato Black" panose="020F0502020204030203" pitchFamily="34" charset="0"/>
              </a:rPr>
              <a:t>Team</a:t>
            </a:r>
            <a:br>
              <a:rPr lang="en-AU" sz="3600" b="1" dirty="0" smtClean="0">
                <a:solidFill>
                  <a:schemeClr val="accent6">
                    <a:lumMod val="50000"/>
                  </a:schemeClr>
                </a:solidFill>
                <a:latin typeface="Lato Black" panose="020F0502020204030203" pitchFamily="34" charset="0"/>
                <a:ea typeface="Lato Black" panose="020F0502020204030203" pitchFamily="34" charset="0"/>
                <a:cs typeface="Lato Black" panose="020F0502020204030203" pitchFamily="34" charset="0"/>
              </a:rPr>
            </a:br>
            <a:r>
              <a:rPr lang="en-AU" sz="1800" b="1" dirty="0" smtClean="0">
                <a:solidFill>
                  <a:schemeClr val="accent6">
                    <a:lumMod val="50000"/>
                  </a:schemeClr>
                </a:solidFill>
                <a:latin typeface="Lato Black" panose="020F0502020204030203" pitchFamily="34" charset="0"/>
                <a:ea typeface="Lato Black" panose="020F0502020204030203" pitchFamily="34" charset="0"/>
                <a:cs typeface="Lato Black" panose="020F0502020204030203" pitchFamily="34" charset="0"/>
              </a:rPr>
              <a:t>Dorothy Jamela – A/Team Manager</a:t>
            </a:r>
            <a:r>
              <a:rPr lang="en-AU" sz="1600" b="1" dirty="0">
                <a:solidFill>
                  <a:schemeClr val="accent6">
                    <a:lumMod val="50000"/>
                  </a:schemeClr>
                </a:solidFill>
                <a:latin typeface="Lato Black" panose="020F0502020204030203" pitchFamily="34" charset="0"/>
                <a:ea typeface="Lato Black" panose="020F0502020204030203" pitchFamily="34" charset="0"/>
                <a:cs typeface="Lato Black" panose="020F0502020204030203" pitchFamily="34" charset="0"/>
              </a:rPr>
              <a:t/>
            </a:r>
            <a:br>
              <a:rPr lang="en-AU" sz="1600" b="1" dirty="0">
                <a:solidFill>
                  <a:schemeClr val="accent6">
                    <a:lumMod val="50000"/>
                  </a:schemeClr>
                </a:solidFill>
                <a:latin typeface="Lato Black" panose="020F0502020204030203" pitchFamily="34" charset="0"/>
                <a:ea typeface="Lato Black" panose="020F0502020204030203" pitchFamily="34" charset="0"/>
                <a:cs typeface="Lato Black" panose="020F0502020204030203" pitchFamily="34" charset="0"/>
              </a:rPr>
            </a:br>
            <a:endParaRPr lang="en-AU" sz="1600" dirty="0"/>
          </a:p>
        </p:txBody>
      </p:sp>
      <p:sp>
        <p:nvSpPr>
          <p:cNvPr id="7" name="Content Placeholder 3"/>
          <p:cNvSpPr>
            <a:spLocks noGrp="1"/>
          </p:cNvSpPr>
          <p:nvPr>
            <p:ph idx="10"/>
          </p:nvPr>
        </p:nvSpPr>
        <p:spPr>
          <a:xfrm>
            <a:off x="755576" y="1988840"/>
            <a:ext cx="7848600" cy="4309145"/>
          </a:xfrm>
        </p:spPr>
        <p:txBody>
          <a:bodyPr/>
          <a:lstStyle/>
          <a:p>
            <a:pPr algn="ctr"/>
            <a:endParaRPr lang="en-AU" sz="2800" b="1" dirty="0">
              <a:solidFill>
                <a:schemeClr val="accent6">
                  <a:lumMod val="50000"/>
                </a:schemeClr>
              </a:solidFill>
              <a:latin typeface="Lato Black" panose="020F0502020204030203" pitchFamily="34" charset="0"/>
              <a:ea typeface="Lato Black" panose="020F0502020204030203" pitchFamily="34" charset="0"/>
              <a:cs typeface="Lato Black" panose="020F0502020204030203" pitchFamily="34" charset="0"/>
            </a:endParaRPr>
          </a:p>
          <a:p>
            <a:pPr>
              <a:buFont typeface="Arial" panose="020B0604020202020204" pitchFamily="34" charset="0"/>
              <a:buChar char="•"/>
            </a:pPr>
            <a:r>
              <a:rPr lang="en-AU" dirty="0" smtClean="0">
                <a:latin typeface="+mn-lt"/>
                <a:ea typeface="Lato Black" panose="020F0502020204030203" pitchFamily="34" charset="0"/>
                <a:cs typeface="Lato Black" panose="020F0502020204030203" pitchFamily="34" charset="0"/>
              </a:rPr>
              <a:t>Based at the Alice Springs Correctional Centre</a:t>
            </a:r>
          </a:p>
          <a:p>
            <a:pPr>
              <a:buFont typeface="Arial" panose="020B0604020202020204" pitchFamily="34" charset="0"/>
              <a:buChar char="•"/>
            </a:pPr>
            <a:endParaRPr lang="en-AU" dirty="0" smtClean="0">
              <a:latin typeface="+mn-lt"/>
              <a:ea typeface="Lato Black" panose="020F0502020204030203" pitchFamily="34" charset="0"/>
              <a:cs typeface="Lato Black" panose="020F0502020204030203" pitchFamily="34" charset="0"/>
            </a:endParaRPr>
          </a:p>
          <a:p>
            <a:pPr>
              <a:buFont typeface="Arial" panose="020B0604020202020204" pitchFamily="34" charset="0"/>
              <a:buChar char="•"/>
            </a:pPr>
            <a:r>
              <a:rPr lang="en-AU" dirty="0" smtClean="0">
                <a:latin typeface="+mn-lt"/>
                <a:ea typeface="Lato Black" panose="020F0502020204030203" pitchFamily="34" charset="0"/>
                <a:cs typeface="Lato Black" panose="020F0502020204030203" pitchFamily="34" charset="0"/>
              </a:rPr>
              <a:t>Service for people in the criminal justice system charged with an offence and who have a serious mental illness</a:t>
            </a:r>
          </a:p>
          <a:p>
            <a:pPr>
              <a:buFont typeface="Arial" panose="020B0604020202020204" pitchFamily="34" charset="0"/>
              <a:buChar char="•"/>
            </a:pPr>
            <a:endParaRPr lang="en-AU" dirty="0" smtClean="0">
              <a:latin typeface="+mn-lt"/>
              <a:ea typeface="Lato Black" panose="020F0502020204030203" pitchFamily="34" charset="0"/>
              <a:cs typeface="Lato Black" panose="020F0502020204030203" pitchFamily="34" charset="0"/>
            </a:endParaRPr>
          </a:p>
          <a:p>
            <a:pPr>
              <a:buFont typeface="Arial" panose="020B0604020202020204" pitchFamily="34" charset="0"/>
              <a:buChar char="•"/>
            </a:pPr>
            <a:r>
              <a:rPr lang="en-AU" dirty="0" smtClean="0">
                <a:latin typeface="+mn-lt"/>
                <a:ea typeface="Lato Black" panose="020F0502020204030203" pitchFamily="34" charset="0"/>
                <a:cs typeface="Lato Black" panose="020F0502020204030203" pitchFamily="34" charset="0"/>
              </a:rPr>
              <a:t>Staff work in the prison and the community</a:t>
            </a:r>
          </a:p>
          <a:p>
            <a:pPr>
              <a:buFont typeface="Arial" panose="020B0604020202020204" pitchFamily="34" charset="0"/>
              <a:buChar char="•"/>
            </a:pPr>
            <a:endParaRPr lang="en-AU" dirty="0" smtClean="0">
              <a:latin typeface="+mn-lt"/>
              <a:ea typeface="Lato Black" panose="020F0502020204030203" pitchFamily="34" charset="0"/>
              <a:cs typeface="Lato Black" panose="020F0502020204030203" pitchFamily="34" charset="0"/>
            </a:endParaRPr>
          </a:p>
          <a:p>
            <a:pPr>
              <a:buFont typeface="Arial" panose="020B0604020202020204" pitchFamily="34" charset="0"/>
              <a:buChar char="•"/>
            </a:pPr>
            <a:r>
              <a:rPr lang="en-AU" dirty="0" smtClean="0">
                <a:latin typeface="+mn-lt"/>
                <a:ea typeface="Lato Black" panose="020F0502020204030203" pitchFamily="34" charset="0"/>
                <a:cs typeface="Lato Black" panose="020F0502020204030203" pitchFamily="34" charset="0"/>
              </a:rPr>
              <a:t>Provide direct clinical services to adult prisoners</a:t>
            </a:r>
          </a:p>
          <a:p>
            <a:pPr>
              <a:buFont typeface="Arial" panose="020B0604020202020204" pitchFamily="34" charset="0"/>
              <a:buChar char="•"/>
            </a:pPr>
            <a:endParaRPr lang="en-AU" dirty="0" smtClean="0">
              <a:latin typeface="+mn-lt"/>
              <a:ea typeface="Lato Black" panose="020F0502020204030203" pitchFamily="34" charset="0"/>
              <a:cs typeface="Lato Black" panose="020F0502020204030203" pitchFamily="34" charset="0"/>
            </a:endParaRPr>
          </a:p>
          <a:p>
            <a:pPr>
              <a:buFont typeface="Arial" panose="020B0604020202020204" pitchFamily="34" charset="0"/>
              <a:buChar char="•"/>
            </a:pPr>
            <a:r>
              <a:rPr lang="en-AU" dirty="0" smtClean="0">
                <a:latin typeface="+mn-lt"/>
                <a:ea typeface="Lato Black" panose="020F0502020204030203" pitchFamily="34" charset="0"/>
                <a:cs typeface="Lato Black" panose="020F0502020204030203" pitchFamily="34" charset="0"/>
              </a:rPr>
              <a:t>Provide education to prison officers on mental illness</a:t>
            </a:r>
          </a:p>
          <a:p>
            <a:pPr>
              <a:buFont typeface="Arial" panose="020B0604020202020204" pitchFamily="34" charset="0"/>
              <a:buChar char="•"/>
            </a:pPr>
            <a:endParaRPr lang="en-AU" dirty="0" smtClean="0">
              <a:latin typeface="+mn-lt"/>
              <a:ea typeface="Lato Black" panose="020F0502020204030203" pitchFamily="34" charset="0"/>
              <a:cs typeface="Lato Black" panose="020F0502020204030203" pitchFamily="34" charset="0"/>
            </a:endParaRPr>
          </a:p>
          <a:p>
            <a:pPr>
              <a:buFont typeface="Arial" panose="020B0604020202020204" pitchFamily="34" charset="0"/>
              <a:buChar char="•"/>
            </a:pPr>
            <a:r>
              <a:rPr lang="en-AU" dirty="0" smtClean="0">
                <a:latin typeface="+mn-lt"/>
                <a:ea typeface="Lato Black" panose="020F0502020204030203" pitchFamily="34" charset="0"/>
                <a:cs typeface="Lato Black" panose="020F0502020204030203" pitchFamily="34" charset="0"/>
              </a:rPr>
              <a:t>Support clients on parole in the community</a:t>
            </a:r>
          </a:p>
          <a:p>
            <a:pPr>
              <a:buFont typeface="Arial" panose="020B0604020202020204" pitchFamily="34" charset="0"/>
              <a:buChar char="•"/>
            </a:pPr>
            <a:endParaRPr lang="en-AU" dirty="0">
              <a:latin typeface="+mn-lt"/>
              <a:ea typeface="Lato Black" panose="020F0502020204030203" pitchFamily="34" charset="0"/>
              <a:cs typeface="Lato Black" panose="020F0502020204030203" pitchFamily="34" charset="0"/>
            </a:endParaRPr>
          </a:p>
          <a:p>
            <a:pPr>
              <a:buFont typeface="Arial" panose="020B0604020202020204" pitchFamily="34" charset="0"/>
              <a:buChar char="•"/>
            </a:pPr>
            <a:endParaRPr lang="en-AU" dirty="0"/>
          </a:p>
        </p:txBody>
      </p:sp>
    </p:spTree>
    <p:extLst>
      <p:ext uri="{BB962C8B-B14F-4D97-AF65-F5344CB8AC3E}">
        <p14:creationId xmlns:p14="http://schemas.microsoft.com/office/powerpoint/2010/main" val="4096448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848872" cy="1440159"/>
          </a:xfrm>
        </p:spPr>
        <p:txBody>
          <a:bodyPr/>
          <a:lstStyle/>
          <a:p>
            <a:r>
              <a:rPr lang="en-AU" sz="3200" b="1" dirty="0">
                <a:solidFill>
                  <a:schemeClr val="accent6">
                    <a:lumMod val="50000"/>
                  </a:schemeClr>
                </a:solidFill>
                <a:latin typeface="Lato Black" panose="020F0502020204030203" pitchFamily="34" charset="0"/>
                <a:ea typeface="Lato Black" panose="020F0502020204030203" pitchFamily="34" charset="0"/>
                <a:cs typeface="Lato Black" panose="020F0502020204030203" pitchFamily="34" charset="0"/>
              </a:rPr>
              <a:t>Child &amp; Youth Mental Health </a:t>
            </a:r>
            <a:r>
              <a:rPr lang="en-AU" sz="3200" b="1" dirty="0" smtClean="0">
                <a:solidFill>
                  <a:schemeClr val="accent6">
                    <a:lumMod val="50000"/>
                  </a:schemeClr>
                </a:solidFill>
                <a:latin typeface="Lato Black" panose="020F0502020204030203" pitchFamily="34" charset="0"/>
                <a:ea typeface="Lato Black" panose="020F0502020204030203" pitchFamily="34" charset="0"/>
                <a:cs typeface="Lato Black" panose="020F0502020204030203" pitchFamily="34" charset="0"/>
              </a:rPr>
              <a:t>Team</a:t>
            </a:r>
            <a:br>
              <a:rPr lang="en-AU" sz="3200" b="1" dirty="0" smtClean="0">
                <a:solidFill>
                  <a:schemeClr val="accent6">
                    <a:lumMod val="50000"/>
                  </a:schemeClr>
                </a:solidFill>
                <a:latin typeface="Lato Black" panose="020F0502020204030203" pitchFamily="34" charset="0"/>
                <a:ea typeface="Lato Black" panose="020F0502020204030203" pitchFamily="34" charset="0"/>
                <a:cs typeface="Lato Black" panose="020F0502020204030203" pitchFamily="34" charset="0"/>
              </a:rPr>
            </a:br>
            <a:r>
              <a:rPr lang="en-AU" sz="1800" b="1" dirty="0" smtClean="0">
                <a:solidFill>
                  <a:schemeClr val="accent6">
                    <a:lumMod val="50000"/>
                  </a:schemeClr>
                </a:solidFill>
                <a:latin typeface="Lato Black" panose="020F0502020204030203" pitchFamily="34" charset="0"/>
                <a:ea typeface="Lato Black" panose="020F0502020204030203" pitchFamily="34" charset="0"/>
                <a:cs typeface="Lato Black" panose="020F0502020204030203" pitchFamily="34" charset="0"/>
              </a:rPr>
              <a:t>Sarah Mackenzie Dodds – Team Manager</a:t>
            </a:r>
            <a:r>
              <a:rPr lang="en-AU" sz="3200" b="1" dirty="0">
                <a:solidFill>
                  <a:schemeClr val="accent6">
                    <a:lumMod val="50000"/>
                  </a:schemeClr>
                </a:solidFill>
                <a:latin typeface="Lato Black" panose="020F0502020204030203" pitchFamily="34" charset="0"/>
                <a:ea typeface="Lato Black" panose="020F0502020204030203" pitchFamily="34" charset="0"/>
                <a:cs typeface="Lato Black" panose="020F0502020204030203" pitchFamily="34" charset="0"/>
              </a:rPr>
              <a:t/>
            </a:r>
            <a:br>
              <a:rPr lang="en-AU" sz="3200" b="1" dirty="0">
                <a:solidFill>
                  <a:schemeClr val="accent6">
                    <a:lumMod val="50000"/>
                  </a:schemeClr>
                </a:solidFill>
                <a:latin typeface="Lato Black" panose="020F0502020204030203" pitchFamily="34" charset="0"/>
                <a:ea typeface="Lato Black" panose="020F0502020204030203" pitchFamily="34" charset="0"/>
                <a:cs typeface="Lato Black" panose="020F0502020204030203" pitchFamily="34" charset="0"/>
              </a:rPr>
            </a:br>
            <a:endParaRPr lang="en-AU" sz="3200" dirty="0"/>
          </a:p>
        </p:txBody>
      </p:sp>
      <p:sp>
        <p:nvSpPr>
          <p:cNvPr id="7" name="Content Placeholder 3"/>
          <p:cNvSpPr>
            <a:spLocks noGrp="1"/>
          </p:cNvSpPr>
          <p:nvPr>
            <p:ph idx="10"/>
          </p:nvPr>
        </p:nvSpPr>
        <p:spPr>
          <a:xfrm>
            <a:off x="395536" y="1557338"/>
            <a:ext cx="8080127" cy="4463950"/>
          </a:xfrm>
        </p:spPr>
        <p:txBody>
          <a:bodyPr>
            <a:normAutofit lnSpcReduction="10000"/>
          </a:bodyPr>
          <a:lstStyle/>
          <a:p>
            <a:pPr>
              <a:buFont typeface="Arial" panose="020B0604020202020204" pitchFamily="34" charset="0"/>
              <a:buChar char="•"/>
            </a:pPr>
            <a:r>
              <a:rPr lang="en-AU" dirty="0" smtClean="0">
                <a:latin typeface="+mn-lt"/>
                <a:ea typeface="Lato Black" panose="020F0502020204030203" pitchFamily="34" charset="0"/>
                <a:cs typeface="Calibri" panose="020F0502020204030204" pitchFamily="34" charset="0"/>
              </a:rPr>
              <a:t>Provides mental health assessment, support, and therapeutic work and to children and young people of Alice Springs from 3-18 years of age who are experiencing moderate to severe mental health concerns. These can include:</a:t>
            </a:r>
          </a:p>
          <a:p>
            <a:pPr lvl="1">
              <a:buFont typeface="Wingdings" panose="05000000000000000000" pitchFamily="2" charset="2"/>
              <a:buChar char="Ø"/>
            </a:pPr>
            <a:r>
              <a:rPr lang="en-AU" sz="1800" dirty="0" smtClean="0">
                <a:ea typeface="Lato Black" panose="020F0502020204030203" pitchFamily="34" charset="0"/>
                <a:cs typeface="Calibri" panose="020F0502020204030204" pitchFamily="34" charset="0"/>
              </a:rPr>
              <a:t>Depression and anxiety disorders</a:t>
            </a:r>
          </a:p>
          <a:p>
            <a:pPr lvl="1">
              <a:buFont typeface="Wingdings" panose="05000000000000000000" pitchFamily="2" charset="2"/>
              <a:buChar char="Ø"/>
            </a:pPr>
            <a:r>
              <a:rPr lang="en-AU" sz="1800" dirty="0" smtClean="0">
                <a:ea typeface="Lato Black" panose="020F0502020204030203" pitchFamily="34" charset="0"/>
                <a:cs typeface="Calibri" panose="020F0502020204030204" pitchFamily="34" charset="0"/>
              </a:rPr>
              <a:t>Self-harm and suicidal behaviours</a:t>
            </a:r>
            <a:endParaRPr lang="en-AU" sz="1800" dirty="0">
              <a:ea typeface="Lato Black" panose="020F0502020204030203" pitchFamily="34" charset="0"/>
              <a:cs typeface="Calibri" panose="020F0502020204030204" pitchFamily="34" charset="0"/>
            </a:endParaRPr>
          </a:p>
          <a:p>
            <a:pPr lvl="1">
              <a:buFont typeface="Wingdings" panose="05000000000000000000" pitchFamily="2" charset="2"/>
              <a:buChar char="Ø"/>
            </a:pPr>
            <a:r>
              <a:rPr lang="en-AU" sz="1800" dirty="0" smtClean="0">
                <a:latin typeface="+mn-lt"/>
                <a:ea typeface="Lato Black" panose="020F0502020204030203" pitchFamily="34" charset="0"/>
                <a:cs typeface="Calibri" panose="020F0502020204030204" pitchFamily="34" charset="0"/>
              </a:rPr>
              <a:t>Extreme behavioural concerns</a:t>
            </a:r>
          </a:p>
          <a:p>
            <a:pPr lvl="1">
              <a:buFont typeface="Wingdings" panose="05000000000000000000" pitchFamily="2" charset="2"/>
              <a:buChar char="Ø"/>
            </a:pPr>
            <a:r>
              <a:rPr lang="en-AU" sz="1800" dirty="0" smtClean="0">
                <a:ea typeface="Lato Black" panose="020F0502020204030203" pitchFamily="34" charset="0"/>
                <a:cs typeface="Calibri" panose="020F0502020204030204" pitchFamily="34" charset="0"/>
              </a:rPr>
              <a:t>Eating disorders</a:t>
            </a:r>
          </a:p>
          <a:p>
            <a:pPr lvl="1">
              <a:buFont typeface="Wingdings" panose="05000000000000000000" pitchFamily="2" charset="2"/>
              <a:buChar char="Ø"/>
            </a:pPr>
            <a:r>
              <a:rPr lang="en-AU" sz="1800" dirty="0" smtClean="0">
                <a:ea typeface="Lato Black" panose="020F0502020204030203" pitchFamily="34" charset="0"/>
                <a:cs typeface="Calibri" panose="020F0502020204030204" pitchFamily="34" charset="0"/>
              </a:rPr>
              <a:t>Trauma</a:t>
            </a:r>
          </a:p>
          <a:p>
            <a:pPr lvl="1">
              <a:buFont typeface="Wingdings" panose="05000000000000000000" pitchFamily="2" charset="2"/>
              <a:buChar char="Ø"/>
            </a:pPr>
            <a:r>
              <a:rPr lang="en-AU" sz="1800" dirty="0" smtClean="0">
                <a:ea typeface="Lato Black" panose="020F0502020204030203" pitchFamily="34" charset="0"/>
                <a:cs typeface="Calibri" panose="020F0502020204030204" pitchFamily="34" charset="0"/>
              </a:rPr>
              <a:t>Attachment disorders</a:t>
            </a:r>
          </a:p>
          <a:p>
            <a:pPr lvl="1"/>
            <a:endParaRPr lang="en-AU" dirty="0">
              <a:latin typeface="+mn-lt"/>
              <a:ea typeface="Lato Black" panose="020F0502020204030203" pitchFamily="34" charset="0"/>
              <a:cs typeface="Lato Black" panose="020F0502020204030203" pitchFamily="34" charset="0"/>
            </a:endParaRPr>
          </a:p>
          <a:p>
            <a:pPr>
              <a:buFont typeface="Arial" panose="020B0604020202020204" pitchFamily="34" charset="0"/>
              <a:buChar char="•"/>
            </a:pPr>
            <a:r>
              <a:rPr lang="en-AU" dirty="0">
                <a:latin typeface="+mn-lt"/>
                <a:ea typeface="Lato Black" panose="020F0502020204030203" pitchFamily="34" charset="0"/>
                <a:cs typeface="Calibri" panose="020F0502020204030204" pitchFamily="34" charset="0"/>
              </a:rPr>
              <a:t>A multi-disciplinary team of Social Worker’s, Occupational Therapists, Mental Health nurses, Clinical Psychologists, and Child &amp; Adolescent </a:t>
            </a:r>
            <a:r>
              <a:rPr lang="en-AU" dirty="0" smtClean="0">
                <a:latin typeface="+mn-lt"/>
                <a:ea typeface="Lato Black" panose="020F0502020204030203" pitchFamily="34" charset="0"/>
                <a:cs typeface="Calibri" panose="020F0502020204030204" pitchFamily="34" charset="0"/>
              </a:rPr>
              <a:t>Psychiatrists</a:t>
            </a:r>
          </a:p>
          <a:p>
            <a:pPr>
              <a:buFont typeface="Arial" panose="020B0604020202020204" pitchFamily="34" charset="0"/>
              <a:buChar char="•"/>
            </a:pPr>
            <a:endParaRPr lang="en-AU" dirty="0">
              <a:latin typeface="+mn-lt"/>
              <a:ea typeface="Lato Black" panose="020F0502020204030203" pitchFamily="34" charset="0"/>
              <a:cs typeface="Calibri" panose="020F0502020204030204" pitchFamily="34" charset="0"/>
            </a:endParaRPr>
          </a:p>
          <a:p>
            <a:pPr>
              <a:buFont typeface="Arial" panose="020B0604020202020204" pitchFamily="34" charset="0"/>
              <a:buChar char="•"/>
            </a:pPr>
            <a:r>
              <a:rPr lang="en-AU" dirty="0" smtClean="0">
                <a:latin typeface="+mn-lt"/>
                <a:ea typeface="Lato Black" panose="020F0502020204030203" pitchFamily="34" charset="0"/>
                <a:cs typeface="Calibri" panose="020F0502020204030204" pitchFamily="34" charset="0"/>
              </a:rPr>
              <a:t>Referrals are accepted from anyone, including GP’s, schools, parents, other services and self-referrals</a:t>
            </a:r>
          </a:p>
          <a:p>
            <a:endParaRPr lang="en-AU" dirty="0"/>
          </a:p>
        </p:txBody>
      </p:sp>
    </p:spTree>
    <p:extLst>
      <p:ext uri="{BB962C8B-B14F-4D97-AF65-F5344CB8AC3E}">
        <p14:creationId xmlns:p14="http://schemas.microsoft.com/office/powerpoint/2010/main" val="571021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848872" cy="864096"/>
          </a:xfrm>
        </p:spPr>
        <p:txBody>
          <a:bodyPr/>
          <a:lstStyle/>
          <a:p>
            <a:r>
              <a:rPr lang="en-AU" sz="3200" dirty="0" smtClean="0">
                <a:solidFill>
                  <a:srgbClr val="7B3A00"/>
                </a:solidFill>
                <a:latin typeface="Lato Black" panose="020F0502020204030203" pitchFamily="34" charset="0"/>
                <a:ea typeface="Lato Black" panose="020F0502020204030203" pitchFamily="34" charset="0"/>
                <a:cs typeface="Lato Black" panose="020F0502020204030203" pitchFamily="34" charset="0"/>
              </a:rPr>
              <a:t>PERINATAL MENTAL HEALTH SERVICE</a:t>
            </a:r>
            <a:br>
              <a:rPr lang="en-AU" sz="3200" dirty="0" smtClean="0">
                <a:solidFill>
                  <a:srgbClr val="7B3A00"/>
                </a:solidFill>
                <a:latin typeface="Lato Black" panose="020F0502020204030203" pitchFamily="34" charset="0"/>
                <a:ea typeface="Lato Black" panose="020F0502020204030203" pitchFamily="34" charset="0"/>
                <a:cs typeface="Lato Black" panose="020F0502020204030203" pitchFamily="34" charset="0"/>
              </a:rPr>
            </a:br>
            <a:r>
              <a:rPr lang="en-AU" sz="1800" dirty="0" smtClean="0">
                <a:solidFill>
                  <a:srgbClr val="7B3A00"/>
                </a:solidFill>
                <a:latin typeface="Lato Black" panose="020F0502020204030203" pitchFamily="34" charset="0"/>
                <a:ea typeface="Lato Black" panose="020F0502020204030203" pitchFamily="34" charset="0"/>
                <a:cs typeface="Lato Black" panose="020F0502020204030203" pitchFamily="34" charset="0"/>
              </a:rPr>
              <a:t>Amanda Worrall – Perinatal MH Nurse</a:t>
            </a:r>
            <a:endParaRPr lang="en-AU" sz="3200" dirty="0">
              <a:solidFill>
                <a:srgbClr val="7B3A00"/>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 name="Content Placeholder 2"/>
          <p:cNvSpPr>
            <a:spLocks noGrp="1"/>
          </p:cNvSpPr>
          <p:nvPr>
            <p:ph idx="1"/>
          </p:nvPr>
        </p:nvSpPr>
        <p:spPr>
          <a:xfrm>
            <a:off x="611560" y="1844824"/>
            <a:ext cx="7848872" cy="4080453"/>
          </a:xfrm>
        </p:spPr>
        <p:txBody>
          <a:bodyPr/>
          <a:lstStyle/>
          <a:p>
            <a:pPr marL="285750" indent="-285750">
              <a:buFont typeface="Arial" panose="020B0604020202020204" pitchFamily="34" charset="0"/>
              <a:buChar char="•"/>
            </a:pPr>
            <a:r>
              <a:rPr lang="en-AU" dirty="0" smtClean="0">
                <a:latin typeface="+mn-lt"/>
              </a:rPr>
              <a:t>Provides a specialist Mental Health Service to pregnant women and mothers in Alice Springs who are up to 12 months post-delivery</a:t>
            </a:r>
            <a:r>
              <a:rPr lang="en-AU" dirty="0">
                <a:latin typeface="+mn-lt"/>
              </a:rPr>
              <a:t> with moderate mental health </a:t>
            </a:r>
            <a:r>
              <a:rPr lang="en-AU" dirty="0" smtClean="0">
                <a:latin typeface="+mn-lt"/>
              </a:rPr>
              <a:t>issues (this does not include acute difficulties – this would be referred over to the Community Team)</a:t>
            </a:r>
          </a:p>
          <a:p>
            <a:pPr marL="285750" indent="-285750">
              <a:buFont typeface="Arial" panose="020B0604020202020204" pitchFamily="34" charset="0"/>
              <a:buChar char="•"/>
            </a:pPr>
            <a:endParaRPr lang="en-AU" dirty="0">
              <a:latin typeface="+mn-lt"/>
            </a:endParaRPr>
          </a:p>
          <a:p>
            <a:pPr marL="285750" indent="-285750">
              <a:buFont typeface="Arial" panose="020B0604020202020204" pitchFamily="34" charset="0"/>
              <a:buChar char="•"/>
            </a:pPr>
            <a:r>
              <a:rPr lang="en-AU" dirty="0" smtClean="0">
                <a:latin typeface="+mn-lt"/>
              </a:rPr>
              <a:t>Amanda is based at the Child and Youth Team and works across a number of services including Flynn Drive Health Centre and the Midwifery Group Practice</a:t>
            </a:r>
          </a:p>
          <a:p>
            <a:endParaRPr lang="en-AU" dirty="0">
              <a:latin typeface="+mn-lt"/>
            </a:endParaRPr>
          </a:p>
          <a:p>
            <a:pPr marL="285750" indent="-285750">
              <a:buFont typeface="Arial" panose="020B0604020202020204" pitchFamily="34" charset="0"/>
              <a:buChar char="•"/>
            </a:pPr>
            <a:r>
              <a:rPr lang="en-AU" dirty="0">
                <a:latin typeface="+mn-lt"/>
              </a:rPr>
              <a:t>Amanda provides a number of options for treatment and support, including mental health assessment, individual therapeutic sessions and she also delivers some </a:t>
            </a:r>
            <a:r>
              <a:rPr lang="en-AU" dirty="0" smtClean="0">
                <a:latin typeface="+mn-lt"/>
              </a:rPr>
              <a:t>group work </a:t>
            </a:r>
            <a:endParaRPr lang="en-AU" dirty="0">
              <a:latin typeface="+mn-lt"/>
            </a:endParaRPr>
          </a:p>
          <a:p>
            <a:endParaRPr lang="en-AU" dirty="0">
              <a:latin typeface="+mn-lt"/>
            </a:endParaRPr>
          </a:p>
          <a:p>
            <a:pPr marL="285750" indent="-285750">
              <a:buFont typeface="Arial" panose="020B0604020202020204" pitchFamily="34" charset="0"/>
              <a:buChar char="•"/>
            </a:pPr>
            <a:r>
              <a:rPr lang="en-AU" dirty="0" smtClean="0">
                <a:latin typeface="+mn-lt"/>
              </a:rPr>
              <a:t>Referrals can be made by GP’s, midwives, Child and Family Health Nurses and Obstetricians</a:t>
            </a:r>
          </a:p>
        </p:txBody>
      </p:sp>
    </p:spTree>
    <p:extLst>
      <p:ext uri="{BB962C8B-B14F-4D97-AF65-F5344CB8AC3E}">
        <p14:creationId xmlns:p14="http://schemas.microsoft.com/office/powerpoint/2010/main" val="3552785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7848872" cy="672075"/>
          </a:xfrm>
        </p:spPr>
        <p:txBody>
          <a:bodyPr/>
          <a:lstStyle/>
          <a:p>
            <a:r>
              <a:rPr lang="en-AU" sz="3600" dirty="0">
                <a:solidFill>
                  <a:srgbClr val="7B3A00"/>
                </a:solidFill>
                <a:latin typeface="Lato Black" panose="020F0502020204030203" pitchFamily="34" charset="0"/>
                <a:ea typeface="Lato Black" panose="020F0502020204030203" pitchFamily="34" charset="0"/>
                <a:cs typeface="Lato Black" panose="020F0502020204030203" pitchFamily="34" charset="0"/>
              </a:rPr>
              <a:t>Other Mental Health Services in Alice Springs</a:t>
            </a:r>
            <a:endParaRPr lang="en-AU" sz="3600" dirty="0"/>
          </a:p>
        </p:txBody>
      </p:sp>
      <p:sp>
        <p:nvSpPr>
          <p:cNvPr id="6" name="Content Placeholder 5"/>
          <p:cNvSpPr>
            <a:spLocks noGrp="1"/>
          </p:cNvSpPr>
          <p:nvPr>
            <p:ph idx="10"/>
          </p:nvPr>
        </p:nvSpPr>
        <p:spPr>
          <a:xfrm>
            <a:off x="611560" y="2204864"/>
            <a:ext cx="7848872" cy="2808311"/>
          </a:xfrm>
        </p:spPr>
        <p:txBody>
          <a:bodyPr/>
          <a:lstStyle/>
          <a:p>
            <a:pPr>
              <a:buFont typeface="Arial" panose="020B0604020202020204" pitchFamily="34" charset="0"/>
              <a:buChar char="•"/>
            </a:pPr>
            <a:r>
              <a:rPr lang="en-AU" sz="2400" dirty="0">
                <a:solidFill>
                  <a:srgbClr val="7B3A00"/>
                </a:solidFill>
                <a:latin typeface="+mn-lt"/>
              </a:rPr>
              <a:t>Mental Health Association of Central Australia (MHACA)</a:t>
            </a:r>
          </a:p>
          <a:p>
            <a:pPr>
              <a:buFont typeface="Arial" panose="020B0604020202020204" pitchFamily="34" charset="0"/>
              <a:buChar char="•"/>
            </a:pPr>
            <a:endParaRPr lang="en-AU" dirty="0" smtClean="0">
              <a:solidFill>
                <a:srgbClr val="7B3A00"/>
              </a:solidFill>
              <a:latin typeface="+mn-lt"/>
            </a:endParaRPr>
          </a:p>
          <a:p>
            <a:pPr marL="0" indent="0">
              <a:buNone/>
            </a:pPr>
            <a:endParaRPr lang="en-AU" dirty="0">
              <a:solidFill>
                <a:srgbClr val="7B3A00"/>
              </a:solidFill>
              <a:latin typeface="+mn-lt"/>
            </a:endParaRPr>
          </a:p>
          <a:p>
            <a:pPr>
              <a:buFont typeface="Arial" panose="020B0604020202020204" pitchFamily="34" charset="0"/>
              <a:buChar char="•"/>
            </a:pPr>
            <a:r>
              <a:rPr lang="en-AU" sz="2400" dirty="0">
                <a:solidFill>
                  <a:srgbClr val="7B3A00"/>
                </a:solidFill>
                <a:latin typeface="+mn-lt"/>
              </a:rPr>
              <a:t>Lifeline </a:t>
            </a:r>
          </a:p>
          <a:p>
            <a:pPr>
              <a:buFont typeface="Arial" panose="020B0604020202020204" pitchFamily="34" charset="0"/>
              <a:buChar char="•"/>
            </a:pPr>
            <a:endParaRPr lang="en-AU" sz="2400" dirty="0" smtClean="0">
              <a:solidFill>
                <a:srgbClr val="7B3A00"/>
              </a:solidFill>
              <a:latin typeface="+mn-lt"/>
            </a:endParaRPr>
          </a:p>
          <a:p>
            <a:pPr marL="0" indent="0">
              <a:buNone/>
            </a:pPr>
            <a:endParaRPr lang="en-AU" sz="2400" dirty="0">
              <a:solidFill>
                <a:srgbClr val="7B3A00"/>
              </a:solidFill>
              <a:latin typeface="+mn-lt"/>
            </a:endParaRPr>
          </a:p>
          <a:p>
            <a:pPr>
              <a:buFont typeface="Arial" panose="020B0604020202020204" pitchFamily="34" charset="0"/>
              <a:buChar char="•"/>
            </a:pPr>
            <a:r>
              <a:rPr lang="en-AU" sz="2400" dirty="0">
                <a:solidFill>
                  <a:srgbClr val="7B3A00"/>
                </a:solidFill>
                <a:latin typeface="+mn-lt"/>
              </a:rPr>
              <a:t>Mental Health Fellowship</a:t>
            </a:r>
          </a:p>
          <a:p>
            <a:pPr>
              <a:buFont typeface="Arial" panose="020B0604020202020204" pitchFamily="34" charset="0"/>
              <a:buChar char="•"/>
            </a:pPr>
            <a:endParaRPr lang="en-AU" sz="2400" dirty="0" smtClean="0">
              <a:solidFill>
                <a:srgbClr val="7B3A00"/>
              </a:solidFill>
              <a:latin typeface="+mn-lt"/>
            </a:endParaRPr>
          </a:p>
          <a:p>
            <a:pPr marL="0" indent="0">
              <a:buNone/>
            </a:pPr>
            <a:endParaRPr lang="en-AU" sz="2400" dirty="0">
              <a:solidFill>
                <a:srgbClr val="7B3A00"/>
              </a:solidFill>
              <a:latin typeface="+mn-lt"/>
            </a:endParaRPr>
          </a:p>
          <a:p>
            <a:pPr>
              <a:buFont typeface="Arial" panose="020B0604020202020204" pitchFamily="34" charset="0"/>
              <a:buChar char="•"/>
            </a:pPr>
            <a:r>
              <a:rPr lang="en-AU" sz="2400" dirty="0">
                <a:solidFill>
                  <a:srgbClr val="7B3A00"/>
                </a:solidFill>
                <a:latin typeface="+mn-lt"/>
              </a:rPr>
              <a:t>Headspace Alice Springs</a:t>
            </a:r>
          </a:p>
          <a:p>
            <a:endParaRPr lang="en-AU" dirty="0"/>
          </a:p>
        </p:txBody>
      </p:sp>
    </p:spTree>
    <p:extLst>
      <p:ext uri="{BB962C8B-B14F-4D97-AF65-F5344CB8AC3E}">
        <p14:creationId xmlns:p14="http://schemas.microsoft.com/office/powerpoint/2010/main" val="138811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7848872" cy="1032115"/>
          </a:xfrm>
        </p:spPr>
        <p:txBody>
          <a:bodyPr/>
          <a:lstStyle/>
          <a:p>
            <a:r>
              <a:rPr lang="en-AU" b="1" dirty="0">
                <a:solidFill>
                  <a:srgbClr val="7B3A00"/>
                </a:solidFill>
              </a:rPr>
              <a:t>Mental Health Association of Central Australia (MHACA</a:t>
            </a:r>
            <a:r>
              <a:rPr lang="en-AU" b="1" dirty="0" smtClean="0">
                <a:solidFill>
                  <a:srgbClr val="7B3A00"/>
                </a:solidFill>
              </a:rPr>
              <a:t>)</a:t>
            </a:r>
            <a:br>
              <a:rPr lang="en-AU" b="1" dirty="0" smtClean="0">
                <a:solidFill>
                  <a:srgbClr val="7B3A00"/>
                </a:solidFill>
              </a:rPr>
            </a:br>
            <a:r>
              <a:rPr lang="en-AU" sz="1600" b="1" dirty="0" smtClean="0">
                <a:solidFill>
                  <a:srgbClr val="7B3A00"/>
                </a:solidFill>
              </a:rPr>
              <a:t>14 Lindsay Avenue Alice Springs 0870	www.mhaca.org.au</a:t>
            </a:r>
            <a:r>
              <a:rPr lang="en-AU" b="1" dirty="0">
                <a:solidFill>
                  <a:srgbClr val="7B3A00"/>
                </a:solidFill>
              </a:rPr>
              <a:t/>
            </a:r>
            <a:br>
              <a:rPr lang="en-AU" b="1" dirty="0">
                <a:solidFill>
                  <a:srgbClr val="7B3A00"/>
                </a:solidFill>
              </a:rPr>
            </a:br>
            <a:endParaRPr lang="en-AU" dirty="0"/>
          </a:p>
        </p:txBody>
      </p:sp>
      <p:sp>
        <p:nvSpPr>
          <p:cNvPr id="5" name="Text Placeholder 4"/>
          <p:cNvSpPr>
            <a:spLocks noGrp="1"/>
          </p:cNvSpPr>
          <p:nvPr>
            <p:ph type="body" idx="12"/>
          </p:nvPr>
        </p:nvSpPr>
        <p:spPr/>
        <p:txBody>
          <a:bodyPr/>
          <a:lstStyle/>
          <a:p>
            <a:endParaRPr lang="en-AU"/>
          </a:p>
        </p:txBody>
      </p:sp>
      <p:sp>
        <p:nvSpPr>
          <p:cNvPr id="6" name="Content Placeholder 5"/>
          <p:cNvSpPr>
            <a:spLocks noGrp="1"/>
          </p:cNvSpPr>
          <p:nvPr>
            <p:ph idx="10"/>
          </p:nvPr>
        </p:nvSpPr>
        <p:spPr/>
        <p:txBody>
          <a:bodyPr/>
          <a:lstStyle/>
          <a:p>
            <a:endParaRPr lang="en-AU"/>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37000"/>
                    </a14:imgEffect>
                    <a14:imgEffect>
                      <a14:saturation sat="171000"/>
                    </a14:imgEffect>
                    <a14:imgEffect>
                      <a14:brightnessContrast bright="8000" contrast="14000"/>
                    </a14:imgEffect>
                  </a14:imgLayer>
                </a14:imgProps>
              </a:ext>
            </a:extLst>
          </a:blip>
          <a:stretch>
            <a:fillRect/>
          </a:stretch>
        </p:blipFill>
        <p:spPr>
          <a:xfrm>
            <a:off x="241842" y="1628800"/>
            <a:ext cx="8539395" cy="5085184"/>
          </a:xfrm>
          <a:prstGeom prst="rect">
            <a:avLst/>
          </a:prstGeom>
        </p:spPr>
      </p:pic>
    </p:spTree>
    <p:extLst>
      <p:ext uri="{BB962C8B-B14F-4D97-AF65-F5344CB8AC3E}">
        <p14:creationId xmlns:p14="http://schemas.microsoft.com/office/powerpoint/2010/main" val="3830456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7848872" cy="672075"/>
          </a:xfrm>
        </p:spPr>
        <p:txBody>
          <a:bodyPr/>
          <a:lstStyle/>
          <a:p>
            <a:r>
              <a:rPr lang="en-AU" b="1" dirty="0">
                <a:solidFill>
                  <a:srgbClr val="7B3A00"/>
                </a:solidFill>
              </a:rPr>
              <a:t>Mental Health Association of Central Australia (MHACA</a:t>
            </a:r>
            <a:r>
              <a:rPr lang="en-AU" b="1" dirty="0" smtClean="0">
                <a:solidFill>
                  <a:srgbClr val="7B3A00"/>
                </a:solidFill>
              </a:rPr>
              <a:t>)</a:t>
            </a:r>
            <a:br>
              <a:rPr lang="en-AU" b="1" dirty="0" smtClean="0">
                <a:solidFill>
                  <a:srgbClr val="7B3A00"/>
                </a:solidFill>
              </a:rPr>
            </a:br>
            <a:r>
              <a:rPr lang="en-AU" sz="1600" b="1" dirty="0">
                <a:solidFill>
                  <a:srgbClr val="7B3A00"/>
                </a:solidFill>
              </a:rPr>
              <a:t>14 Lindsay Avenue Alice Springs 0870	www.mhaca.org.au</a:t>
            </a:r>
            <a:endParaRPr lang="en-AU" sz="1600" dirty="0"/>
          </a:p>
        </p:txBody>
      </p:sp>
      <p:sp>
        <p:nvSpPr>
          <p:cNvPr id="6" name="Content Placeholder 5"/>
          <p:cNvSpPr>
            <a:spLocks noGrp="1"/>
          </p:cNvSpPr>
          <p:nvPr>
            <p:ph idx="10"/>
          </p:nvPr>
        </p:nvSpPr>
        <p:spPr>
          <a:xfrm>
            <a:off x="611560" y="2132856"/>
            <a:ext cx="8008899" cy="4021146"/>
          </a:xfrm>
        </p:spPr>
        <p:txBody>
          <a:bodyPr>
            <a:normAutofit fontScale="92500" lnSpcReduction="10000"/>
          </a:bodyPr>
          <a:lstStyle/>
          <a:p>
            <a:pPr lvl="6"/>
            <a:r>
              <a:rPr lang="en-AU" sz="1900" dirty="0"/>
              <a:t>Community-based, non-profit organisation that aims to improve services and quality of life for people aged 18 and over experiencing mental illness, their families and carers</a:t>
            </a:r>
          </a:p>
          <a:p>
            <a:pPr marL="3028950" lvl="6" indent="-285750">
              <a:buFont typeface="Arial" charset="0"/>
              <a:buChar char="•"/>
            </a:pPr>
            <a:r>
              <a:rPr lang="en-AU" sz="1900" dirty="0"/>
              <a:t>Individual support</a:t>
            </a:r>
          </a:p>
          <a:p>
            <a:pPr marL="3028950" lvl="6" indent="-285750">
              <a:buFont typeface="Arial" charset="0"/>
              <a:buChar char="•"/>
            </a:pPr>
            <a:r>
              <a:rPr lang="en-AU" sz="1900" dirty="0"/>
              <a:t>Education and training including Mental Health First Aid	and suicide intervention</a:t>
            </a:r>
          </a:p>
          <a:p>
            <a:pPr marL="3028950" lvl="6" indent="-285750">
              <a:buFont typeface="Arial" charset="0"/>
              <a:buChar char="•"/>
            </a:pPr>
            <a:r>
              <a:rPr lang="en-AU" sz="1900" dirty="0"/>
              <a:t>Mental health promotion to raise community awareness and reduce stigma</a:t>
            </a:r>
          </a:p>
          <a:p>
            <a:pPr marL="3028950" lvl="6" indent="-285750">
              <a:buFont typeface="Arial" charset="0"/>
              <a:buChar char="•"/>
            </a:pPr>
            <a:r>
              <a:rPr lang="en-AU" sz="1900" dirty="0"/>
              <a:t>Drop-in centre and peer support program, and have a range of weekly social and recreational activities</a:t>
            </a:r>
            <a:r>
              <a:rPr lang="en-AU" sz="1900" b="1" dirty="0"/>
              <a:t>		</a:t>
            </a:r>
          </a:p>
          <a:p>
            <a:pPr marL="285750" indent="-285750">
              <a:buFont typeface="Arial" charset="0"/>
              <a:buChar char="•"/>
            </a:pPr>
            <a:r>
              <a:rPr lang="en-AU" sz="1900" dirty="0">
                <a:latin typeface="+mn-lt"/>
              </a:rPr>
              <a:t>Advocacy work at local, state and national level and support for participant </a:t>
            </a:r>
            <a:r>
              <a:rPr lang="en-AU" sz="1900" dirty="0" smtClean="0">
                <a:latin typeface="+mn-lt"/>
              </a:rPr>
              <a:t>involvement</a:t>
            </a:r>
            <a:endParaRPr lang="en-AU" sz="1900" b="1" dirty="0">
              <a:latin typeface="+mn-lt"/>
            </a:endParaRPr>
          </a:p>
          <a:p>
            <a:pPr>
              <a:buFont typeface="Arial" panose="020B0604020202020204" pitchFamily="34" charset="0"/>
              <a:buChar char="•"/>
            </a:pPr>
            <a:endParaRPr lang="en-AU" dirty="0"/>
          </a:p>
        </p:txBody>
      </p:sp>
      <p:pic>
        <p:nvPicPr>
          <p:cNvPr id="7" name="Picture 6"/>
          <p:cNvPicPr>
            <a:picLocks noChangeAspect="1"/>
          </p:cNvPicPr>
          <p:nvPr/>
        </p:nvPicPr>
        <p:blipFill>
          <a:blip r:embed="rId2"/>
          <a:stretch>
            <a:fillRect/>
          </a:stretch>
        </p:blipFill>
        <p:spPr>
          <a:xfrm>
            <a:off x="323528" y="2132856"/>
            <a:ext cx="2808312" cy="2605287"/>
          </a:xfrm>
          <a:prstGeom prst="rect">
            <a:avLst/>
          </a:prstGeom>
        </p:spPr>
      </p:pic>
    </p:spTree>
    <p:extLst>
      <p:ext uri="{BB962C8B-B14F-4D97-AF65-F5344CB8AC3E}">
        <p14:creationId xmlns:p14="http://schemas.microsoft.com/office/powerpoint/2010/main" val="564643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smtClean="0">
                <a:solidFill>
                  <a:srgbClr val="7B3A00"/>
                </a:solidFill>
                <a:latin typeface="Lato Black" panose="020F0502020204030203" pitchFamily="34" charset="0"/>
                <a:ea typeface="Lato Black" panose="020F0502020204030203" pitchFamily="34" charset="0"/>
                <a:cs typeface="Lato Black" panose="020F0502020204030203" pitchFamily="34" charset="0"/>
              </a:rPr>
              <a:t>Lifeline Central Australia</a:t>
            </a:r>
            <a:endParaRPr lang="en-AU" sz="3600" dirty="0">
              <a:solidFill>
                <a:srgbClr val="7B3A00"/>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6" name="Content Placeholder 5"/>
          <p:cNvSpPr>
            <a:spLocks noGrp="1"/>
          </p:cNvSpPr>
          <p:nvPr>
            <p:ph idx="10"/>
          </p:nvPr>
        </p:nvSpPr>
        <p:spPr>
          <a:xfrm>
            <a:off x="683568" y="1484784"/>
            <a:ext cx="7848872" cy="4453195"/>
          </a:xfrm>
        </p:spPr>
        <p:txBody>
          <a:bodyPr>
            <a:normAutofit/>
          </a:bodyPr>
          <a:lstStyle/>
          <a:p>
            <a:pPr>
              <a:buFont typeface="Arial" panose="020B0604020202020204" pitchFamily="34" charset="0"/>
              <a:buChar char="•"/>
            </a:pPr>
            <a:r>
              <a:rPr lang="en-AU" sz="2800" dirty="0" smtClean="0">
                <a:solidFill>
                  <a:srgbClr val="7B3A00"/>
                </a:solidFill>
                <a:latin typeface="+mn-lt"/>
              </a:rPr>
              <a:t>Lifeline Central Australia incorporated opened in Alice Springs in July 2003</a:t>
            </a:r>
          </a:p>
          <a:p>
            <a:pPr>
              <a:buFont typeface="Arial" panose="020B0604020202020204" pitchFamily="34" charset="0"/>
              <a:buChar char="•"/>
            </a:pPr>
            <a:endParaRPr lang="en-AU" sz="2800" dirty="0" smtClean="0">
              <a:solidFill>
                <a:srgbClr val="7B3A00"/>
              </a:solidFill>
              <a:latin typeface="+mn-lt"/>
            </a:endParaRPr>
          </a:p>
          <a:p>
            <a:pPr>
              <a:buFont typeface="Arial" panose="020B0604020202020204" pitchFamily="34" charset="0"/>
              <a:buChar char="•"/>
            </a:pPr>
            <a:r>
              <a:rPr lang="en-AU" sz="2800" dirty="0" smtClean="0">
                <a:solidFill>
                  <a:srgbClr val="7B3A00"/>
                </a:solidFill>
                <a:latin typeface="+mn-lt"/>
              </a:rPr>
              <a:t>Their primary focus is on community education and training, particularly focusing on suicide awareness and prevention</a:t>
            </a:r>
          </a:p>
          <a:p>
            <a:pPr>
              <a:buFont typeface="Arial" panose="020B0604020202020204" pitchFamily="34" charset="0"/>
              <a:buChar char="•"/>
            </a:pPr>
            <a:endParaRPr lang="en-AU" sz="2800" dirty="0">
              <a:solidFill>
                <a:srgbClr val="7B3A00"/>
              </a:solidFill>
              <a:latin typeface="+mn-lt"/>
            </a:endParaRPr>
          </a:p>
          <a:p>
            <a:pPr>
              <a:buFont typeface="Arial" panose="020B0604020202020204" pitchFamily="34" charset="0"/>
              <a:buChar char="•"/>
            </a:pPr>
            <a:r>
              <a:rPr lang="en-AU" sz="2800" dirty="0" smtClean="0">
                <a:solidFill>
                  <a:srgbClr val="7B3A00"/>
                </a:solidFill>
                <a:latin typeface="+mn-lt"/>
              </a:rPr>
              <a:t>Lifeline provides a number of training courses which are delivered by qualified and experienced trainers</a:t>
            </a:r>
          </a:p>
          <a:p>
            <a:pPr>
              <a:buFont typeface="Arial" panose="020B0604020202020204" pitchFamily="34" charset="0"/>
              <a:buChar char="•"/>
            </a:pPr>
            <a:endParaRPr lang="en-AU" sz="2800" dirty="0">
              <a:solidFill>
                <a:srgbClr val="7B3A00"/>
              </a:solidFill>
              <a:latin typeface="+mn-lt"/>
            </a:endParaRPr>
          </a:p>
          <a:p>
            <a:pPr>
              <a:buFont typeface="Arial" panose="020B0604020202020204" pitchFamily="34" charset="0"/>
              <a:buChar char="•"/>
            </a:pPr>
            <a:r>
              <a:rPr lang="en-AU" sz="2800" dirty="0" smtClean="0">
                <a:solidFill>
                  <a:srgbClr val="7B3A00"/>
                </a:solidFill>
                <a:latin typeface="+mn-lt"/>
              </a:rPr>
              <a:t>Contact 89531250 to find out more</a:t>
            </a:r>
          </a:p>
        </p:txBody>
      </p:sp>
    </p:spTree>
    <p:extLst>
      <p:ext uri="{BB962C8B-B14F-4D97-AF65-F5344CB8AC3E}">
        <p14:creationId xmlns:p14="http://schemas.microsoft.com/office/powerpoint/2010/main" val="4159132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96752"/>
            <a:ext cx="7848872" cy="672075"/>
          </a:xfrm>
        </p:spPr>
        <p:txBody>
          <a:bodyPr/>
          <a:lstStyle/>
          <a:p>
            <a:r>
              <a:rPr lang="en-AU" sz="3600" b="1" dirty="0">
                <a:solidFill>
                  <a:srgbClr val="7B3A00"/>
                </a:solidFill>
              </a:rPr>
              <a:t>Mental Illness Fellowship of Australia (NT</a:t>
            </a:r>
            <a:r>
              <a:rPr lang="en-AU" sz="3600" b="1" dirty="0" smtClean="0">
                <a:solidFill>
                  <a:srgbClr val="7B3A00"/>
                </a:solidFill>
              </a:rPr>
              <a:t>)</a:t>
            </a:r>
            <a:br>
              <a:rPr lang="en-AU" sz="3600" b="1" dirty="0" smtClean="0">
                <a:solidFill>
                  <a:srgbClr val="7B3A00"/>
                </a:solidFill>
              </a:rPr>
            </a:br>
            <a:r>
              <a:rPr lang="en-AU" sz="1800" dirty="0">
                <a:solidFill>
                  <a:srgbClr val="7B3A00"/>
                </a:solidFill>
                <a:latin typeface="Lato Black" panose="020F0502020204030203" pitchFamily="34" charset="0"/>
                <a:ea typeface="Lato Black" panose="020F0502020204030203" pitchFamily="34" charset="0"/>
                <a:cs typeface="Lato Black" panose="020F0502020204030203" pitchFamily="34" charset="0"/>
              </a:rPr>
              <a:t>Location: 3/58 </a:t>
            </a:r>
            <a:r>
              <a:rPr lang="en-AU" sz="1800" dirty="0" err="1">
                <a:solidFill>
                  <a:srgbClr val="7B3A00"/>
                </a:solidFill>
                <a:latin typeface="Lato Black" panose="020F0502020204030203" pitchFamily="34" charset="0"/>
                <a:ea typeface="Lato Black" panose="020F0502020204030203" pitchFamily="34" charset="0"/>
                <a:cs typeface="Lato Black" panose="020F0502020204030203" pitchFamily="34" charset="0"/>
              </a:rPr>
              <a:t>Reg</a:t>
            </a:r>
            <a:r>
              <a:rPr lang="en-AU" sz="1800" dirty="0">
                <a:solidFill>
                  <a:srgbClr val="7B3A00"/>
                </a:solidFill>
                <a:latin typeface="Lato Black" panose="020F0502020204030203" pitchFamily="34" charset="0"/>
                <a:ea typeface="Lato Black" panose="020F0502020204030203" pitchFamily="34" charset="0"/>
                <a:cs typeface="Lato Black" panose="020F0502020204030203" pitchFamily="34" charset="0"/>
              </a:rPr>
              <a:t> Harris </a:t>
            </a:r>
            <a:r>
              <a:rPr lang="en-AU" sz="1800" dirty="0" smtClean="0">
                <a:solidFill>
                  <a:srgbClr val="7B3A00"/>
                </a:solidFill>
                <a:latin typeface="Lato Black" panose="020F0502020204030203" pitchFamily="34" charset="0"/>
                <a:ea typeface="Lato Black" panose="020F0502020204030203" pitchFamily="34" charset="0"/>
                <a:cs typeface="Lato Black" panose="020F0502020204030203" pitchFamily="34" charset="0"/>
              </a:rPr>
              <a:t>Lane </a:t>
            </a:r>
            <a:r>
              <a:rPr lang="en-AU" sz="1800" dirty="0">
                <a:solidFill>
                  <a:srgbClr val="7B3A00"/>
                </a:solidFill>
                <a:latin typeface="Lato Black" panose="020F0502020204030203" pitchFamily="34" charset="0"/>
                <a:ea typeface="Lato Black" panose="020F0502020204030203" pitchFamily="34" charset="0"/>
                <a:cs typeface="Lato Black" panose="020F0502020204030203" pitchFamily="34" charset="0"/>
              </a:rPr>
              <a:t>Tel 8953 1467 </a:t>
            </a:r>
            <a:r>
              <a:rPr lang="en-AU" sz="1800" dirty="0" smtClean="0">
                <a:solidFill>
                  <a:srgbClr val="7B3A00"/>
                </a:solidFill>
                <a:latin typeface="Lato Black" panose="020F0502020204030203" pitchFamily="34" charset="0"/>
                <a:ea typeface="Lato Black" panose="020F0502020204030203" pitchFamily="34" charset="0"/>
                <a:cs typeface="Lato Black" panose="020F0502020204030203" pitchFamily="34" charset="0"/>
              </a:rPr>
              <a:t> </a:t>
            </a:r>
            <a:r>
              <a:rPr lang="en-AU" sz="1800" dirty="0">
                <a:solidFill>
                  <a:srgbClr val="7B3A00"/>
                </a:solidFill>
                <a:latin typeface="Lato Black" panose="020F0502020204030203" pitchFamily="34" charset="0"/>
                <a:ea typeface="Lato Black" panose="020F0502020204030203" pitchFamily="34" charset="0"/>
                <a:cs typeface="Lato Black" panose="020F0502020204030203" pitchFamily="34" charset="0"/>
              </a:rPr>
              <a:t>www.mifant.org.au</a:t>
            </a:r>
            <a:r>
              <a:rPr lang="en-AU" dirty="0"/>
              <a:t/>
            </a:r>
            <a:br>
              <a:rPr lang="en-AU" dirty="0"/>
            </a:br>
            <a:r>
              <a:rPr lang="en-AU" b="1" dirty="0">
                <a:solidFill>
                  <a:srgbClr val="7B3A00"/>
                </a:solidFill>
              </a:rPr>
              <a:t/>
            </a:r>
            <a:br>
              <a:rPr lang="en-AU" b="1" dirty="0">
                <a:solidFill>
                  <a:srgbClr val="7B3A00"/>
                </a:solidFill>
              </a:rPr>
            </a:br>
            <a:endParaRPr lang="en-AU" dirty="0">
              <a:solidFill>
                <a:srgbClr val="7B3A00"/>
              </a:solidFill>
            </a:endParaRPr>
          </a:p>
        </p:txBody>
      </p:sp>
      <p:sp>
        <p:nvSpPr>
          <p:cNvPr id="6" name="Content Placeholder 5"/>
          <p:cNvSpPr>
            <a:spLocks noGrp="1"/>
          </p:cNvSpPr>
          <p:nvPr>
            <p:ph idx="10"/>
          </p:nvPr>
        </p:nvSpPr>
        <p:spPr>
          <a:xfrm>
            <a:off x="467544" y="1844824"/>
            <a:ext cx="8408925" cy="4896544"/>
          </a:xfrm>
        </p:spPr>
        <p:txBody>
          <a:bodyPr>
            <a:normAutofit fontScale="62500" lnSpcReduction="20000"/>
          </a:bodyPr>
          <a:lstStyle/>
          <a:p>
            <a:pPr>
              <a:buFont typeface="Arial" panose="020B0604020202020204" pitchFamily="34" charset="0"/>
              <a:buChar char="•"/>
            </a:pPr>
            <a:r>
              <a:rPr lang="en-AU" sz="2600" dirty="0">
                <a:solidFill>
                  <a:srgbClr val="7B3A00"/>
                </a:solidFill>
                <a:latin typeface="+mn-lt"/>
              </a:rPr>
              <a:t>Mental Illness Fellowship of Australia (NT) (MIFANT) is a non-government organisation providing support, advocacy, information, referral and education for carers, family, friends and people affected by mental illness</a:t>
            </a:r>
          </a:p>
          <a:p>
            <a:pPr>
              <a:buFont typeface="Arial" panose="020B0604020202020204" pitchFamily="34" charset="0"/>
              <a:buChar char="•"/>
            </a:pPr>
            <a:endParaRPr lang="en-AU" sz="2600" dirty="0">
              <a:solidFill>
                <a:srgbClr val="7B3A00"/>
              </a:solidFill>
              <a:latin typeface="+mn-lt"/>
            </a:endParaRPr>
          </a:p>
          <a:p>
            <a:pPr>
              <a:buFont typeface="Arial" panose="020B0604020202020204" pitchFamily="34" charset="0"/>
              <a:buChar char="•"/>
            </a:pPr>
            <a:r>
              <a:rPr lang="en-AU" sz="2600" dirty="0" smtClean="0">
                <a:solidFill>
                  <a:srgbClr val="7B3A00"/>
                </a:solidFill>
                <a:latin typeface="+mn-lt"/>
              </a:rPr>
              <a:t>CARERS PROGRAM</a:t>
            </a:r>
            <a:endParaRPr lang="en-AU" sz="2600" dirty="0">
              <a:solidFill>
                <a:srgbClr val="7B3A00"/>
              </a:solidFill>
              <a:latin typeface="+mn-lt"/>
            </a:endParaRPr>
          </a:p>
          <a:p>
            <a:pPr lvl="1">
              <a:buFont typeface="Wingdings" panose="05000000000000000000" pitchFamily="2" charset="2"/>
              <a:buChar char="Ø"/>
            </a:pPr>
            <a:r>
              <a:rPr lang="en-AU" sz="2600" dirty="0">
                <a:solidFill>
                  <a:srgbClr val="7B3A00"/>
                </a:solidFill>
              </a:rPr>
              <a:t>Individual and Group </a:t>
            </a:r>
            <a:r>
              <a:rPr lang="en-AU" sz="2600" dirty="0" smtClean="0">
                <a:solidFill>
                  <a:srgbClr val="7B3A00"/>
                </a:solidFill>
              </a:rPr>
              <a:t>Support  </a:t>
            </a:r>
            <a:r>
              <a:rPr lang="en-AU" sz="2600" dirty="0">
                <a:solidFill>
                  <a:srgbClr val="7B3A00"/>
                </a:solidFill>
              </a:rPr>
              <a:t>for family and friends to </a:t>
            </a:r>
            <a:r>
              <a:rPr lang="en-AU" sz="2600" dirty="0" smtClean="0">
                <a:solidFill>
                  <a:srgbClr val="7B3A00"/>
                </a:solidFill>
              </a:rPr>
              <a:t>help cope </a:t>
            </a:r>
            <a:r>
              <a:rPr lang="en-AU" sz="2600" dirty="0">
                <a:solidFill>
                  <a:srgbClr val="7B3A00"/>
                </a:solidFill>
              </a:rPr>
              <a:t>and  </a:t>
            </a:r>
            <a:r>
              <a:rPr lang="en-AU" sz="2600" dirty="0" smtClean="0">
                <a:solidFill>
                  <a:srgbClr val="7B3A00"/>
                </a:solidFill>
              </a:rPr>
              <a:t>  care</a:t>
            </a:r>
            <a:r>
              <a:rPr lang="en-AU" sz="2600" dirty="0">
                <a:solidFill>
                  <a:srgbClr val="7B3A00"/>
                </a:solidFill>
              </a:rPr>
              <a:t>; carer </a:t>
            </a:r>
            <a:r>
              <a:rPr lang="en-AU" sz="2600" dirty="0" smtClean="0">
                <a:solidFill>
                  <a:srgbClr val="7B3A00"/>
                </a:solidFill>
              </a:rPr>
              <a:t>drop-in</a:t>
            </a:r>
            <a:endParaRPr lang="en-AU" sz="2600" dirty="0">
              <a:solidFill>
                <a:srgbClr val="7B3A00"/>
              </a:solidFill>
            </a:endParaRPr>
          </a:p>
          <a:p>
            <a:pPr lvl="1">
              <a:buFont typeface="Wingdings" panose="05000000000000000000" pitchFamily="2" charset="2"/>
              <a:buChar char="Ø"/>
            </a:pPr>
            <a:r>
              <a:rPr lang="en-AU" sz="2600" dirty="0">
                <a:solidFill>
                  <a:srgbClr val="7B3A00"/>
                </a:solidFill>
              </a:rPr>
              <a:t>Respite programs offering </a:t>
            </a:r>
            <a:r>
              <a:rPr lang="en-AU" sz="2600" dirty="0" smtClean="0">
                <a:solidFill>
                  <a:srgbClr val="7B3A00"/>
                </a:solidFill>
              </a:rPr>
              <a:t>time-out </a:t>
            </a:r>
            <a:r>
              <a:rPr lang="en-AU" sz="2600" dirty="0">
                <a:solidFill>
                  <a:srgbClr val="7B3A00"/>
                </a:solidFill>
              </a:rPr>
              <a:t>for </a:t>
            </a:r>
            <a:r>
              <a:rPr lang="en-AU" sz="2600" dirty="0" smtClean="0">
                <a:solidFill>
                  <a:srgbClr val="7B3A00"/>
                </a:solidFill>
              </a:rPr>
              <a:t>carers</a:t>
            </a:r>
            <a:endParaRPr lang="en-AU" sz="2600" dirty="0">
              <a:solidFill>
                <a:srgbClr val="7B3A00"/>
              </a:solidFill>
            </a:endParaRPr>
          </a:p>
          <a:p>
            <a:pPr lvl="1">
              <a:buFont typeface="Wingdings" panose="05000000000000000000" pitchFamily="2" charset="2"/>
              <a:buChar char="Ø"/>
            </a:pPr>
            <a:r>
              <a:rPr lang="en-AU" sz="2600" dirty="0">
                <a:solidFill>
                  <a:srgbClr val="7B3A00"/>
                </a:solidFill>
              </a:rPr>
              <a:t>Information, Education </a:t>
            </a:r>
            <a:r>
              <a:rPr lang="en-AU" sz="2600" dirty="0" smtClean="0">
                <a:solidFill>
                  <a:srgbClr val="7B3A00"/>
                </a:solidFill>
              </a:rPr>
              <a:t>&amp; Advocacy</a:t>
            </a:r>
          </a:p>
          <a:p>
            <a:pPr marL="0" indent="0">
              <a:buNone/>
            </a:pPr>
            <a:endParaRPr lang="en-AU" sz="2600" dirty="0">
              <a:solidFill>
                <a:srgbClr val="7B3A00"/>
              </a:solidFill>
              <a:latin typeface="+mn-lt"/>
            </a:endParaRPr>
          </a:p>
          <a:p>
            <a:pPr>
              <a:buFont typeface="Arial" panose="020B0604020202020204" pitchFamily="34" charset="0"/>
              <a:buChar char="•"/>
            </a:pPr>
            <a:r>
              <a:rPr lang="en-AU" sz="2600" dirty="0" smtClean="0">
                <a:solidFill>
                  <a:srgbClr val="7B3A00"/>
                </a:solidFill>
                <a:latin typeface="+mn-lt"/>
              </a:rPr>
              <a:t>MI TRACK PROGRAM</a:t>
            </a:r>
          </a:p>
          <a:p>
            <a:pPr lvl="1">
              <a:buFont typeface="Wingdings" panose="05000000000000000000" pitchFamily="2" charset="2"/>
              <a:buChar char="Ø"/>
            </a:pPr>
            <a:r>
              <a:rPr lang="en-AU" sz="2600" dirty="0">
                <a:solidFill>
                  <a:srgbClr val="7B3A00"/>
                </a:solidFill>
              </a:rPr>
              <a:t>Free service for children/youth aged 6-18 who are at risk of or experiencing early signs of mental illness</a:t>
            </a:r>
          </a:p>
          <a:p>
            <a:pPr lvl="1">
              <a:buFont typeface="Wingdings" panose="05000000000000000000" pitchFamily="2" charset="2"/>
              <a:buChar char="Ø"/>
            </a:pPr>
            <a:r>
              <a:rPr lang="en-AU" sz="2600" dirty="0">
                <a:solidFill>
                  <a:srgbClr val="7B3A00"/>
                </a:solidFill>
              </a:rPr>
              <a:t>Alice Springs, Tennant Creek, Elliott and Ali </a:t>
            </a:r>
            <a:r>
              <a:rPr lang="en-AU" sz="2600" dirty="0" err="1">
                <a:solidFill>
                  <a:srgbClr val="7B3A00"/>
                </a:solidFill>
              </a:rPr>
              <a:t>Curung</a:t>
            </a:r>
            <a:endParaRPr lang="en-AU" sz="2600" dirty="0">
              <a:solidFill>
                <a:srgbClr val="7B3A00"/>
              </a:solidFill>
            </a:endParaRPr>
          </a:p>
          <a:p>
            <a:pPr lvl="1">
              <a:buFont typeface="Wingdings" panose="05000000000000000000" pitchFamily="2" charset="2"/>
              <a:buChar char="Ø"/>
            </a:pPr>
            <a:r>
              <a:rPr lang="en-AU" sz="2600" dirty="0">
                <a:solidFill>
                  <a:srgbClr val="7B3A00"/>
                </a:solidFill>
              </a:rPr>
              <a:t>Must have a parent, carer or significant other adult willing to engage with the program</a:t>
            </a:r>
          </a:p>
          <a:p>
            <a:pPr lvl="1">
              <a:buFont typeface="Wingdings" panose="05000000000000000000" pitchFamily="2" charset="2"/>
              <a:buChar char="Ø"/>
            </a:pPr>
            <a:r>
              <a:rPr lang="en-AU" sz="2600" dirty="0">
                <a:solidFill>
                  <a:srgbClr val="7B3A00"/>
                </a:solidFill>
              </a:rPr>
              <a:t>Young person must </a:t>
            </a:r>
            <a:r>
              <a:rPr lang="en-AU" sz="2600" u="sng" dirty="0">
                <a:solidFill>
                  <a:srgbClr val="7B3A00"/>
                </a:solidFill>
              </a:rPr>
              <a:t>not</a:t>
            </a:r>
            <a:r>
              <a:rPr lang="en-AU" sz="2600" dirty="0">
                <a:solidFill>
                  <a:srgbClr val="7B3A00"/>
                </a:solidFill>
              </a:rPr>
              <a:t> be current </a:t>
            </a:r>
            <a:r>
              <a:rPr lang="en-AU" sz="2600" dirty="0" smtClean="0">
                <a:solidFill>
                  <a:srgbClr val="7B3A00"/>
                </a:solidFill>
              </a:rPr>
              <a:t>Territory Families </a:t>
            </a:r>
            <a:r>
              <a:rPr lang="en-AU" sz="2600" dirty="0">
                <a:solidFill>
                  <a:srgbClr val="7B3A00"/>
                </a:solidFill>
              </a:rPr>
              <a:t>client</a:t>
            </a:r>
          </a:p>
          <a:p>
            <a:pPr lvl="1">
              <a:buFont typeface="Wingdings" panose="05000000000000000000" pitchFamily="2" charset="2"/>
              <a:buChar char="Ø"/>
            </a:pPr>
            <a:r>
              <a:rPr lang="en-AU" sz="2600" dirty="0">
                <a:solidFill>
                  <a:srgbClr val="7B3A00"/>
                </a:solidFill>
              </a:rPr>
              <a:t>Aims to help the young person work with their parent/carer to assist them to build their strengths to achieve their goals and get more enjoyment out of life</a:t>
            </a:r>
          </a:p>
          <a:p>
            <a:pPr lvl="1">
              <a:buFont typeface="Wingdings" panose="05000000000000000000" pitchFamily="2" charset="2"/>
              <a:buChar char="Ø"/>
            </a:pPr>
            <a:r>
              <a:rPr lang="en-AU" sz="2600" dirty="0">
                <a:solidFill>
                  <a:srgbClr val="7B3A00"/>
                </a:solidFill>
              </a:rPr>
              <a:t>Relationship-building program – not therapeutic</a:t>
            </a:r>
          </a:p>
          <a:p>
            <a:pPr marL="914400" lvl="1" indent="-457200">
              <a:buFont typeface="Wingdings" panose="05000000000000000000" pitchFamily="2" charset="2"/>
              <a:buChar char="Ø"/>
            </a:pPr>
            <a:endParaRPr lang="en-AU" sz="1800" dirty="0">
              <a:solidFill>
                <a:srgbClr val="7B3A00"/>
              </a:solidFill>
              <a:latin typeface="+mn-lt"/>
            </a:endParaRPr>
          </a:p>
        </p:txBody>
      </p:sp>
    </p:spTree>
    <p:extLst>
      <p:ext uri="{BB962C8B-B14F-4D97-AF65-F5344CB8AC3E}">
        <p14:creationId xmlns:p14="http://schemas.microsoft.com/office/powerpoint/2010/main" val="3662663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7848872" cy="672075"/>
          </a:xfrm>
        </p:spPr>
        <p:txBody>
          <a:bodyPr/>
          <a:lstStyle/>
          <a:p>
            <a:r>
              <a:rPr lang="en-AU" dirty="0" smtClean="0">
                <a:solidFill>
                  <a:srgbClr val="7B3A00"/>
                </a:solidFill>
                <a:latin typeface="Lato Black" panose="020F0502020204030203" pitchFamily="34" charset="0"/>
                <a:ea typeface="Lato Black" panose="020F0502020204030203" pitchFamily="34" charset="0"/>
                <a:cs typeface="Lato Black" panose="020F0502020204030203" pitchFamily="34" charset="0"/>
              </a:rPr>
              <a:t>Headspace Alice Springs</a:t>
            </a:r>
            <a:br>
              <a:rPr lang="en-AU" dirty="0" smtClean="0">
                <a:solidFill>
                  <a:srgbClr val="7B3A00"/>
                </a:solidFill>
                <a:latin typeface="Lato Black" panose="020F0502020204030203" pitchFamily="34" charset="0"/>
                <a:ea typeface="Lato Black" panose="020F0502020204030203" pitchFamily="34" charset="0"/>
                <a:cs typeface="Lato Black" panose="020F0502020204030203" pitchFamily="34" charset="0"/>
              </a:rPr>
            </a:br>
            <a:r>
              <a:rPr lang="en-US" sz="1800" dirty="0">
                <a:solidFill>
                  <a:srgbClr val="7B3A00"/>
                </a:solidFill>
                <a:latin typeface="Lato Black" panose="020F0502020204030203" pitchFamily="34" charset="0"/>
                <a:ea typeface="Lato Black" panose="020F0502020204030203" pitchFamily="34" charset="0"/>
                <a:cs typeface="Lato Black" panose="020F0502020204030203" pitchFamily="34" charset="0"/>
              </a:rPr>
              <a:t>5/5 Hartley </a:t>
            </a:r>
            <a:r>
              <a:rPr lang="en-US" sz="1800" dirty="0" smtClean="0">
                <a:solidFill>
                  <a:srgbClr val="7B3A00"/>
                </a:solidFill>
                <a:latin typeface="Lato Black" panose="020F0502020204030203" pitchFamily="34" charset="0"/>
                <a:ea typeface="Lato Black" panose="020F0502020204030203" pitchFamily="34" charset="0"/>
                <a:cs typeface="Lato Black" panose="020F0502020204030203" pitchFamily="34" charset="0"/>
              </a:rPr>
              <a:t>Street; </a:t>
            </a:r>
            <a:r>
              <a:rPr lang="en-US" sz="1800" dirty="0">
                <a:solidFill>
                  <a:srgbClr val="7B3A00"/>
                </a:solidFill>
                <a:latin typeface="Lato Black" panose="020F0502020204030203" pitchFamily="34" charset="0"/>
                <a:ea typeface="Lato Black" panose="020F0502020204030203" pitchFamily="34" charset="0"/>
                <a:cs typeface="Lato Black" panose="020F0502020204030203" pitchFamily="34" charset="0"/>
              </a:rPr>
              <a:t>Tel. 8958 4544 ; </a:t>
            </a:r>
            <a:r>
              <a:rPr lang="en-US" sz="1800" dirty="0" smtClean="0">
                <a:solidFill>
                  <a:srgbClr val="7B3A00"/>
                </a:solidFill>
                <a:latin typeface="Lato Black" panose="020F0502020204030203" pitchFamily="34" charset="0"/>
                <a:ea typeface="Lato Black" panose="020F0502020204030203" pitchFamily="34" charset="0"/>
                <a:cs typeface="Lato Black" panose="020F0502020204030203" pitchFamily="34" charset="0"/>
              </a:rPr>
              <a:t>headspace.org.au </a:t>
            </a:r>
            <a:endParaRPr lang="en-US" sz="1800" dirty="0">
              <a:solidFill>
                <a:srgbClr val="7B3A00"/>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6" name="Content Placeholder 5"/>
          <p:cNvSpPr>
            <a:spLocks noGrp="1"/>
          </p:cNvSpPr>
          <p:nvPr>
            <p:ph idx="10"/>
          </p:nvPr>
        </p:nvSpPr>
        <p:spPr>
          <a:xfrm>
            <a:off x="467544" y="1844824"/>
            <a:ext cx="4896545" cy="4752528"/>
          </a:xfrm>
        </p:spPr>
        <p:txBody>
          <a:bodyPr>
            <a:normAutofit/>
          </a:bodyPr>
          <a:lstStyle/>
          <a:p>
            <a:pPr>
              <a:buFont typeface="Arial" panose="020B0604020202020204" pitchFamily="34" charset="0"/>
              <a:buChar char="•"/>
            </a:pPr>
            <a:r>
              <a:rPr lang="en-AU" dirty="0">
                <a:solidFill>
                  <a:srgbClr val="7B3A00"/>
                </a:solidFill>
                <a:latin typeface="+mn-lt"/>
              </a:rPr>
              <a:t>headspace Alice Springs is a </a:t>
            </a:r>
            <a:r>
              <a:rPr lang="en-AU" dirty="0" smtClean="0">
                <a:solidFill>
                  <a:srgbClr val="7B3A00"/>
                </a:solidFill>
                <a:latin typeface="+mn-lt"/>
              </a:rPr>
              <a:t>free and </a:t>
            </a:r>
            <a:r>
              <a:rPr lang="en-AU" dirty="0">
                <a:solidFill>
                  <a:srgbClr val="7B3A00"/>
                </a:solidFill>
                <a:latin typeface="+mn-lt"/>
              </a:rPr>
              <a:t>confidential service for all </a:t>
            </a:r>
            <a:r>
              <a:rPr lang="en-AU" dirty="0" smtClean="0">
                <a:solidFill>
                  <a:srgbClr val="7B3A00"/>
                </a:solidFill>
                <a:latin typeface="+mn-lt"/>
              </a:rPr>
              <a:t>young </a:t>
            </a:r>
            <a:r>
              <a:rPr lang="en-AU" dirty="0">
                <a:solidFill>
                  <a:srgbClr val="7B3A00"/>
                </a:solidFill>
                <a:latin typeface="+mn-lt"/>
              </a:rPr>
              <a:t>people aged 12 – 25 years. </a:t>
            </a:r>
            <a:r>
              <a:rPr lang="en-AU" dirty="0" smtClean="0">
                <a:solidFill>
                  <a:srgbClr val="7B3A00"/>
                </a:solidFill>
                <a:latin typeface="+mn-lt"/>
              </a:rPr>
              <a:t>Referrals are accepted from anyone, including self-referrals</a:t>
            </a:r>
            <a:endParaRPr lang="en-AU" dirty="0">
              <a:solidFill>
                <a:srgbClr val="7B3A00"/>
              </a:solidFill>
              <a:latin typeface="+mn-lt"/>
            </a:endParaRPr>
          </a:p>
          <a:p>
            <a:endParaRPr lang="en-AU" dirty="0">
              <a:solidFill>
                <a:srgbClr val="7B3A00"/>
              </a:solidFill>
              <a:latin typeface="+mn-lt"/>
            </a:endParaRPr>
          </a:p>
          <a:p>
            <a:pPr>
              <a:buFont typeface="Arial" panose="020B0604020202020204" pitchFamily="34" charset="0"/>
              <a:buChar char="•"/>
            </a:pPr>
            <a:r>
              <a:rPr lang="en-AU" dirty="0">
                <a:solidFill>
                  <a:srgbClr val="7B3A00"/>
                </a:solidFill>
                <a:latin typeface="+mn-lt"/>
              </a:rPr>
              <a:t>They provide mental health and </a:t>
            </a:r>
            <a:r>
              <a:rPr lang="en-AU" dirty="0" smtClean="0">
                <a:solidFill>
                  <a:srgbClr val="7B3A00"/>
                </a:solidFill>
                <a:latin typeface="+mn-lt"/>
              </a:rPr>
              <a:t>alcohol </a:t>
            </a:r>
            <a:r>
              <a:rPr lang="en-AU" dirty="0">
                <a:solidFill>
                  <a:srgbClr val="7B3A00"/>
                </a:solidFill>
                <a:latin typeface="+mn-lt"/>
              </a:rPr>
              <a:t>and drug counselling, a </a:t>
            </a:r>
            <a:r>
              <a:rPr lang="en-AU" dirty="0" smtClean="0">
                <a:solidFill>
                  <a:srgbClr val="7B3A00"/>
                </a:solidFill>
                <a:latin typeface="+mn-lt"/>
              </a:rPr>
              <a:t>GP and nurses clinic </a:t>
            </a:r>
            <a:r>
              <a:rPr lang="en-AU" dirty="0">
                <a:solidFill>
                  <a:srgbClr val="7B3A00"/>
                </a:solidFill>
                <a:latin typeface="+mn-lt"/>
              </a:rPr>
              <a:t>for all physical and sexual </a:t>
            </a:r>
            <a:r>
              <a:rPr lang="en-AU" dirty="0" smtClean="0">
                <a:solidFill>
                  <a:srgbClr val="7B3A00"/>
                </a:solidFill>
                <a:latin typeface="+mn-lt"/>
              </a:rPr>
              <a:t>health </a:t>
            </a:r>
            <a:r>
              <a:rPr lang="en-AU" dirty="0">
                <a:solidFill>
                  <a:srgbClr val="7B3A00"/>
                </a:solidFill>
                <a:latin typeface="+mn-lt"/>
              </a:rPr>
              <a:t>needs </a:t>
            </a:r>
            <a:r>
              <a:rPr lang="en-AU" dirty="0" smtClean="0">
                <a:solidFill>
                  <a:srgbClr val="7B3A00"/>
                </a:solidFill>
                <a:latin typeface="+mn-lt"/>
              </a:rPr>
              <a:t>and general support and information for young people</a:t>
            </a:r>
          </a:p>
          <a:p>
            <a:pPr>
              <a:buFont typeface="Arial" panose="020B0604020202020204" pitchFamily="34" charset="0"/>
              <a:buChar char="•"/>
            </a:pPr>
            <a:endParaRPr lang="en-AU" dirty="0">
              <a:solidFill>
                <a:srgbClr val="7B3A00"/>
              </a:solidFill>
              <a:latin typeface="+mn-lt"/>
            </a:endParaRPr>
          </a:p>
          <a:p>
            <a:pPr>
              <a:buFont typeface="Arial" panose="020B0604020202020204" pitchFamily="34" charset="0"/>
              <a:buChar char="•"/>
            </a:pPr>
            <a:r>
              <a:rPr lang="en-AU" dirty="0" smtClean="0">
                <a:solidFill>
                  <a:srgbClr val="7B3A00"/>
                </a:solidFill>
                <a:latin typeface="+mn-lt"/>
              </a:rPr>
              <a:t>They run a number of youth events and participation groups, including the headspace Youth Advisory Group which contributes to the development of headspace and inputs into the wider community. Contact Neily at headspace if you want to know more</a:t>
            </a:r>
            <a:endParaRPr lang="en-AU" dirty="0">
              <a:solidFill>
                <a:srgbClr val="7B3A00"/>
              </a:solidFill>
              <a:latin typeface="+mn-lt"/>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sharpenSoften amount="42000"/>
                    </a14:imgEffect>
                    <a14:imgEffect>
                      <a14:saturation sat="125000"/>
                    </a14:imgEffect>
                    <a14:imgEffect>
                      <a14:brightnessContrast bright="16000" contrast="17000"/>
                    </a14:imgEffect>
                  </a14:imgLayer>
                </a14:imgProps>
              </a:ext>
            </a:extLst>
          </a:blip>
          <a:srcRect l="15007" t="11470" r="5264" b="-11278"/>
          <a:stretch/>
        </p:blipFill>
        <p:spPr>
          <a:xfrm>
            <a:off x="5508103" y="1628800"/>
            <a:ext cx="3477615" cy="4320480"/>
          </a:xfrm>
          <a:prstGeom prst="rect">
            <a:avLst/>
          </a:prstGeom>
        </p:spPr>
      </p:pic>
    </p:spTree>
    <p:extLst>
      <p:ext uri="{BB962C8B-B14F-4D97-AF65-F5344CB8AC3E}">
        <p14:creationId xmlns:p14="http://schemas.microsoft.com/office/powerpoint/2010/main" val="3305143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sz="1400" b="1" dirty="0">
                <a:solidFill>
                  <a:srgbClr val="7B3A00"/>
                </a:solidFill>
              </a:rPr>
              <a:t>CROSS SECTION ORIENTATION WORKSHOP</a:t>
            </a:r>
            <a:endParaRPr lang="en-AU" sz="1400" b="1" dirty="0"/>
          </a:p>
        </p:txBody>
      </p:sp>
      <p:sp>
        <p:nvSpPr>
          <p:cNvPr id="3" name="Text Placeholder 2"/>
          <p:cNvSpPr>
            <a:spLocks noGrp="1"/>
          </p:cNvSpPr>
          <p:nvPr>
            <p:ph type="body" idx="11"/>
          </p:nvPr>
        </p:nvSpPr>
        <p:spPr/>
        <p:txBody>
          <a:bodyPr/>
          <a:lstStyle/>
          <a:p>
            <a:pPr algn="ctr"/>
            <a:endParaRPr lang="en-AU" dirty="0">
              <a:solidFill>
                <a:schemeClr val="accent6">
                  <a:lumMod val="50000"/>
                </a:schemeClr>
              </a:solidFill>
            </a:endParaRPr>
          </a:p>
        </p:txBody>
      </p:sp>
      <p:sp>
        <p:nvSpPr>
          <p:cNvPr id="5" name="Text Placeholder 4"/>
          <p:cNvSpPr>
            <a:spLocks noGrp="1"/>
          </p:cNvSpPr>
          <p:nvPr>
            <p:ph type="body" idx="12"/>
          </p:nvPr>
        </p:nvSpPr>
        <p:spPr>
          <a:xfrm>
            <a:off x="611560" y="1628800"/>
            <a:ext cx="7848872" cy="384043"/>
          </a:xfrm>
        </p:spPr>
        <p:txBody>
          <a:bodyPr/>
          <a:lstStyle/>
          <a:p>
            <a:r>
              <a:rPr lang="en-AU" dirty="0">
                <a:solidFill>
                  <a:schemeClr val="accent6">
                    <a:lumMod val="50000"/>
                  </a:schemeClr>
                </a:solidFill>
              </a:rPr>
              <a:t>Mental Health Services in Central Australia</a:t>
            </a:r>
          </a:p>
          <a:p>
            <a:endParaRPr lang="en-AU" dirty="0"/>
          </a:p>
        </p:txBody>
      </p:sp>
      <p:sp>
        <p:nvSpPr>
          <p:cNvPr id="6" name="Content Placeholder 5"/>
          <p:cNvSpPr>
            <a:spLocks noGrp="1"/>
          </p:cNvSpPr>
          <p:nvPr>
            <p:ph idx="10"/>
          </p:nvPr>
        </p:nvSpPr>
        <p:spPr>
          <a:xfrm>
            <a:off x="611560" y="2204864"/>
            <a:ext cx="7848872" cy="3960440"/>
          </a:xfrm>
        </p:spPr>
        <p:txBody>
          <a:bodyPr/>
          <a:lstStyle/>
          <a:p>
            <a:pPr marL="514350" indent="-514350">
              <a:buAutoNum type="arabicParenBoth"/>
            </a:pPr>
            <a:r>
              <a:rPr lang="en-AU" b="1" dirty="0" smtClean="0">
                <a:solidFill>
                  <a:schemeClr val="accent6">
                    <a:lumMod val="50000"/>
                  </a:schemeClr>
                </a:solidFill>
              </a:rPr>
              <a:t>Mental Health Central Australia Health Service</a:t>
            </a:r>
          </a:p>
          <a:p>
            <a:pPr marL="514350" indent="-514350">
              <a:buAutoNum type="arabicParenBoth"/>
            </a:pPr>
            <a:endParaRPr lang="en-AU" b="1" dirty="0">
              <a:solidFill>
                <a:schemeClr val="accent6">
                  <a:lumMod val="50000"/>
                </a:schemeClr>
              </a:solidFill>
            </a:endParaRPr>
          </a:p>
          <a:p>
            <a:pPr marL="0" indent="0">
              <a:buNone/>
            </a:pPr>
            <a:endParaRPr lang="en-AU" b="1" dirty="0">
              <a:solidFill>
                <a:schemeClr val="accent6">
                  <a:lumMod val="50000"/>
                </a:schemeClr>
              </a:solidFill>
            </a:endParaRPr>
          </a:p>
          <a:p>
            <a:pPr marL="342900" indent="-342900">
              <a:buAutoNum type="arabicParenBoth" startAt="2"/>
            </a:pPr>
            <a:r>
              <a:rPr lang="en-AU" b="1" dirty="0" smtClean="0">
                <a:solidFill>
                  <a:schemeClr val="accent6">
                    <a:lumMod val="50000"/>
                  </a:schemeClr>
                </a:solidFill>
              </a:rPr>
              <a:t>Mental </a:t>
            </a:r>
            <a:r>
              <a:rPr lang="en-AU" b="1" dirty="0">
                <a:solidFill>
                  <a:schemeClr val="accent6">
                    <a:lumMod val="50000"/>
                  </a:schemeClr>
                </a:solidFill>
              </a:rPr>
              <a:t>Health Association of Central </a:t>
            </a:r>
            <a:r>
              <a:rPr lang="en-AU" b="1" dirty="0" smtClean="0">
                <a:solidFill>
                  <a:schemeClr val="accent6">
                    <a:lumMod val="50000"/>
                  </a:schemeClr>
                </a:solidFill>
              </a:rPr>
              <a:t>Australia </a:t>
            </a:r>
            <a:r>
              <a:rPr lang="en-AU" b="1" dirty="0">
                <a:solidFill>
                  <a:schemeClr val="accent6">
                    <a:lumMod val="50000"/>
                  </a:schemeClr>
                </a:solidFill>
              </a:rPr>
              <a:t>(MHACA</a:t>
            </a:r>
            <a:r>
              <a:rPr lang="en-AU" b="1" dirty="0" smtClean="0">
                <a:solidFill>
                  <a:schemeClr val="accent6">
                    <a:lumMod val="50000"/>
                  </a:schemeClr>
                </a:solidFill>
              </a:rPr>
              <a:t>)</a:t>
            </a:r>
          </a:p>
          <a:p>
            <a:pPr marL="342900" indent="-342900">
              <a:buAutoNum type="arabicParenBoth" startAt="2"/>
            </a:pPr>
            <a:endParaRPr lang="en-AU" b="1" dirty="0">
              <a:solidFill>
                <a:schemeClr val="accent6">
                  <a:lumMod val="50000"/>
                </a:schemeClr>
              </a:solidFill>
            </a:endParaRPr>
          </a:p>
          <a:p>
            <a:pPr marL="0" indent="0">
              <a:buNone/>
            </a:pPr>
            <a:endParaRPr lang="en-AU" b="1" dirty="0">
              <a:solidFill>
                <a:schemeClr val="accent6">
                  <a:lumMod val="50000"/>
                </a:schemeClr>
              </a:solidFill>
            </a:endParaRPr>
          </a:p>
          <a:p>
            <a:pPr marL="342900" indent="-342900">
              <a:buAutoNum type="arabicParenBoth" startAt="3"/>
            </a:pPr>
            <a:r>
              <a:rPr lang="en-AU" b="1" dirty="0" smtClean="0">
                <a:solidFill>
                  <a:schemeClr val="accent6">
                    <a:lumMod val="50000"/>
                  </a:schemeClr>
                </a:solidFill>
              </a:rPr>
              <a:t>Mental </a:t>
            </a:r>
            <a:r>
              <a:rPr lang="en-AU" b="1" dirty="0">
                <a:solidFill>
                  <a:schemeClr val="accent6">
                    <a:lumMod val="50000"/>
                  </a:schemeClr>
                </a:solidFill>
              </a:rPr>
              <a:t>Illness Fellowship of Australia (NT</a:t>
            </a:r>
            <a:r>
              <a:rPr lang="en-AU" b="1" dirty="0" smtClean="0">
                <a:solidFill>
                  <a:schemeClr val="accent6">
                    <a:lumMod val="50000"/>
                  </a:schemeClr>
                </a:solidFill>
              </a:rPr>
              <a:t>)</a:t>
            </a:r>
          </a:p>
          <a:p>
            <a:pPr marL="342900" indent="-342900">
              <a:buAutoNum type="arabicParenBoth" startAt="3"/>
            </a:pPr>
            <a:endParaRPr lang="en-AU" b="1" dirty="0">
              <a:solidFill>
                <a:schemeClr val="accent6">
                  <a:lumMod val="50000"/>
                </a:schemeClr>
              </a:solidFill>
            </a:endParaRPr>
          </a:p>
          <a:p>
            <a:pPr marL="0" indent="0">
              <a:buNone/>
            </a:pPr>
            <a:endParaRPr lang="en-AU" b="1" dirty="0">
              <a:solidFill>
                <a:schemeClr val="accent6">
                  <a:lumMod val="50000"/>
                </a:schemeClr>
              </a:solidFill>
            </a:endParaRPr>
          </a:p>
          <a:p>
            <a:pPr marL="0" indent="0">
              <a:buNone/>
            </a:pPr>
            <a:r>
              <a:rPr lang="en-AU" b="1" dirty="0">
                <a:solidFill>
                  <a:schemeClr val="accent6">
                    <a:lumMod val="50000"/>
                  </a:schemeClr>
                </a:solidFill>
              </a:rPr>
              <a:t>(4) </a:t>
            </a:r>
            <a:r>
              <a:rPr lang="en-AU" b="1" dirty="0" smtClean="0">
                <a:solidFill>
                  <a:schemeClr val="accent6">
                    <a:lumMod val="50000"/>
                  </a:schemeClr>
                </a:solidFill>
              </a:rPr>
              <a:t>   headspace</a:t>
            </a:r>
            <a:endParaRPr lang="en-AU" b="1" dirty="0">
              <a:solidFill>
                <a:schemeClr val="accent6">
                  <a:lumMod val="50000"/>
                </a:schemeClr>
              </a:solidFill>
            </a:endParaRPr>
          </a:p>
        </p:txBody>
      </p:sp>
    </p:spTree>
    <p:extLst>
      <p:ext uri="{BB962C8B-B14F-4D97-AF65-F5344CB8AC3E}">
        <p14:creationId xmlns:p14="http://schemas.microsoft.com/office/powerpoint/2010/main" val="2922869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71659" y="523528"/>
            <a:ext cx="1944216" cy="914400"/>
          </a:xfrm>
          <a:prstGeom prst="roundRect">
            <a:avLst/>
          </a:prstGeom>
          <a:solidFill>
            <a:srgbClr val="DA9A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ADMINISTRATION TEAM</a:t>
            </a:r>
            <a:endParaRPr lang="en-AU" dirty="0"/>
          </a:p>
        </p:txBody>
      </p:sp>
      <p:sp>
        <p:nvSpPr>
          <p:cNvPr id="9" name="Rounded Rectangle 8"/>
          <p:cNvSpPr/>
          <p:nvPr/>
        </p:nvSpPr>
        <p:spPr>
          <a:xfrm>
            <a:off x="3242569" y="523528"/>
            <a:ext cx="1794766" cy="914400"/>
          </a:xfrm>
          <a:prstGeom prst="roundRect">
            <a:avLst/>
          </a:prstGeom>
          <a:solidFill>
            <a:srgbClr val="7B3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COMMUNITY TEAM</a:t>
            </a:r>
            <a:endParaRPr lang="en-AU" dirty="0"/>
          </a:p>
        </p:txBody>
      </p:sp>
      <p:sp>
        <p:nvSpPr>
          <p:cNvPr id="10" name="Rounded Rectangle 9"/>
          <p:cNvSpPr/>
          <p:nvPr/>
        </p:nvSpPr>
        <p:spPr>
          <a:xfrm>
            <a:off x="5364088" y="661196"/>
            <a:ext cx="1224136" cy="914400"/>
          </a:xfrm>
          <a:prstGeom prst="roundRect">
            <a:avLst/>
          </a:prstGeom>
          <a:solidFill>
            <a:srgbClr val="7B3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BARKLY TEAM</a:t>
            </a:r>
            <a:endParaRPr lang="en-AU" dirty="0"/>
          </a:p>
        </p:txBody>
      </p:sp>
      <p:sp>
        <p:nvSpPr>
          <p:cNvPr id="11" name="Rounded Rectangle 10"/>
          <p:cNvSpPr/>
          <p:nvPr/>
        </p:nvSpPr>
        <p:spPr>
          <a:xfrm>
            <a:off x="7432848" y="523528"/>
            <a:ext cx="1375302" cy="914400"/>
          </a:xfrm>
          <a:prstGeom prst="roundRect">
            <a:avLst/>
          </a:prstGeom>
          <a:solidFill>
            <a:srgbClr val="DA9A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SAFETY &amp; QUALITY TEAM</a:t>
            </a:r>
            <a:endParaRPr lang="en-AU" dirty="0"/>
          </a:p>
        </p:txBody>
      </p:sp>
      <p:sp>
        <p:nvSpPr>
          <p:cNvPr id="12" name="Rounded Rectangle 11"/>
          <p:cNvSpPr/>
          <p:nvPr/>
        </p:nvSpPr>
        <p:spPr>
          <a:xfrm>
            <a:off x="7380312" y="2326582"/>
            <a:ext cx="1130424" cy="914400"/>
          </a:xfrm>
          <a:prstGeom prst="roundRect">
            <a:avLst/>
          </a:prstGeom>
          <a:solidFill>
            <a:srgbClr val="7B3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REMOTE TEAM</a:t>
            </a:r>
            <a:endParaRPr lang="en-AU" dirty="0"/>
          </a:p>
        </p:txBody>
      </p:sp>
      <p:sp>
        <p:nvSpPr>
          <p:cNvPr id="13" name="Rounded Rectangle 12"/>
          <p:cNvSpPr/>
          <p:nvPr/>
        </p:nvSpPr>
        <p:spPr>
          <a:xfrm>
            <a:off x="7530135" y="3861048"/>
            <a:ext cx="1180728" cy="914400"/>
          </a:xfrm>
          <a:prstGeom prst="roundRect">
            <a:avLst/>
          </a:prstGeom>
          <a:solidFill>
            <a:srgbClr val="7B3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CHILD &amp; YOUTH TEAM</a:t>
            </a:r>
            <a:endParaRPr lang="en-AU" dirty="0"/>
          </a:p>
        </p:txBody>
      </p:sp>
      <p:sp>
        <p:nvSpPr>
          <p:cNvPr id="14" name="Rounded Rectangle 13"/>
          <p:cNvSpPr/>
          <p:nvPr/>
        </p:nvSpPr>
        <p:spPr>
          <a:xfrm>
            <a:off x="7020271" y="5471874"/>
            <a:ext cx="1690591" cy="914400"/>
          </a:xfrm>
          <a:prstGeom prst="roundRect">
            <a:avLst/>
          </a:prstGeom>
          <a:solidFill>
            <a:srgbClr val="7B3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PERINATAL MENTAL HEALTH TEAM </a:t>
            </a:r>
            <a:endParaRPr lang="en-AU" dirty="0"/>
          </a:p>
        </p:txBody>
      </p:sp>
      <p:sp>
        <p:nvSpPr>
          <p:cNvPr id="15" name="Rounded Rectangle 14"/>
          <p:cNvSpPr/>
          <p:nvPr/>
        </p:nvSpPr>
        <p:spPr>
          <a:xfrm>
            <a:off x="5029200" y="5656195"/>
            <a:ext cx="1245840" cy="914400"/>
          </a:xfrm>
          <a:prstGeom prst="roundRect">
            <a:avLst/>
          </a:prstGeom>
          <a:solidFill>
            <a:srgbClr val="7B3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SUB ACUTE UNIT</a:t>
            </a:r>
            <a:endParaRPr lang="en-AU" dirty="0"/>
          </a:p>
        </p:txBody>
      </p:sp>
      <p:sp>
        <p:nvSpPr>
          <p:cNvPr id="16" name="Rounded Rectangle 15"/>
          <p:cNvSpPr/>
          <p:nvPr/>
        </p:nvSpPr>
        <p:spPr>
          <a:xfrm>
            <a:off x="3242569" y="5779181"/>
            <a:ext cx="1224136" cy="914400"/>
          </a:xfrm>
          <a:prstGeom prst="roundRect">
            <a:avLst/>
          </a:prstGeom>
          <a:solidFill>
            <a:srgbClr val="7B3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FORENSIC TEAM</a:t>
            </a:r>
            <a:endParaRPr lang="en-AU" dirty="0"/>
          </a:p>
        </p:txBody>
      </p:sp>
      <p:sp>
        <p:nvSpPr>
          <p:cNvPr id="18" name="Rounded Rectangle 17"/>
          <p:cNvSpPr/>
          <p:nvPr/>
        </p:nvSpPr>
        <p:spPr>
          <a:xfrm>
            <a:off x="1214165" y="5621302"/>
            <a:ext cx="1224136" cy="914400"/>
          </a:xfrm>
          <a:prstGeom prst="roundRect">
            <a:avLst/>
          </a:prstGeom>
          <a:solidFill>
            <a:srgbClr val="7B3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MEDICAL TEAM</a:t>
            </a:r>
            <a:endParaRPr lang="en-AU" dirty="0"/>
          </a:p>
        </p:txBody>
      </p:sp>
      <p:sp>
        <p:nvSpPr>
          <p:cNvPr id="19" name="Rounded Rectangle 18"/>
          <p:cNvSpPr/>
          <p:nvPr/>
        </p:nvSpPr>
        <p:spPr>
          <a:xfrm>
            <a:off x="167488" y="1750518"/>
            <a:ext cx="1741664" cy="1152128"/>
          </a:xfrm>
          <a:prstGeom prst="roundRect">
            <a:avLst/>
          </a:prstGeom>
          <a:solidFill>
            <a:srgbClr val="7B3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CRISIS &amp; ASSESSMENT  TRIAGE TEAM (CATT)</a:t>
            </a:r>
            <a:endParaRPr lang="en-AU" dirty="0"/>
          </a:p>
        </p:txBody>
      </p:sp>
      <p:sp>
        <p:nvSpPr>
          <p:cNvPr id="20" name="Rectangle 19"/>
          <p:cNvSpPr/>
          <p:nvPr/>
        </p:nvSpPr>
        <p:spPr>
          <a:xfrm>
            <a:off x="3619001" y="2783782"/>
            <a:ext cx="2088232" cy="1534466"/>
          </a:xfrm>
          <a:prstGeom prst="rect">
            <a:avLst/>
          </a:prstGeom>
          <a:solidFill>
            <a:srgbClr val="7B3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MENTAL HEALTH</a:t>
            </a:r>
          </a:p>
          <a:p>
            <a:pPr algn="ctr"/>
            <a:r>
              <a:rPr lang="en-AU" dirty="0" smtClean="0">
                <a:solidFill>
                  <a:schemeClr val="bg1"/>
                </a:solidFill>
              </a:rPr>
              <a:t>CENTRAL AUSTRALIA HEALTH SERVICE</a:t>
            </a:r>
            <a:endParaRPr lang="en-AU" dirty="0">
              <a:solidFill>
                <a:schemeClr val="bg1"/>
              </a:solidFill>
            </a:endParaRPr>
          </a:p>
        </p:txBody>
      </p:sp>
      <p:cxnSp>
        <p:nvCxnSpPr>
          <p:cNvPr id="24" name="Straight Connector 23"/>
          <p:cNvCxnSpPr>
            <a:stCxn id="9" idx="2"/>
          </p:cNvCxnSpPr>
          <p:nvPr/>
        </p:nvCxnSpPr>
        <p:spPr>
          <a:xfrm>
            <a:off x="4139952" y="1437928"/>
            <a:ext cx="643595" cy="134585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2"/>
          </p:cNvCxnSpPr>
          <p:nvPr/>
        </p:nvCxnSpPr>
        <p:spPr>
          <a:xfrm flipH="1">
            <a:off x="5029200" y="1575596"/>
            <a:ext cx="946956" cy="1194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707234" y="1437928"/>
            <a:ext cx="1745086" cy="165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2" idx="1"/>
          </p:cNvCxnSpPr>
          <p:nvPr/>
        </p:nvCxnSpPr>
        <p:spPr>
          <a:xfrm flipH="1">
            <a:off x="5707234" y="2783782"/>
            <a:ext cx="1673078" cy="7675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3" idx="1"/>
          </p:cNvCxnSpPr>
          <p:nvPr/>
        </p:nvCxnSpPr>
        <p:spPr>
          <a:xfrm flipH="1" flipV="1">
            <a:off x="5707234" y="3978883"/>
            <a:ext cx="1822901" cy="339365"/>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5707234" y="4318250"/>
            <a:ext cx="1313038" cy="133794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5" idx="0"/>
          </p:cNvCxnSpPr>
          <p:nvPr/>
        </p:nvCxnSpPr>
        <p:spPr>
          <a:xfrm flipH="1" flipV="1">
            <a:off x="5148064" y="4342091"/>
            <a:ext cx="504056" cy="1314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6" idx="0"/>
          </p:cNvCxnSpPr>
          <p:nvPr/>
        </p:nvCxnSpPr>
        <p:spPr>
          <a:xfrm flipV="1">
            <a:off x="3854637" y="4342091"/>
            <a:ext cx="486054" cy="1437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8" idx="3"/>
          </p:cNvCxnSpPr>
          <p:nvPr/>
        </p:nvCxnSpPr>
        <p:spPr>
          <a:xfrm flipV="1">
            <a:off x="2438301" y="4342091"/>
            <a:ext cx="1416336" cy="1736411"/>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19" idx="3"/>
            <a:endCxn id="20" idx="1"/>
          </p:cNvCxnSpPr>
          <p:nvPr/>
        </p:nvCxnSpPr>
        <p:spPr>
          <a:xfrm>
            <a:off x="1909152" y="2326582"/>
            <a:ext cx="1709849" cy="1224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907704" y="1437928"/>
            <a:ext cx="1711297" cy="1663534"/>
          </a:xfrm>
          <a:prstGeom prst="line">
            <a:avLst/>
          </a:prstGeom>
        </p:spPr>
        <p:style>
          <a:lnRef idx="1">
            <a:schemeClr val="accent1"/>
          </a:lnRef>
          <a:fillRef idx="0">
            <a:schemeClr val="accent1"/>
          </a:fillRef>
          <a:effectRef idx="0">
            <a:schemeClr val="accent1"/>
          </a:effectRef>
          <a:fontRef idx="minor">
            <a:schemeClr val="tx1"/>
          </a:fontRef>
        </p:style>
      </p:cxnSp>
      <p:sp>
        <p:nvSpPr>
          <p:cNvPr id="88" name="Rounded Rectangle 87"/>
          <p:cNvSpPr/>
          <p:nvPr/>
        </p:nvSpPr>
        <p:spPr>
          <a:xfrm>
            <a:off x="427294" y="4435521"/>
            <a:ext cx="1741664" cy="863258"/>
          </a:xfrm>
          <a:prstGeom prst="roundRect">
            <a:avLst/>
          </a:prstGeom>
          <a:solidFill>
            <a:srgbClr val="7B3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CONSULTATION LIAISON TEAM</a:t>
            </a:r>
            <a:endParaRPr lang="en-AU" dirty="0"/>
          </a:p>
        </p:txBody>
      </p:sp>
      <p:cxnSp>
        <p:nvCxnSpPr>
          <p:cNvPr id="91" name="Straight Connector 90"/>
          <p:cNvCxnSpPr>
            <a:stCxn id="88" idx="3"/>
          </p:cNvCxnSpPr>
          <p:nvPr/>
        </p:nvCxnSpPr>
        <p:spPr>
          <a:xfrm flipV="1">
            <a:off x="2168958" y="4091208"/>
            <a:ext cx="1447933" cy="775942"/>
          </a:xfrm>
          <a:prstGeom prst="line">
            <a:avLst/>
          </a:prstGeom>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250704" y="3230424"/>
            <a:ext cx="1741664" cy="863258"/>
          </a:xfrm>
          <a:prstGeom prst="roundRect">
            <a:avLst/>
          </a:prstGeom>
          <a:solidFill>
            <a:srgbClr val="7B3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MENTAL HEALTH UNIT</a:t>
            </a:r>
            <a:endParaRPr lang="en-AU" dirty="0"/>
          </a:p>
        </p:txBody>
      </p:sp>
      <p:cxnSp>
        <p:nvCxnSpPr>
          <p:cNvPr id="22" name="Straight Connector 21"/>
          <p:cNvCxnSpPr>
            <a:stCxn id="31" idx="3"/>
          </p:cNvCxnSpPr>
          <p:nvPr/>
        </p:nvCxnSpPr>
        <p:spPr>
          <a:xfrm>
            <a:off x="1992368" y="3662053"/>
            <a:ext cx="1624523" cy="19899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438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1"/>
          </p:nvPr>
        </p:nvSpPr>
        <p:spPr>
          <a:xfrm>
            <a:off x="611560" y="548680"/>
            <a:ext cx="7848872" cy="792088"/>
          </a:xfrm>
        </p:spPr>
        <p:txBody>
          <a:bodyPr/>
          <a:lstStyle/>
          <a:p>
            <a:pPr algn="ctr"/>
            <a:r>
              <a:rPr lang="en-AU" sz="3200" dirty="0">
                <a:solidFill>
                  <a:schemeClr val="accent6">
                    <a:lumMod val="50000"/>
                  </a:schemeClr>
                </a:solidFill>
              </a:rPr>
              <a:t>COMMUNITY </a:t>
            </a:r>
            <a:r>
              <a:rPr lang="en-AU" sz="3200" dirty="0" smtClean="0">
                <a:solidFill>
                  <a:schemeClr val="accent6">
                    <a:lumMod val="50000"/>
                  </a:schemeClr>
                </a:solidFill>
              </a:rPr>
              <a:t>MENTAL </a:t>
            </a:r>
            <a:r>
              <a:rPr lang="en-AU" sz="3200" dirty="0">
                <a:solidFill>
                  <a:schemeClr val="accent6">
                    <a:lumMod val="50000"/>
                  </a:schemeClr>
                </a:solidFill>
              </a:rPr>
              <a:t>HEALTH </a:t>
            </a:r>
            <a:r>
              <a:rPr lang="en-AU" sz="3200" dirty="0" smtClean="0">
                <a:solidFill>
                  <a:schemeClr val="accent6">
                    <a:lumMod val="50000"/>
                  </a:schemeClr>
                </a:solidFill>
              </a:rPr>
              <a:t>TEAM</a:t>
            </a:r>
          </a:p>
          <a:p>
            <a:pPr algn="ctr"/>
            <a:r>
              <a:rPr lang="en-AU" dirty="0" smtClean="0">
                <a:solidFill>
                  <a:schemeClr val="accent6">
                    <a:lumMod val="50000"/>
                  </a:schemeClr>
                </a:solidFill>
              </a:rPr>
              <a:t>Glenn Murray – Team Manager</a:t>
            </a:r>
            <a:endParaRPr lang="en-AU" dirty="0">
              <a:solidFill>
                <a:schemeClr val="accent6">
                  <a:lumMod val="50000"/>
                </a:schemeClr>
              </a:solidFill>
            </a:endParaRPr>
          </a:p>
        </p:txBody>
      </p:sp>
      <p:sp>
        <p:nvSpPr>
          <p:cNvPr id="9" name="TextBox 8"/>
          <p:cNvSpPr txBox="1"/>
          <p:nvPr/>
        </p:nvSpPr>
        <p:spPr>
          <a:xfrm>
            <a:off x="611560" y="1340768"/>
            <a:ext cx="8064896" cy="3970318"/>
          </a:xfrm>
          <a:prstGeom prst="rect">
            <a:avLst/>
          </a:prstGeom>
          <a:noFill/>
        </p:spPr>
        <p:txBody>
          <a:bodyPr wrap="square" rtlCol="0">
            <a:spAutoFit/>
          </a:bodyPr>
          <a:lstStyle/>
          <a:p>
            <a:endParaRPr lang="en-AU" b="1" dirty="0">
              <a:solidFill>
                <a:srgbClr val="7B3A00"/>
              </a:solidFill>
            </a:endParaRPr>
          </a:p>
          <a:p>
            <a:r>
              <a:rPr lang="en-AU" b="1" dirty="0" smtClean="0">
                <a:solidFill>
                  <a:srgbClr val="7B3A00"/>
                </a:solidFill>
              </a:rPr>
              <a:t>Community </a:t>
            </a:r>
            <a:r>
              <a:rPr lang="en-AU" b="1" dirty="0">
                <a:solidFill>
                  <a:srgbClr val="7B3A00"/>
                </a:solidFill>
              </a:rPr>
              <a:t>Case Management Team </a:t>
            </a:r>
          </a:p>
          <a:p>
            <a:pPr marL="285750" indent="-285750">
              <a:buFont typeface="Arial" panose="020B0604020202020204" pitchFamily="34" charset="0"/>
              <a:buChar char="•"/>
            </a:pPr>
            <a:r>
              <a:rPr lang="en-AU" dirty="0"/>
              <a:t>Case management service for people aged 18 years and above</a:t>
            </a:r>
          </a:p>
          <a:p>
            <a:pPr marL="285750" indent="-285750">
              <a:buFont typeface="Arial" charset="0"/>
              <a:buChar char="•"/>
            </a:pPr>
            <a:r>
              <a:rPr lang="en-AU" dirty="0"/>
              <a:t>Located at Stuart Terrace (next to Royal Flying Doctor Service)</a:t>
            </a:r>
          </a:p>
          <a:p>
            <a:pPr marL="285750" indent="-285750">
              <a:buFont typeface="Arial" charset="0"/>
              <a:buChar char="•"/>
            </a:pPr>
            <a:r>
              <a:rPr lang="en-AU" dirty="0"/>
              <a:t>Outreach service </a:t>
            </a:r>
            <a:r>
              <a:rPr lang="en-AU" dirty="0" smtClean="0"/>
              <a:t>available</a:t>
            </a:r>
            <a:r>
              <a:rPr lang="en-AU" dirty="0"/>
              <a:t> </a:t>
            </a:r>
            <a:r>
              <a:rPr lang="en-AU" dirty="0" smtClean="0"/>
              <a:t>where possible</a:t>
            </a:r>
          </a:p>
          <a:p>
            <a:pPr marL="285750" indent="-285750">
              <a:buFont typeface="Arial" charset="0"/>
              <a:buChar char="•"/>
            </a:pPr>
            <a:endParaRPr lang="en-AU" dirty="0"/>
          </a:p>
          <a:p>
            <a:r>
              <a:rPr lang="en-AU" b="1" dirty="0">
                <a:solidFill>
                  <a:srgbClr val="7B3A00"/>
                </a:solidFill>
              </a:rPr>
              <a:t>Crisis Assessment Triage Team (CATT)</a:t>
            </a:r>
          </a:p>
          <a:p>
            <a:pPr marL="285750" indent="-285750">
              <a:buFont typeface="Arial" charset="0"/>
              <a:buChar char="•"/>
            </a:pPr>
            <a:r>
              <a:rPr lang="en-AU" dirty="0"/>
              <a:t>24 hour crisis intervention and treatment telephone support service - </a:t>
            </a:r>
            <a:r>
              <a:rPr lang="en-US" b="1" dirty="0"/>
              <a:t>1800 682 </a:t>
            </a:r>
            <a:r>
              <a:rPr lang="en-US" b="1" dirty="0" smtClean="0"/>
              <a:t>288 </a:t>
            </a:r>
            <a:r>
              <a:rPr lang="en-US" dirty="0" smtClean="0"/>
              <a:t>or through hospital switchboard 8951 7777</a:t>
            </a:r>
            <a:endParaRPr lang="en-AU" dirty="0"/>
          </a:p>
          <a:p>
            <a:pPr marL="285750" indent="-285750">
              <a:buFont typeface="Arial" charset="0"/>
              <a:buChar char="•"/>
            </a:pPr>
            <a:r>
              <a:rPr lang="en-US" dirty="0"/>
              <a:t>Should be used for all </a:t>
            </a:r>
            <a:r>
              <a:rPr lang="en-US" i="1" dirty="0">
                <a:solidFill>
                  <a:schemeClr val="accent6">
                    <a:lumMod val="75000"/>
                  </a:schemeClr>
                </a:solidFill>
              </a:rPr>
              <a:t>urgent enquiries </a:t>
            </a:r>
            <a:r>
              <a:rPr lang="en-US" dirty="0"/>
              <a:t>from people experiencing a mental health crisis or with concerns about another person's mental health wellbeing</a:t>
            </a:r>
          </a:p>
          <a:p>
            <a:pPr marL="285750" indent="-285750">
              <a:buFont typeface="Arial" charset="0"/>
              <a:buChar char="•"/>
            </a:pPr>
            <a:r>
              <a:rPr lang="en-US" dirty="0"/>
              <a:t>In an </a:t>
            </a:r>
            <a:r>
              <a:rPr lang="en-US" i="1" dirty="0" smtClean="0">
                <a:solidFill>
                  <a:srgbClr val="FF0000"/>
                </a:solidFill>
              </a:rPr>
              <a:t>emergency</a:t>
            </a:r>
            <a:r>
              <a:rPr lang="en-US" dirty="0"/>
              <a:t> </a:t>
            </a:r>
            <a:r>
              <a:rPr lang="en-US" dirty="0" smtClean="0"/>
              <a:t>(serious risk of safety to self and/or others) people experiencing mental health crisis should be taken to the Emergency Department at Alice Springs Hospital</a:t>
            </a:r>
            <a:endParaRPr lang="en-AU" dirty="0"/>
          </a:p>
        </p:txBody>
      </p:sp>
    </p:spTree>
    <p:extLst>
      <p:ext uri="{BB962C8B-B14F-4D97-AF65-F5344CB8AC3E}">
        <p14:creationId xmlns:p14="http://schemas.microsoft.com/office/powerpoint/2010/main" val="3132559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9"/>
            <a:ext cx="8136904" cy="1008111"/>
          </a:xfrm>
        </p:spPr>
        <p:txBody>
          <a:bodyPr>
            <a:normAutofit/>
          </a:bodyPr>
          <a:lstStyle/>
          <a:p>
            <a:r>
              <a:rPr lang="en-AU" sz="3200" dirty="0">
                <a:solidFill>
                  <a:schemeClr val="accent6">
                    <a:lumMod val="50000"/>
                  </a:schemeClr>
                </a:solidFill>
                <a:latin typeface="Lato Black" panose="020F0502020204030203" pitchFamily="34" charset="0"/>
                <a:ea typeface="Lato Black" panose="020F0502020204030203" pitchFamily="34" charset="0"/>
                <a:cs typeface="Lato Black" panose="020F0502020204030203" pitchFamily="34" charset="0"/>
              </a:rPr>
              <a:t>COMMUNITY MENTAL HEALTH </a:t>
            </a:r>
            <a:r>
              <a:rPr lang="en-AU" sz="3200" dirty="0" smtClean="0">
                <a:solidFill>
                  <a:schemeClr val="accent6">
                    <a:lumMod val="50000"/>
                  </a:schemeClr>
                </a:solidFill>
                <a:latin typeface="Lato Black" panose="020F0502020204030203" pitchFamily="34" charset="0"/>
                <a:ea typeface="Lato Black" panose="020F0502020204030203" pitchFamily="34" charset="0"/>
                <a:cs typeface="Lato Black" panose="020F0502020204030203" pitchFamily="34" charset="0"/>
              </a:rPr>
              <a:t>TEAM</a:t>
            </a:r>
            <a:br>
              <a:rPr lang="en-AU" sz="3200" dirty="0" smtClean="0">
                <a:solidFill>
                  <a:schemeClr val="accent6">
                    <a:lumMod val="50000"/>
                  </a:schemeClr>
                </a:solidFill>
                <a:latin typeface="Lato Black" panose="020F0502020204030203" pitchFamily="34" charset="0"/>
                <a:ea typeface="Lato Black" panose="020F0502020204030203" pitchFamily="34" charset="0"/>
                <a:cs typeface="Lato Black" panose="020F0502020204030203" pitchFamily="34" charset="0"/>
              </a:rPr>
            </a:br>
            <a:r>
              <a:rPr lang="en-AU" sz="1800" dirty="0">
                <a:solidFill>
                  <a:schemeClr val="accent6">
                    <a:lumMod val="50000"/>
                  </a:schemeClr>
                </a:solidFill>
                <a:latin typeface="Lato Black" panose="020F0502020204030203" pitchFamily="34" charset="0"/>
                <a:ea typeface="Lato Black" panose="020F0502020204030203" pitchFamily="34" charset="0"/>
                <a:cs typeface="Lato Black" panose="020F0502020204030203" pitchFamily="34" charset="0"/>
              </a:rPr>
              <a:t>Glenn Murray – Team </a:t>
            </a:r>
            <a:r>
              <a:rPr lang="en-AU" sz="1800" dirty="0" smtClean="0">
                <a:solidFill>
                  <a:schemeClr val="accent6">
                    <a:lumMod val="50000"/>
                  </a:schemeClr>
                </a:solidFill>
                <a:latin typeface="Lato Black" panose="020F0502020204030203" pitchFamily="34" charset="0"/>
                <a:ea typeface="Lato Black" panose="020F0502020204030203" pitchFamily="34" charset="0"/>
                <a:cs typeface="Lato Black" panose="020F0502020204030203" pitchFamily="34" charset="0"/>
              </a:rPr>
              <a:t>Manager</a:t>
            </a:r>
            <a:endParaRPr lang="en-AU" sz="1800" dirty="0">
              <a:solidFill>
                <a:srgbClr val="7B3A00"/>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 name="Content Placeholder 2"/>
          <p:cNvSpPr>
            <a:spLocks noGrp="1"/>
          </p:cNvSpPr>
          <p:nvPr>
            <p:ph idx="1"/>
          </p:nvPr>
        </p:nvSpPr>
        <p:spPr>
          <a:xfrm>
            <a:off x="467544" y="1196752"/>
            <a:ext cx="8352928" cy="5661248"/>
          </a:xfrm>
        </p:spPr>
        <p:txBody>
          <a:bodyPr>
            <a:noAutofit/>
          </a:bodyPr>
          <a:lstStyle/>
          <a:p>
            <a:r>
              <a:rPr lang="en-AU" sz="1600" dirty="0">
                <a:latin typeface="+mn-lt"/>
              </a:rPr>
              <a:t>This is a multi-disciplinary team of Nurses and Allied Health Professionals who provide community services in Alice Springs for adults with serious mental illness and associated disability and / or </a:t>
            </a:r>
            <a:r>
              <a:rPr lang="en-AU" sz="1600" dirty="0" smtClean="0">
                <a:latin typeface="+mn-lt"/>
              </a:rPr>
              <a:t>risk </a:t>
            </a:r>
            <a:r>
              <a:rPr lang="en-AU" sz="1600" dirty="0">
                <a:latin typeface="+mn-lt"/>
              </a:rPr>
              <a:t>which requires </a:t>
            </a:r>
            <a:r>
              <a:rPr lang="en-AU" sz="1600" dirty="0" smtClean="0">
                <a:latin typeface="+mn-lt"/>
              </a:rPr>
              <a:t>interventions </a:t>
            </a:r>
            <a:r>
              <a:rPr lang="en-AU" sz="1600" dirty="0">
                <a:latin typeface="+mn-lt"/>
              </a:rPr>
              <a:t>by </a:t>
            </a:r>
            <a:r>
              <a:rPr lang="en-AU" sz="1600" dirty="0" smtClean="0">
                <a:latin typeface="+mn-lt"/>
              </a:rPr>
              <a:t>specialist </a:t>
            </a:r>
            <a:r>
              <a:rPr lang="en-AU" sz="1600" dirty="0">
                <a:latin typeface="+mn-lt"/>
              </a:rPr>
              <a:t>mental health services. This Team is sub divided into a </a:t>
            </a:r>
            <a:r>
              <a:rPr lang="en-AU" sz="1600" b="1" dirty="0">
                <a:latin typeface="+mn-lt"/>
              </a:rPr>
              <a:t>Crisis Assessment Triage Team (CATT</a:t>
            </a:r>
            <a:r>
              <a:rPr lang="en-AU" sz="1600" dirty="0">
                <a:latin typeface="+mn-lt"/>
              </a:rPr>
              <a:t>) and a </a:t>
            </a:r>
            <a:r>
              <a:rPr lang="en-AU" sz="1600" b="1" dirty="0">
                <a:latin typeface="+mn-lt"/>
              </a:rPr>
              <a:t>Community Case Management Team (CMHT).</a:t>
            </a:r>
          </a:p>
          <a:p>
            <a:endParaRPr lang="en-AU" sz="1600" dirty="0">
              <a:latin typeface="+mn-lt"/>
            </a:endParaRPr>
          </a:p>
          <a:p>
            <a:r>
              <a:rPr lang="en-AU" sz="1600" dirty="0" smtClean="0">
                <a:latin typeface="+mn-lt"/>
              </a:rPr>
              <a:t>Both </a:t>
            </a:r>
            <a:r>
              <a:rPr lang="en-AU" sz="1600" dirty="0">
                <a:latin typeface="+mn-lt"/>
              </a:rPr>
              <a:t>Teams</a:t>
            </a:r>
            <a:r>
              <a:rPr lang="en-US" sz="1600" dirty="0">
                <a:latin typeface="+mn-lt"/>
              </a:rPr>
              <a:t> provide service to people over 18 who have a diagnosed mental illness. </a:t>
            </a:r>
            <a:endParaRPr lang="en-AU" sz="1600" dirty="0">
              <a:latin typeface="+mn-lt"/>
            </a:endParaRPr>
          </a:p>
          <a:p>
            <a:r>
              <a:rPr lang="en-AU" sz="1600" dirty="0">
                <a:latin typeface="+mn-lt"/>
              </a:rPr>
              <a:t> </a:t>
            </a:r>
          </a:p>
          <a:p>
            <a:r>
              <a:rPr lang="en-AU" sz="1600" dirty="0">
                <a:latin typeface="+mn-lt"/>
              </a:rPr>
              <a:t>The CATT</a:t>
            </a:r>
            <a:r>
              <a:rPr lang="en-US" sz="1600" dirty="0">
                <a:latin typeface="+mn-lt"/>
              </a:rPr>
              <a:t> has the primary function to act as a first point of contact for most people accessing Mental Health Services who may be experiencing mental health issues.</a:t>
            </a:r>
            <a:endParaRPr lang="en-AU" sz="1600" dirty="0">
              <a:latin typeface="+mn-lt"/>
            </a:endParaRPr>
          </a:p>
          <a:p>
            <a:r>
              <a:rPr lang="en-AU" sz="1600" dirty="0">
                <a:latin typeface="+mn-lt"/>
              </a:rPr>
              <a:t> </a:t>
            </a:r>
          </a:p>
          <a:p>
            <a:r>
              <a:rPr lang="en-US" sz="1600" dirty="0">
                <a:latin typeface="+mn-lt"/>
              </a:rPr>
              <a:t>CATT provides a single point of contact for clients wishing to contact the mental health services on a 24 hours, 7 days a week basis, in Alice Springs the Team operates from 07.00 to 23.30; after-hours clients can access CATT services via NTCATT [which provides a Territory Wide telephone triage service</a:t>
            </a:r>
            <a:r>
              <a:rPr lang="en-US" sz="1600" dirty="0" smtClean="0">
                <a:latin typeface="+mn-lt"/>
              </a:rPr>
              <a:t>]. Alice </a:t>
            </a:r>
            <a:r>
              <a:rPr lang="en-US" sz="1600" dirty="0">
                <a:latin typeface="+mn-lt"/>
              </a:rPr>
              <a:t>Springs based clients </a:t>
            </a:r>
            <a:r>
              <a:rPr lang="en-US" sz="1600" dirty="0" smtClean="0">
                <a:latin typeface="+mn-lt"/>
              </a:rPr>
              <a:t>can access CATT </a:t>
            </a:r>
            <a:r>
              <a:rPr lang="en-US" sz="1600" dirty="0">
                <a:latin typeface="+mn-lt"/>
              </a:rPr>
              <a:t>after hours, </a:t>
            </a:r>
            <a:r>
              <a:rPr lang="en-US" sz="1600" dirty="0" smtClean="0">
                <a:latin typeface="+mn-lt"/>
              </a:rPr>
              <a:t>as well as an </a:t>
            </a:r>
            <a:r>
              <a:rPr lang="en-US" sz="1600" dirty="0">
                <a:latin typeface="+mn-lt"/>
              </a:rPr>
              <a:t>on call Psychiatric Registrar and Consultant </a:t>
            </a:r>
            <a:r>
              <a:rPr lang="en-US" sz="1600" dirty="0" smtClean="0">
                <a:latin typeface="+mn-lt"/>
              </a:rPr>
              <a:t>to </a:t>
            </a:r>
            <a:r>
              <a:rPr lang="en-US" sz="1600" dirty="0">
                <a:latin typeface="+mn-lt"/>
              </a:rPr>
              <a:t>assess clients at the Alice Springs Hospital </a:t>
            </a:r>
            <a:r>
              <a:rPr lang="en-US" sz="1600" dirty="0" smtClean="0">
                <a:latin typeface="+mn-lt"/>
              </a:rPr>
              <a:t>ED if necessary. </a:t>
            </a:r>
            <a:endParaRPr lang="en-AU" sz="1600" dirty="0">
              <a:latin typeface="+mn-lt"/>
            </a:endParaRPr>
          </a:p>
          <a:p>
            <a:r>
              <a:rPr lang="en-AU" sz="1600" dirty="0">
                <a:latin typeface="+mn-lt"/>
              </a:rPr>
              <a:t> </a:t>
            </a:r>
          </a:p>
          <a:p>
            <a:r>
              <a:rPr lang="en-US" sz="1600" dirty="0">
                <a:latin typeface="+mn-lt"/>
              </a:rPr>
              <a:t>If severe disability persists the Community Mental Health Team offers longer-term treatment coordinated by a Case Manager together with links to other allied health services programs and at times is able to provide Assertive Outreach to some of the client base.</a:t>
            </a:r>
            <a:endParaRPr lang="en-AU" sz="1600" dirty="0">
              <a:latin typeface="+mn-lt"/>
            </a:endParaRPr>
          </a:p>
          <a:p>
            <a:r>
              <a:rPr lang="en-US" sz="1600" dirty="0">
                <a:latin typeface="+mn-lt"/>
              </a:rPr>
              <a:t>The Community Mental Health Team is </a:t>
            </a:r>
            <a:r>
              <a:rPr lang="en-AU" sz="1600" dirty="0">
                <a:latin typeface="+mn-lt"/>
              </a:rPr>
              <a:t>located on Stuart Terrace and backs on to the ASH campus</a:t>
            </a:r>
            <a:r>
              <a:rPr lang="en-AU" sz="1600" dirty="0" smtClean="0">
                <a:latin typeface="+mn-lt"/>
              </a:rPr>
              <a:t>.</a:t>
            </a:r>
            <a:endParaRPr lang="en-AU" sz="1600" dirty="0">
              <a:latin typeface="+mn-lt"/>
            </a:endParaRPr>
          </a:p>
        </p:txBody>
      </p:sp>
    </p:spTree>
    <p:extLst>
      <p:ext uri="{BB962C8B-B14F-4D97-AF65-F5344CB8AC3E}">
        <p14:creationId xmlns:p14="http://schemas.microsoft.com/office/powerpoint/2010/main" val="3497822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1"/>
          </p:nvPr>
        </p:nvSpPr>
        <p:spPr>
          <a:xfrm>
            <a:off x="179512" y="332655"/>
            <a:ext cx="8296931" cy="2592000"/>
          </a:xfrm>
        </p:spPr>
        <p:txBody>
          <a:bodyPr/>
          <a:lstStyle/>
          <a:p>
            <a:pPr algn="ctr"/>
            <a:endParaRPr lang="en-AU" sz="3200" dirty="0" smtClean="0">
              <a:solidFill>
                <a:schemeClr val="accent6">
                  <a:lumMod val="50000"/>
                </a:schemeClr>
              </a:solidFill>
            </a:endParaRPr>
          </a:p>
          <a:p>
            <a:pPr algn="ctr"/>
            <a:r>
              <a:rPr lang="en-AU" sz="3200" dirty="0" smtClean="0">
                <a:solidFill>
                  <a:schemeClr val="accent6">
                    <a:lumMod val="50000"/>
                  </a:schemeClr>
                </a:solidFill>
              </a:rPr>
              <a:t>Barkly Mental Health Team </a:t>
            </a:r>
          </a:p>
        </p:txBody>
      </p:sp>
      <p:sp>
        <p:nvSpPr>
          <p:cNvPr id="7" name="TextBox 6"/>
          <p:cNvSpPr txBox="1"/>
          <p:nvPr/>
        </p:nvSpPr>
        <p:spPr>
          <a:xfrm>
            <a:off x="827584" y="1268760"/>
            <a:ext cx="7848872"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a:t>
            </a:r>
            <a:r>
              <a:rPr lang="en-US" dirty="0"/>
              <a:t>Barkly </a:t>
            </a:r>
            <a:r>
              <a:rPr lang="en-US" dirty="0" smtClean="0"/>
              <a:t>Team are based </a:t>
            </a:r>
            <a:r>
              <a:rPr lang="en-US" dirty="0"/>
              <a:t>in </a:t>
            </a:r>
            <a:r>
              <a:rPr lang="en-US" dirty="0" smtClean="0"/>
              <a:t>Tennant Creek</a:t>
            </a:r>
          </a:p>
          <a:p>
            <a:r>
              <a:rPr lang="en-US" dirty="0" smtClean="0"/>
              <a:t> </a:t>
            </a:r>
            <a:endParaRPr lang="en-US" dirty="0"/>
          </a:p>
          <a:p>
            <a:pPr marL="285750" indent="-285750">
              <a:buFont typeface="Arial" panose="020B0604020202020204" pitchFamily="34" charset="0"/>
              <a:buChar char="•"/>
            </a:pPr>
            <a:r>
              <a:rPr lang="en-US" dirty="0"/>
              <a:t>P</a:t>
            </a:r>
            <a:r>
              <a:rPr lang="en-US" dirty="0" smtClean="0"/>
              <a:t>rovides </a:t>
            </a:r>
            <a:r>
              <a:rPr lang="en-US" dirty="0"/>
              <a:t>assessment and case </a:t>
            </a:r>
            <a:r>
              <a:rPr lang="en-US" dirty="0" smtClean="0"/>
              <a:t>management </a:t>
            </a:r>
            <a:r>
              <a:rPr lang="en-US" dirty="0"/>
              <a:t>to residents </a:t>
            </a:r>
            <a:r>
              <a:rPr lang="en-US" dirty="0" smtClean="0"/>
              <a:t>in </a:t>
            </a:r>
            <a:r>
              <a:rPr lang="en-US" dirty="0"/>
              <a:t>the Barkly Region with </a:t>
            </a:r>
            <a:r>
              <a:rPr lang="en-US" dirty="0" smtClean="0"/>
              <a:t>mental </a:t>
            </a:r>
            <a:r>
              <a:rPr lang="en-US" dirty="0"/>
              <a:t>health  </a:t>
            </a:r>
            <a:r>
              <a:rPr lang="en-US" dirty="0" smtClean="0"/>
              <a:t>issues</a:t>
            </a:r>
          </a:p>
          <a:p>
            <a:endParaRPr lang="en-US" dirty="0"/>
          </a:p>
          <a:p>
            <a:pPr marL="285750" indent="-285750">
              <a:buFont typeface="Arial" panose="020B0604020202020204" pitchFamily="34" charset="0"/>
              <a:buChar char="•"/>
            </a:pPr>
            <a:r>
              <a:rPr lang="en-US" dirty="0"/>
              <a:t>Includes </a:t>
            </a:r>
            <a:r>
              <a:rPr lang="en-US" dirty="0" smtClean="0"/>
              <a:t>outreach to Elliott</a:t>
            </a:r>
            <a:r>
              <a:rPr lang="en-US" dirty="0"/>
              <a:t>, Ali </a:t>
            </a:r>
            <a:r>
              <a:rPr lang="en-US" dirty="0" err="1" smtClean="0"/>
              <a:t>Curung</a:t>
            </a:r>
            <a:r>
              <a:rPr lang="en-US" dirty="0" smtClean="0"/>
              <a:t>, </a:t>
            </a:r>
            <a:r>
              <a:rPr lang="en-US" dirty="0" err="1" smtClean="0"/>
              <a:t>Epenarra</a:t>
            </a:r>
            <a:r>
              <a:rPr lang="en-US" dirty="0" smtClean="0"/>
              <a:t> </a:t>
            </a:r>
            <a:r>
              <a:rPr lang="en-US" dirty="0"/>
              <a:t>&amp; Canteen </a:t>
            </a:r>
            <a:r>
              <a:rPr lang="en-US" dirty="0" smtClean="0"/>
              <a:t>Creek</a:t>
            </a:r>
          </a:p>
          <a:p>
            <a:endParaRPr lang="en-US" dirty="0" smtClean="0"/>
          </a:p>
          <a:p>
            <a:pPr marL="285750" indent="-285750">
              <a:buFont typeface="Arial" panose="020B0604020202020204" pitchFamily="34" charset="0"/>
              <a:buChar char="•"/>
            </a:pPr>
            <a:r>
              <a:rPr lang="en-US" dirty="0" smtClean="0"/>
              <a:t>Provides a service to adults, and to children and young people with serious mental health difficulties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endParaRPr lang="en-AU"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8000"/>
                    </a14:imgEffect>
                    <a14:imgEffect>
                      <a14:saturation sat="207000"/>
                    </a14:imgEffect>
                    <a14:imgEffect>
                      <a14:brightnessContrast contrast="12000"/>
                    </a14:imgEffect>
                  </a14:imgLayer>
                </a14:imgProps>
              </a:ext>
            </a:extLst>
          </a:blip>
          <a:stretch>
            <a:fillRect/>
          </a:stretch>
        </p:blipFill>
        <p:spPr>
          <a:xfrm>
            <a:off x="2339752" y="4149080"/>
            <a:ext cx="4392488" cy="2340709"/>
          </a:xfrm>
          <a:prstGeom prst="rect">
            <a:avLst/>
          </a:prstGeom>
        </p:spPr>
      </p:pic>
    </p:spTree>
    <p:extLst>
      <p:ext uri="{BB962C8B-B14F-4D97-AF65-F5344CB8AC3E}">
        <p14:creationId xmlns:p14="http://schemas.microsoft.com/office/powerpoint/2010/main" val="2054589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867922" cy="1584176"/>
          </a:xfrm>
        </p:spPr>
        <p:txBody>
          <a:bodyPr/>
          <a:lstStyle/>
          <a:p>
            <a:r>
              <a:rPr lang="en-AU" b="1" dirty="0" smtClean="0"/>
              <a:t/>
            </a:r>
            <a:br>
              <a:rPr lang="en-AU" b="1" dirty="0" smtClean="0"/>
            </a:br>
            <a:r>
              <a:rPr lang="en-AU" b="1" dirty="0" smtClean="0"/>
              <a:t/>
            </a:r>
            <a:br>
              <a:rPr lang="en-AU" b="1" dirty="0" smtClean="0"/>
            </a:br>
            <a:r>
              <a:rPr lang="en-AU" b="1" dirty="0" smtClean="0">
                <a:solidFill>
                  <a:srgbClr val="7B3A00"/>
                </a:solidFill>
              </a:rPr>
              <a:t>Mark Sheldon Remote </a:t>
            </a:r>
            <a:r>
              <a:rPr lang="en-AU" b="1" dirty="0">
                <a:solidFill>
                  <a:srgbClr val="7B3A00"/>
                </a:solidFill>
              </a:rPr>
              <a:t>Mental Health </a:t>
            </a:r>
            <a:r>
              <a:rPr lang="en-AU" b="1" dirty="0" smtClean="0">
                <a:solidFill>
                  <a:srgbClr val="7B3A00"/>
                </a:solidFill>
              </a:rPr>
              <a:t>Team</a:t>
            </a:r>
            <a:br>
              <a:rPr lang="en-AU" b="1" dirty="0" smtClean="0">
                <a:solidFill>
                  <a:srgbClr val="7B3A00"/>
                </a:solidFill>
              </a:rPr>
            </a:br>
            <a:r>
              <a:rPr lang="en-AU" sz="1800" b="1" dirty="0" smtClean="0">
                <a:solidFill>
                  <a:srgbClr val="7B3A00"/>
                </a:solidFill>
                <a:latin typeface="Lato Black" panose="020F0502020204030203" pitchFamily="34" charset="0"/>
                <a:ea typeface="Lato Black" panose="020F0502020204030203" pitchFamily="34" charset="0"/>
                <a:cs typeface="Lato Black" panose="020F0502020204030203" pitchFamily="34" charset="0"/>
              </a:rPr>
              <a:t>Josephien Rio – Team Manager</a:t>
            </a:r>
            <a:r>
              <a:rPr lang="en-AU" b="1" dirty="0" smtClean="0">
                <a:solidFill>
                  <a:srgbClr val="7B3A00"/>
                </a:solidFill>
              </a:rPr>
              <a:t/>
            </a:r>
            <a:br>
              <a:rPr lang="en-AU" b="1" dirty="0" smtClean="0">
                <a:solidFill>
                  <a:srgbClr val="7B3A00"/>
                </a:solidFill>
              </a:rPr>
            </a:br>
            <a:r>
              <a:rPr lang="en-AU" b="1" dirty="0">
                <a:solidFill>
                  <a:srgbClr val="7B3A00"/>
                </a:solidFill>
              </a:rPr>
              <a:t/>
            </a:r>
            <a:br>
              <a:rPr lang="en-AU" b="1" dirty="0">
                <a:solidFill>
                  <a:srgbClr val="7B3A00"/>
                </a:solidFill>
              </a:rPr>
            </a:br>
            <a:endParaRPr lang="en-AU" dirty="0">
              <a:solidFill>
                <a:srgbClr val="7B3A00"/>
              </a:solidFill>
            </a:endParaRPr>
          </a:p>
        </p:txBody>
      </p:sp>
      <p:sp>
        <p:nvSpPr>
          <p:cNvPr id="4" name="Content Placeholder 3"/>
          <p:cNvSpPr>
            <a:spLocks noGrp="1"/>
          </p:cNvSpPr>
          <p:nvPr>
            <p:ph idx="1"/>
          </p:nvPr>
        </p:nvSpPr>
        <p:spPr>
          <a:xfrm>
            <a:off x="755576" y="1844824"/>
            <a:ext cx="7723906" cy="4464496"/>
          </a:xfrm>
        </p:spPr>
        <p:txBody>
          <a:bodyPr>
            <a:noAutofit/>
          </a:bodyPr>
          <a:lstStyle/>
          <a:p>
            <a:pPr marL="285750" indent="-285750">
              <a:buFont typeface="Arial" panose="020B0604020202020204" pitchFamily="34" charset="0"/>
              <a:buChar char="•"/>
            </a:pPr>
            <a:r>
              <a:rPr lang="en-AU" dirty="0" smtClean="0">
                <a:latin typeface="+mn-lt"/>
                <a:ea typeface="Lato Black" panose="020F0502020204030203" pitchFamily="34" charset="0"/>
                <a:cs typeface="Lato Black" panose="020F0502020204030203" pitchFamily="34" charset="0"/>
              </a:rPr>
              <a:t>Multi </a:t>
            </a:r>
            <a:r>
              <a:rPr lang="en-AU" dirty="0">
                <a:latin typeface="+mn-lt"/>
                <a:ea typeface="Lato Black" panose="020F0502020204030203" pitchFamily="34" charset="0"/>
                <a:cs typeface="Lato Black" panose="020F0502020204030203" pitchFamily="34" charset="0"/>
              </a:rPr>
              <a:t>–disciplinary team </a:t>
            </a:r>
            <a:r>
              <a:rPr lang="en-AU" dirty="0" smtClean="0">
                <a:latin typeface="+mn-lt"/>
                <a:ea typeface="Lato Black" panose="020F0502020204030203" pitchFamily="34" charset="0"/>
                <a:cs typeface="Lato Black" panose="020F0502020204030203" pitchFamily="34" charset="0"/>
              </a:rPr>
              <a:t>of </a:t>
            </a:r>
            <a:r>
              <a:rPr lang="en-AU" dirty="0">
                <a:latin typeface="+mn-lt"/>
                <a:ea typeface="Lato Black" panose="020F0502020204030203" pitchFamily="34" charset="0"/>
                <a:cs typeface="Lato Black" panose="020F0502020204030203" pitchFamily="34" charset="0"/>
              </a:rPr>
              <a:t>M</a:t>
            </a:r>
            <a:r>
              <a:rPr lang="en-AU" dirty="0" smtClean="0">
                <a:latin typeface="+mn-lt"/>
                <a:ea typeface="Lato Black" panose="020F0502020204030203" pitchFamily="34" charset="0"/>
                <a:cs typeface="Lato Black" panose="020F0502020204030203" pitchFamily="34" charset="0"/>
              </a:rPr>
              <a:t>ental </a:t>
            </a:r>
            <a:r>
              <a:rPr lang="en-AU" dirty="0">
                <a:latin typeface="+mn-lt"/>
                <a:ea typeface="Lato Black" panose="020F0502020204030203" pitchFamily="34" charset="0"/>
                <a:cs typeface="Lato Black" panose="020F0502020204030203" pitchFamily="34" charset="0"/>
              </a:rPr>
              <a:t>H</a:t>
            </a:r>
            <a:r>
              <a:rPr lang="en-AU" dirty="0" smtClean="0">
                <a:latin typeface="+mn-lt"/>
                <a:ea typeface="Lato Black" panose="020F0502020204030203" pitchFamily="34" charset="0"/>
                <a:cs typeface="Lato Black" panose="020F0502020204030203" pitchFamily="34" charset="0"/>
              </a:rPr>
              <a:t>ealth Nurses, Social </a:t>
            </a:r>
            <a:r>
              <a:rPr lang="en-AU" dirty="0">
                <a:latin typeface="+mn-lt"/>
                <a:ea typeface="Lato Black" panose="020F0502020204030203" pitchFamily="34" charset="0"/>
                <a:cs typeface="Lato Black" panose="020F0502020204030203" pitchFamily="34" charset="0"/>
              </a:rPr>
              <a:t>W</a:t>
            </a:r>
            <a:r>
              <a:rPr lang="en-AU" dirty="0" smtClean="0">
                <a:latin typeface="+mn-lt"/>
                <a:ea typeface="Lato Black" panose="020F0502020204030203" pitchFamily="34" charset="0"/>
                <a:cs typeface="Lato Black" panose="020F0502020204030203" pitchFamily="34" charset="0"/>
              </a:rPr>
              <a:t>orkers and Psychiatrists that </a:t>
            </a:r>
            <a:r>
              <a:rPr lang="en-AU" dirty="0">
                <a:latin typeface="+mn-lt"/>
                <a:ea typeface="Lato Black" panose="020F0502020204030203" pitchFamily="34" charset="0"/>
                <a:cs typeface="Lato Black" panose="020F0502020204030203" pitchFamily="34" charset="0"/>
              </a:rPr>
              <a:t>travels throughout Central </a:t>
            </a:r>
            <a:r>
              <a:rPr lang="en-AU" dirty="0" smtClean="0">
                <a:latin typeface="+mn-lt"/>
                <a:ea typeface="Lato Black" panose="020F0502020204030203" pitchFamily="34" charset="0"/>
                <a:cs typeface="Lato Black" panose="020F0502020204030203" pitchFamily="34" charset="0"/>
              </a:rPr>
              <a:t>Australia</a:t>
            </a:r>
          </a:p>
          <a:p>
            <a:pPr marL="285750" indent="-285750">
              <a:buFont typeface="Arial" panose="020B0604020202020204" pitchFamily="34" charset="0"/>
              <a:buChar char="•"/>
            </a:pPr>
            <a:endParaRPr lang="en-AU" dirty="0">
              <a:latin typeface="+mn-lt"/>
              <a:ea typeface="Lato Black" panose="020F0502020204030203" pitchFamily="34" charset="0"/>
              <a:cs typeface="Lato Black" panose="020F0502020204030203" pitchFamily="34" charset="0"/>
            </a:endParaRPr>
          </a:p>
          <a:p>
            <a:pPr marL="285750" indent="-285750">
              <a:buFont typeface="Arial" panose="020B0604020202020204" pitchFamily="34" charset="0"/>
              <a:buChar char="•"/>
            </a:pPr>
            <a:r>
              <a:rPr lang="en-AU" dirty="0" smtClean="0">
                <a:latin typeface="+mn-lt"/>
                <a:ea typeface="Lato Black" panose="020F0502020204030203" pitchFamily="34" charset="0"/>
                <a:cs typeface="Lato Black" panose="020F0502020204030203" pitchFamily="34" charset="0"/>
              </a:rPr>
              <a:t>Also employs two senior Aboriginal Health Workers, Phyllis Gorey and Marjorie Lindner</a:t>
            </a:r>
          </a:p>
          <a:p>
            <a:pPr marL="285750" indent="-285750">
              <a:buFont typeface="Arial" panose="020B0604020202020204" pitchFamily="34" charset="0"/>
              <a:buChar char="•"/>
            </a:pPr>
            <a:endParaRPr lang="en-AU" dirty="0">
              <a:latin typeface="+mn-lt"/>
              <a:ea typeface="Lato Black" panose="020F0502020204030203" pitchFamily="34" charset="0"/>
              <a:cs typeface="Lato Black" panose="020F0502020204030203" pitchFamily="34" charset="0"/>
            </a:endParaRPr>
          </a:p>
          <a:p>
            <a:pPr marL="285750" indent="-285750">
              <a:buFont typeface="Arial" panose="020B0604020202020204" pitchFamily="34" charset="0"/>
              <a:buChar char="•"/>
            </a:pPr>
            <a:r>
              <a:rPr lang="en-AU" dirty="0">
                <a:latin typeface="+mn-lt"/>
                <a:ea typeface="Lato Black" panose="020F0502020204030203" pitchFamily="34" charset="0"/>
                <a:cs typeface="Lato Black" panose="020F0502020204030203" pitchFamily="34" charset="0"/>
              </a:rPr>
              <a:t>Services 28 communities including Kintore, </a:t>
            </a:r>
            <a:r>
              <a:rPr lang="en-AU" dirty="0" err="1">
                <a:latin typeface="+mn-lt"/>
                <a:ea typeface="Lato Black" panose="020F0502020204030203" pitchFamily="34" charset="0"/>
                <a:cs typeface="Lato Black" panose="020F0502020204030203" pitchFamily="34" charset="0"/>
              </a:rPr>
              <a:t>Willowra</a:t>
            </a:r>
            <a:r>
              <a:rPr lang="en-AU" dirty="0">
                <a:latin typeface="+mn-lt"/>
                <a:ea typeface="Lato Black" panose="020F0502020204030203" pitchFamily="34" charset="0"/>
                <a:cs typeface="Lato Black" panose="020F0502020204030203" pitchFamily="34" charset="0"/>
              </a:rPr>
              <a:t>, </a:t>
            </a:r>
            <a:r>
              <a:rPr lang="en-AU" dirty="0" err="1">
                <a:latin typeface="+mn-lt"/>
                <a:ea typeface="Lato Black" panose="020F0502020204030203" pitchFamily="34" charset="0"/>
                <a:cs typeface="Lato Black" panose="020F0502020204030203" pitchFamily="34" charset="0"/>
              </a:rPr>
              <a:t>Mutitjulu</a:t>
            </a:r>
            <a:r>
              <a:rPr lang="en-AU" dirty="0">
                <a:latin typeface="+mn-lt"/>
                <a:ea typeface="Lato Black" panose="020F0502020204030203" pitchFamily="34" charset="0"/>
                <a:cs typeface="Lato Black" panose="020F0502020204030203" pitchFamily="34" charset="0"/>
              </a:rPr>
              <a:t>, Docker River, </a:t>
            </a:r>
            <a:r>
              <a:rPr lang="en-AU" dirty="0" err="1" smtClean="0">
                <a:latin typeface="+mn-lt"/>
                <a:ea typeface="Lato Black" panose="020F0502020204030203" pitchFamily="34" charset="0"/>
                <a:cs typeface="Lato Black" panose="020F0502020204030203" pitchFamily="34" charset="0"/>
              </a:rPr>
              <a:t>Bonya</a:t>
            </a:r>
            <a:endParaRPr lang="en-AU" dirty="0" smtClean="0">
              <a:latin typeface="+mn-lt"/>
              <a:ea typeface="Lato Black" panose="020F0502020204030203" pitchFamily="34" charset="0"/>
              <a:cs typeface="Lato Black" panose="020F0502020204030203" pitchFamily="34" charset="0"/>
            </a:endParaRPr>
          </a:p>
          <a:p>
            <a:pPr marL="285750" indent="-285750">
              <a:buFont typeface="Arial" panose="020B0604020202020204" pitchFamily="34" charset="0"/>
              <a:buChar char="•"/>
            </a:pPr>
            <a:endParaRPr lang="en-AU" dirty="0">
              <a:latin typeface="+mn-lt"/>
              <a:ea typeface="Lato Black" panose="020F0502020204030203" pitchFamily="34" charset="0"/>
              <a:cs typeface="Lato Black" panose="020F0502020204030203" pitchFamily="34" charset="0"/>
            </a:endParaRPr>
          </a:p>
          <a:p>
            <a:pPr marL="285750" indent="-285750">
              <a:buFont typeface="Arial" panose="020B0604020202020204" pitchFamily="34" charset="0"/>
              <a:buChar char="•"/>
            </a:pPr>
            <a:r>
              <a:rPr lang="en-AU" dirty="0">
                <a:latin typeface="+mn-lt"/>
                <a:ea typeface="Lato Black" panose="020F0502020204030203" pitchFamily="34" charset="0"/>
                <a:cs typeface="Lato Black" panose="020F0502020204030203" pitchFamily="34" charset="0"/>
              </a:rPr>
              <a:t>Works with local remote health </a:t>
            </a:r>
            <a:r>
              <a:rPr lang="en-AU" dirty="0" smtClean="0">
                <a:latin typeface="+mn-lt"/>
                <a:ea typeface="Lato Black" panose="020F0502020204030203" pitchFamily="34" charset="0"/>
                <a:cs typeface="Lato Black" panose="020F0502020204030203" pitchFamily="34" charset="0"/>
              </a:rPr>
              <a:t>clinics, </a:t>
            </a:r>
            <a:r>
              <a:rPr lang="en-AU" dirty="0">
                <a:latin typeface="+mn-lt"/>
                <a:ea typeface="Lato Black" panose="020F0502020204030203" pitchFamily="34" charset="0"/>
                <a:cs typeface="Lato Black" panose="020F0502020204030203" pitchFamily="34" charset="0"/>
              </a:rPr>
              <a:t>NGOs and other regional </a:t>
            </a:r>
            <a:r>
              <a:rPr lang="en-AU" dirty="0" smtClean="0">
                <a:latin typeface="+mn-lt"/>
                <a:ea typeface="Lato Black" panose="020F0502020204030203" pitchFamily="34" charset="0"/>
                <a:cs typeface="Lato Black" panose="020F0502020204030203" pitchFamily="34" charset="0"/>
              </a:rPr>
              <a:t>services</a:t>
            </a:r>
          </a:p>
          <a:p>
            <a:pPr marL="285750" indent="-285750">
              <a:buFont typeface="Arial" panose="020B0604020202020204" pitchFamily="34" charset="0"/>
              <a:buChar char="•"/>
            </a:pPr>
            <a:endParaRPr lang="en-AU" dirty="0">
              <a:latin typeface="+mn-lt"/>
              <a:ea typeface="Lato Black" panose="020F0502020204030203" pitchFamily="34" charset="0"/>
              <a:cs typeface="Lato Black" panose="020F0502020204030203" pitchFamily="34" charset="0"/>
            </a:endParaRPr>
          </a:p>
          <a:p>
            <a:pPr marL="285750" indent="-285750">
              <a:buFont typeface="Arial" panose="020B0604020202020204" pitchFamily="34" charset="0"/>
              <a:buChar char="•"/>
            </a:pPr>
            <a:r>
              <a:rPr lang="en-AU" dirty="0">
                <a:latin typeface="+mn-lt"/>
                <a:ea typeface="Lato Black" panose="020F0502020204030203" pitchFamily="34" charset="0"/>
                <a:cs typeface="Lato Black" panose="020F0502020204030203" pitchFamily="34" charset="0"/>
              </a:rPr>
              <a:t>Works closely with Royal Flying Doctor Service’s primary mental health </a:t>
            </a:r>
            <a:r>
              <a:rPr lang="en-AU" dirty="0" smtClean="0">
                <a:latin typeface="+mn-lt"/>
                <a:ea typeface="Lato Black" panose="020F0502020204030203" pitchFamily="34" charset="0"/>
                <a:cs typeface="Lato Black" panose="020F0502020204030203" pitchFamily="34" charset="0"/>
              </a:rPr>
              <a:t>team</a:t>
            </a:r>
          </a:p>
          <a:p>
            <a:endParaRPr lang="en-AU" dirty="0">
              <a:latin typeface="+mn-lt"/>
              <a:ea typeface="Lato Black" panose="020F0502020204030203" pitchFamily="34" charset="0"/>
              <a:cs typeface="Lato Black" panose="020F0502020204030203" pitchFamily="34" charset="0"/>
            </a:endParaRPr>
          </a:p>
          <a:p>
            <a:pPr marL="285750" indent="-285750">
              <a:buFont typeface="Arial" panose="020B0604020202020204" pitchFamily="34" charset="0"/>
              <a:buChar char="•"/>
            </a:pPr>
            <a:r>
              <a:rPr lang="en-AU" dirty="0">
                <a:latin typeface="+mn-lt"/>
                <a:ea typeface="Lato Black" panose="020F0502020204030203" pitchFamily="34" charset="0"/>
                <a:cs typeface="Lato Black" panose="020F0502020204030203" pitchFamily="34" charset="0"/>
              </a:rPr>
              <a:t>Provides support to people with a mental Illness (mainly acute), or who need assistance in maintaining their mental </a:t>
            </a:r>
            <a:r>
              <a:rPr lang="en-AU" dirty="0" smtClean="0">
                <a:latin typeface="+mn-lt"/>
                <a:ea typeface="Lato Black" panose="020F0502020204030203" pitchFamily="34" charset="0"/>
                <a:cs typeface="Lato Black" panose="020F0502020204030203" pitchFamily="34" charset="0"/>
              </a:rPr>
              <a:t>wellbeing. This is an adult service though some young people may be seen at times</a:t>
            </a:r>
          </a:p>
          <a:p>
            <a:pPr marL="285750" indent="-285750">
              <a:buFont typeface="Arial" panose="020B0604020202020204" pitchFamily="34" charset="0"/>
              <a:buChar char="•"/>
            </a:pPr>
            <a:endParaRPr lang="en-AU" dirty="0">
              <a:latin typeface="+mn-lt"/>
              <a:ea typeface="Lato Black" panose="020F0502020204030203" pitchFamily="34" charset="0"/>
              <a:cs typeface="Lato Black" panose="020F0502020204030203" pitchFamily="34" charset="0"/>
            </a:endParaRPr>
          </a:p>
          <a:p>
            <a:pPr marL="285750" indent="-285750">
              <a:buFont typeface="Arial" panose="020B0604020202020204" pitchFamily="34" charset="0"/>
              <a:buChar char="•"/>
            </a:pPr>
            <a:endParaRPr lang="en-AU" dirty="0">
              <a:latin typeface="+mn-lt"/>
              <a:ea typeface="Lato Black" panose="020F0502020204030203" pitchFamily="34" charset="0"/>
              <a:cs typeface="Lato Black" panose="020F0502020204030203" pitchFamily="34" charset="0"/>
            </a:endParaRPr>
          </a:p>
          <a:p>
            <a:endParaRPr lang="en-AU"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2317205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610" y="260649"/>
            <a:ext cx="7848872" cy="1872207"/>
          </a:xfrm>
        </p:spPr>
        <p:txBody>
          <a:bodyPr/>
          <a:lstStyle/>
          <a:p>
            <a:r>
              <a:rPr lang="en-AU" sz="3600" dirty="0" smtClean="0">
                <a:solidFill>
                  <a:srgbClr val="7B3A00"/>
                </a:solidFill>
                <a:latin typeface="Lato Black" panose="020F0502020204030203" pitchFamily="34" charset="0"/>
                <a:ea typeface="Lato Black" panose="020F0502020204030203" pitchFamily="34" charset="0"/>
                <a:cs typeface="Lato Black" panose="020F0502020204030203" pitchFamily="34" charset="0"/>
              </a:rPr>
              <a:t>Mental Health Unit</a:t>
            </a:r>
            <a:br>
              <a:rPr lang="en-AU" sz="3600" dirty="0" smtClean="0">
                <a:solidFill>
                  <a:srgbClr val="7B3A00"/>
                </a:solidFill>
                <a:latin typeface="Lato Black" panose="020F0502020204030203" pitchFamily="34" charset="0"/>
                <a:ea typeface="Lato Black" panose="020F0502020204030203" pitchFamily="34" charset="0"/>
                <a:cs typeface="Lato Black" panose="020F0502020204030203" pitchFamily="34" charset="0"/>
              </a:rPr>
            </a:br>
            <a:r>
              <a:rPr lang="en-AU" sz="1800" dirty="0" smtClean="0">
                <a:solidFill>
                  <a:srgbClr val="7B3A00"/>
                </a:solidFill>
                <a:latin typeface="Lato Black" panose="020F0502020204030203" pitchFamily="34" charset="0"/>
                <a:ea typeface="Lato Black" panose="020F0502020204030203" pitchFamily="34" charset="0"/>
                <a:cs typeface="Lato Black" panose="020F0502020204030203" pitchFamily="34" charset="0"/>
              </a:rPr>
              <a:t>Gina Roy – Team Manager</a:t>
            </a:r>
            <a:endParaRPr lang="en-AU" sz="3600" dirty="0">
              <a:solidFill>
                <a:srgbClr val="7B3A00"/>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7" name="TextBox 6"/>
          <p:cNvSpPr txBox="1"/>
          <p:nvPr/>
        </p:nvSpPr>
        <p:spPr>
          <a:xfrm>
            <a:off x="985047" y="1772816"/>
            <a:ext cx="7416824" cy="4524315"/>
          </a:xfrm>
          <a:prstGeom prst="rect">
            <a:avLst/>
          </a:prstGeom>
          <a:noFill/>
        </p:spPr>
        <p:txBody>
          <a:bodyPr wrap="square" rtlCol="0">
            <a:spAutoFit/>
          </a:bodyPr>
          <a:lstStyle/>
          <a:p>
            <a:pPr marL="285750" indent="-285750">
              <a:buFont typeface="Arial" panose="020B0604020202020204" pitchFamily="34" charset="0"/>
              <a:buChar char="•"/>
            </a:pPr>
            <a:r>
              <a:rPr lang="en-AU" dirty="0" smtClean="0"/>
              <a:t>The team has Mental Health Nurses, Personal Care Assistant's, Psychiatrist's, an Occupational Therapist, a Social Worker and an Aboriginal Health Worker</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smtClean="0"/>
              <a:t>Provides inpatient services for adults with a serious mental illness </a:t>
            </a:r>
            <a:r>
              <a:rPr lang="en-AU" dirty="0"/>
              <a:t>n</a:t>
            </a:r>
            <a:r>
              <a:rPr lang="en-AU" dirty="0" smtClean="0"/>
              <a:t>eeding structured intervention in an acute care hospital setting (at times young people over 16yrs with serious acute mental health difficulties may be considered for a brief stay if appropriate)</a:t>
            </a:r>
          </a:p>
          <a:p>
            <a:endParaRPr lang="en-AU" dirty="0"/>
          </a:p>
          <a:p>
            <a:pPr marL="285750" indent="-285750">
              <a:buFont typeface="Arial" panose="020B0604020202020204" pitchFamily="34" charset="0"/>
              <a:buChar char="•"/>
            </a:pPr>
            <a:r>
              <a:rPr lang="en-AU" dirty="0" smtClean="0"/>
              <a:t>Services for both voluntary and mandated clients as per </a:t>
            </a:r>
            <a:r>
              <a:rPr lang="en-AU" i="1" dirty="0" smtClean="0"/>
              <a:t>the Mental Health and Related Services Act</a:t>
            </a:r>
          </a:p>
          <a:p>
            <a:pPr marL="285750" indent="-285750">
              <a:buFont typeface="Arial" panose="020B0604020202020204" pitchFamily="34" charset="0"/>
              <a:buChar char="•"/>
            </a:pPr>
            <a:endParaRPr lang="en-AU" i="1" dirty="0"/>
          </a:p>
          <a:p>
            <a:pPr marL="285750" indent="-285750">
              <a:buFont typeface="Arial" panose="020B0604020202020204" pitchFamily="34" charset="0"/>
              <a:buChar char="•"/>
            </a:pPr>
            <a:r>
              <a:rPr lang="en-AU" dirty="0" smtClean="0"/>
              <a:t>12 bed unit (8 general and 4 high dependency)</a:t>
            </a:r>
          </a:p>
          <a:p>
            <a:pPr marL="285750" indent="-285750">
              <a:buFont typeface="Arial" panose="020B0604020202020204" pitchFamily="34" charset="0"/>
              <a:buChar char="•"/>
            </a:pPr>
            <a:endParaRPr lang="en-AU" i="1" dirty="0"/>
          </a:p>
          <a:p>
            <a:endParaRPr lang="en-AU" i="1" dirty="0" smtClean="0"/>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1747285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980728"/>
            <a:ext cx="7848872" cy="720080"/>
          </a:xfrm>
        </p:spPr>
        <p:txBody>
          <a:bodyPr/>
          <a:lstStyle/>
          <a:p>
            <a:r>
              <a:rPr lang="en-AU" sz="3600" b="1" dirty="0">
                <a:solidFill>
                  <a:schemeClr val="accent6">
                    <a:lumMod val="50000"/>
                  </a:schemeClr>
                </a:solidFill>
                <a:latin typeface="Lato Black" panose="020F0502020204030203" pitchFamily="34" charset="0"/>
                <a:ea typeface="Lato Black" panose="020F0502020204030203" pitchFamily="34" charset="0"/>
                <a:cs typeface="Lato Black" panose="020F0502020204030203" pitchFamily="34" charset="0"/>
              </a:rPr>
              <a:t>Sub Acute Mental Health </a:t>
            </a:r>
            <a:r>
              <a:rPr lang="en-AU" sz="3600" b="1" dirty="0" smtClean="0">
                <a:solidFill>
                  <a:schemeClr val="accent6">
                    <a:lumMod val="50000"/>
                  </a:schemeClr>
                </a:solidFill>
                <a:latin typeface="Lato Black" panose="020F0502020204030203" pitchFamily="34" charset="0"/>
                <a:ea typeface="Lato Black" panose="020F0502020204030203" pitchFamily="34" charset="0"/>
                <a:cs typeface="Lato Black" panose="020F0502020204030203" pitchFamily="34" charset="0"/>
              </a:rPr>
              <a:t>Facility</a:t>
            </a:r>
            <a:br>
              <a:rPr lang="en-AU" sz="3600" b="1" dirty="0" smtClean="0">
                <a:solidFill>
                  <a:schemeClr val="accent6">
                    <a:lumMod val="50000"/>
                  </a:schemeClr>
                </a:solidFill>
                <a:latin typeface="Lato Black" panose="020F0502020204030203" pitchFamily="34" charset="0"/>
                <a:ea typeface="Lato Black" panose="020F0502020204030203" pitchFamily="34" charset="0"/>
                <a:cs typeface="Lato Black" panose="020F0502020204030203" pitchFamily="34" charset="0"/>
              </a:rPr>
            </a:br>
            <a:r>
              <a:rPr lang="en-AU" sz="1800" b="1" dirty="0" smtClean="0">
                <a:solidFill>
                  <a:schemeClr val="accent6">
                    <a:lumMod val="50000"/>
                  </a:schemeClr>
                </a:solidFill>
                <a:latin typeface="Lato Black" panose="020F0502020204030203" pitchFamily="34" charset="0"/>
                <a:ea typeface="Lato Black" panose="020F0502020204030203" pitchFamily="34" charset="0"/>
                <a:cs typeface="Lato Black" panose="020F0502020204030203" pitchFamily="34" charset="0"/>
              </a:rPr>
              <a:t>Megan Holmes – Team Manager</a:t>
            </a:r>
            <a:r>
              <a:rPr lang="en-AU" sz="3600" b="1" dirty="0">
                <a:solidFill>
                  <a:schemeClr val="accent6">
                    <a:lumMod val="50000"/>
                  </a:schemeClr>
                </a:solidFill>
                <a:latin typeface="Lato Black" panose="020F0502020204030203" pitchFamily="34" charset="0"/>
                <a:ea typeface="Lato Black" panose="020F0502020204030203" pitchFamily="34" charset="0"/>
                <a:cs typeface="Lato Black" panose="020F0502020204030203" pitchFamily="34" charset="0"/>
              </a:rPr>
              <a:t/>
            </a:r>
            <a:br>
              <a:rPr lang="en-AU" sz="3600" b="1" dirty="0">
                <a:solidFill>
                  <a:schemeClr val="accent6">
                    <a:lumMod val="50000"/>
                  </a:schemeClr>
                </a:solidFill>
                <a:latin typeface="Lato Black" panose="020F0502020204030203" pitchFamily="34" charset="0"/>
                <a:ea typeface="Lato Black" panose="020F0502020204030203" pitchFamily="34" charset="0"/>
                <a:cs typeface="Lato Black" panose="020F0502020204030203" pitchFamily="34" charset="0"/>
              </a:rPr>
            </a:br>
            <a:endParaRPr lang="en-AU" sz="3600" dirty="0"/>
          </a:p>
        </p:txBody>
      </p:sp>
      <p:sp>
        <p:nvSpPr>
          <p:cNvPr id="6" name="Content Placeholder 5"/>
          <p:cNvSpPr>
            <a:spLocks noGrp="1"/>
          </p:cNvSpPr>
          <p:nvPr>
            <p:ph idx="10"/>
          </p:nvPr>
        </p:nvSpPr>
        <p:spPr>
          <a:xfrm>
            <a:off x="683568" y="2132856"/>
            <a:ext cx="7848872" cy="3229058"/>
          </a:xfrm>
        </p:spPr>
        <p:txBody>
          <a:bodyPr/>
          <a:lstStyle/>
          <a:p>
            <a:pPr>
              <a:buFont typeface="Arial" panose="020B0604020202020204" pitchFamily="34" charset="0"/>
              <a:buChar char="•"/>
            </a:pPr>
            <a:r>
              <a:rPr lang="en-AU" dirty="0" smtClean="0">
                <a:latin typeface="+mn-lt"/>
              </a:rPr>
              <a:t>Provides recovery-focussed care for people in a residential setting</a:t>
            </a:r>
          </a:p>
          <a:p>
            <a:endParaRPr lang="en-AU" dirty="0" smtClean="0">
              <a:latin typeface="+mn-lt"/>
            </a:endParaRPr>
          </a:p>
          <a:p>
            <a:pPr>
              <a:buFont typeface="Arial" panose="020B0604020202020204" pitchFamily="34" charset="0"/>
              <a:buChar char="•"/>
            </a:pPr>
            <a:r>
              <a:rPr lang="en-AU" dirty="0" smtClean="0">
                <a:latin typeface="+mn-lt"/>
              </a:rPr>
              <a:t>Consists of 6 beds for short-term support</a:t>
            </a:r>
          </a:p>
          <a:p>
            <a:endParaRPr lang="en-AU" dirty="0" smtClean="0">
              <a:latin typeface="+mn-lt"/>
            </a:endParaRPr>
          </a:p>
          <a:p>
            <a:pPr>
              <a:buFont typeface="Arial" panose="020B0604020202020204" pitchFamily="34" charset="0"/>
              <a:buChar char="•"/>
            </a:pPr>
            <a:r>
              <a:rPr lang="en-AU" dirty="0" smtClean="0">
                <a:latin typeface="+mn-lt"/>
              </a:rPr>
              <a:t>Has 2 other beds for longer-term supported accommodation</a:t>
            </a:r>
          </a:p>
          <a:p>
            <a:pPr>
              <a:buFont typeface="Arial" panose="020B0604020202020204" pitchFamily="34" charset="0"/>
              <a:buChar char="•"/>
            </a:pPr>
            <a:endParaRPr lang="en-AU" dirty="0">
              <a:latin typeface="+mn-lt"/>
            </a:endParaRPr>
          </a:p>
          <a:p>
            <a:pPr>
              <a:buFont typeface="Arial" panose="020B0604020202020204" pitchFamily="34" charset="0"/>
              <a:buChar char="•"/>
            </a:pPr>
            <a:r>
              <a:rPr lang="en-AU" dirty="0" smtClean="0">
                <a:latin typeface="+mn-lt"/>
              </a:rPr>
              <a:t>Often can be used as a step-down from the Mental Health Unit when someone is needing further recovery but does not need an acute setting</a:t>
            </a:r>
            <a:endParaRPr lang="en-AU" dirty="0">
              <a:latin typeface="+mn-lt"/>
            </a:endParaRPr>
          </a:p>
          <a:p>
            <a:pPr>
              <a:buFont typeface="Arial" panose="020B0604020202020204" pitchFamily="34" charset="0"/>
              <a:buChar char="•"/>
            </a:pPr>
            <a:endParaRPr lang="en-AU" dirty="0" smtClean="0">
              <a:latin typeface="+mn-lt"/>
            </a:endParaRPr>
          </a:p>
        </p:txBody>
      </p:sp>
    </p:spTree>
    <p:extLst>
      <p:ext uri="{BB962C8B-B14F-4D97-AF65-F5344CB8AC3E}">
        <p14:creationId xmlns:p14="http://schemas.microsoft.com/office/powerpoint/2010/main" val="3165968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3287</TotalTime>
  <Words>1275</Words>
  <Application>Microsoft Office PowerPoint</Application>
  <PresentationFormat>On-screen Show (4:3)</PresentationFormat>
  <Paragraphs>174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    Sarah Mackenzie Dodds Team Manager Child and Youth Team Mental Health Central Australia Health  Service</vt:lpstr>
      <vt:lpstr>CROSS SECTION ORIENTATION WORKSHOP</vt:lpstr>
      <vt:lpstr>PowerPoint Presentation</vt:lpstr>
      <vt:lpstr>PowerPoint Presentation</vt:lpstr>
      <vt:lpstr>COMMUNITY MENTAL HEALTH TEAM Glenn Murray – Team Manager</vt:lpstr>
      <vt:lpstr>PowerPoint Presentation</vt:lpstr>
      <vt:lpstr>  Mark Sheldon Remote Mental Health Team Josephien Rio – Team Manager  </vt:lpstr>
      <vt:lpstr>Mental Health Unit Gina Roy – Team Manager</vt:lpstr>
      <vt:lpstr>Sub Acute Mental Health Facility Megan Holmes – Team Manager </vt:lpstr>
      <vt:lpstr>Forensic Mental Health Team Dorothy Jamela – A/Team Manager </vt:lpstr>
      <vt:lpstr>Child &amp; Youth Mental Health Team Sarah Mackenzie Dodds – Team Manager </vt:lpstr>
      <vt:lpstr>PERINATAL MENTAL HEALTH SERVICE Amanda Worrall – Perinatal MH Nurse</vt:lpstr>
      <vt:lpstr>Other Mental Health Services in Alice Springs</vt:lpstr>
      <vt:lpstr>Mental Health Association of Central Australia (MHACA) 14 Lindsay Avenue Alice Springs 0870 www.mhaca.org.au </vt:lpstr>
      <vt:lpstr>Mental Health Association of Central Australia (MHACA) 14 Lindsay Avenue Alice Springs 0870 www.mhaca.org.au</vt:lpstr>
      <vt:lpstr>Lifeline Central Australia</vt:lpstr>
      <vt:lpstr>Mental Illness Fellowship of Australia (NT) Location: 3/58 Reg Harris Lane Tel 8953 1467  www.mifant.org.au  </vt:lpstr>
      <vt:lpstr>Headspace Alice Springs 5/5 Hartley Street; Tel. 8958 4544 ; headspace.org.au </vt:lpstr>
    </vt:vector>
  </TitlesOfParts>
  <Company>NTG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Central Australia HealthService</dc:title>
  <dc:creator>Pam Acres</dc:creator>
  <cp:lastModifiedBy>Sarah Mackenzie Dodds</cp:lastModifiedBy>
  <cp:revision>32</cp:revision>
  <dcterms:created xsi:type="dcterms:W3CDTF">2017-04-07T04:39:48Z</dcterms:created>
  <dcterms:modified xsi:type="dcterms:W3CDTF">2017-05-24T22:38:36Z</dcterms:modified>
</cp:coreProperties>
</file>