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6" r:id="rId11"/>
    <p:sldId id="273" r:id="rId12"/>
    <p:sldId id="274" r:id="rId13"/>
    <p:sldId id="275" r:id="rId14"/>
    <p:sldId id="269" r:id="rId15"/>
    <p:sldId id="268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62" autoAdjust="0"/>
    <p:restoredTop sz="94660"/>
  </p:normalViewPr>
  <p:slideViewPr>
    <p:cSldViewPr>
      <p:cViewPr>
        <p:scale>
          <a:sx n="75" d="100"/>
          <a:sy n="75" d="100"/>
        </p:scale>
        <p:origin x="-99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3BB7B-02F7-41BF-89FC-82E897181929}" type="datetimeFigureOut">
              <a:rPr lang="en-AU" smtClean="0"/>
              <a:t>24/05/2017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FB6F2-9B66-41C2-8033-0AFFEC8207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189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t: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FB6F2-9B66-41C2-8033-0AFFEC820795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6652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3AFC-CA50-4DA4-9922-E3A955210F58}" type="datetimeFigureOut">
              <a:rPr lang="en-AU" smtClean="0"/>
              <a:t>24/05/2017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B64-960A-4C8C-9813-DC598E1719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608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3AFC-CA50-4DA4-9922-E3A955210F58}" type="datetimeFigureOut">
              <a:rPr lang="en-AU" smtClean="0"/>
              <a:t>24/05/2017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B64-960A-4C8C-9813-DC598E1719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517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3AFC-CA50-4DA4-9922-E3A955210F58}" type="datetimeFigureOut">
              <a:rPr lang="en-AU" smtClean="0"/>
              <a:t>24/05/2017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B64-960A-4C8C-9813-DC598E1719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376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3AFC-CA50-4DA4-9922-E3A955210F58}" type="datetimeFigureOut">
              <a:rPr lang="en-AU" smtClean="0"/>
              <a:t>24/05/2017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B64-960A-4C8C-9813-DC598E1719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938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3AFC-CA50-4DA4-9922-E3A955210F58}" type="datetimeFigureOut">
              <a:rPr lang="en-AU" smtClean="0"/>
              <a:t>24/05/2017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B64-960A-4C8C-9813-DC598E1719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511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3AFC-CA50-4DA4-9922-E3A955210F58}" type="datetimeFigureOut">
              <a:rPr lang="en-AU" smtClean="0"/>
              <a:t>24/05/2017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B64-960A-4C8C-9813-DC598E1719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510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3AFC-CA50-4DA4-9922-E3A955210F58}" type="datetimeFigureOut">
              <a:rPr lang="en-AU" smtClean="0"/>
              <a:t>24/05/2017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B64-960A-4C8C-9813-DC598E1719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607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3AFC-CA50-4DA4-9922-E3A955210F58}" type="datetimeFigureOut">
              <a:rPr lang="en-AU" smtClean="0"/>
              <a:t>24/05/2017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B64-960A-4C8C-9813-DC598E1719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053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3AFC-CA50-4DA4-9922-E3A955210F58}" type="datetimeFigureOut">
              <a:rPr lang="en-AU" smtClean="0"/>
              <a:t>24/05/2017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B64-960A-4C8C-9813-DC598E1719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427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3AFC-CA50-4DA4-9922-E3A955210F58}" type="datetimeFigureOut">
              <a:rPr lang="en-AU" smtClean="0"/>
              <a:t>24/05/2017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B64-960A-4C8C-9813-DC598E1719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665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3AFC-CA50-4DA4-9922-E3A955210F58}" type="datetimeFigureOut">
              <a:rPr lang="en-AU" smtClean="0"/>
              <a:t>24/05/2017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B64-960A-4C8C-9813-DC598E1719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9378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33AFC-CA50-4DA4-9922-E3A955210F58}" type="datetimeFigureOut">
              <a:rPr lang="en-AU" smtClean="0"/>
              <a:t>24/05/2017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CAB64-960A-4C8C-9813-DC598E1719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807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fes.nt.gov.au/Police/Community-safety/Family-Safety-Framework.aspx" TargetMode="External"/><Relationship Id="rId2" Type="http://schemas.openxmlformats.org/officeDocument/2006/relationships/hyperlink" Target="mailto:TF.FSFTrainingAliceSprings@nt.gov.a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s.gov.au/ausstats/abs@.nsf/Lookup/by%20Subject/4510.0~2014~Main%20Features~Experimental%20Family%20and%20Domestic%20Violence%20Statistics~1000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052736"/>
            <a:ext cx="7772400" cy="46805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US" dirty="0"/>
              <a:t> </a:t>
            </a: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US" i="1" dirty="0" smtClean="0"/>
              <a:t>DOMESTIC </a:t>
            </a:r>
            <a:r>
              <a:rPr lang="en-US" i="1" dirty="0"/>
              <a:t>AND FAMILY</a:t>
            </a:r>
            <a:r>
              <a:rPr lang="en-AU" dirty="0"/>
              <a:t/>
            </a:r>
            <a:br>
              <a:rPr lang="en-AU" dirty="0"/>
            </a:br>
            <a:r>
              <a:rPr lang="en-US" i="1" dirty="0"/>
              <a:t>VIOLENCE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53" y="1916832"/>
            <a:ext cx="35306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819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AU" b="1" dirty="0" smtClean="0"/>
              <a:t>Services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25000" lnSpcReduction="20000"/>
          </a:bodyPr>
          <a:lstStyle/>
          <a:p>
            <a:endParaRPr lang="en-US" sz="4900" b="1" dirty="0" smtClean="0"/>
          </a:p>
          <a:p>
            <a:r>
              <a:rPr lang="en-US" sz="6800" b="1" dirty="0" smtClean="0"/>
              <a:t>Central </a:t>
            </a:r>
            <a:r>
              <a:rPr lang="en-US" sz="6800" b="1" dirty="0"/>
              <a:t>Australian Womens Legal Service (CAWLS) </a:t>
            </a:r>
          </a:p>
          <a:p>
            <a:pPr marL="0" indent="0">
              <a:buNone/>
            </a:pPr>
            <a:r>
              <a:rPr lang="en-US" sz="6800" dirty="0" smtClean="0"/>
              <a:t>Ph:1800684055</a:t>
            </a:r>
            <a:endParaRPr lang="en-AU" sz="6800" dirty="0"/>
          </a:p>
          <a:p>
            <a:pPr marL="0" lvl="0" indent="0">
              <a:buNone/>
            </a:pPr>
            <a:r>
              <a:rPr lang="en-US" sz="6800" dirty="0" smtClean="0"/>
              <a:t>Free </a:t>
            </a:r>
            <a:r>
              <a:rPr lang="en-US" sz="6800" dirty="0"/>
              <a:t>DFV drop in service Mon-Fri 9am – 5pm</a:t>
            </a:r>
            <a:endParaRPr lang="en-AU" sz="6800" dirty="0"/>
          </a:p>
          <a:p>
            <a:r>
              <a:rPr lang="en-US" sz="6800" b="1" dirty="0"/>
              <a:t>Central Australian Aboriginal Family Violence Unit (CAAFLU)</a:t>
            </a:r>
            <a:endParaRPr lang="en-AU" sz="6800" b="1" dirty="0"/>
          </a:p>
          <a:p>
            <a:pPr marL="0" indent="0">
              <a:buNone/>
            </a:pPr>
            <a:r>
              <a:rPr lang="en-US" sz="6800" dirty="0" err="1"/>
              <a:t>Ph</a:t>
            </a:r>
            <a:r>
              <a:rPr lang="en-US" sz="6800" dirty="0"/>
              <a:t>: 0889536355</a:t>
            </a:r>
            <a:endParaRPr lang="en-AU" sz="6800" dirty="0"/>
          </a:p>
          <a:p>
            <a:pPr marL="0" lvl="0" indent="0">
              <a:buNone/>
            </a:pPr>
            <a:r>
              <a:rPr lang="en-US" sz="6800" dirty="0"/>
              <a:t>For Aboriginal victims of FDV and Sexual Assault</a:t>
            </a:r>
            <a:endParaRPr lang="en-AU" sz="6800" dirty="0"/>
          </a:p>
          <a:p>
            <a:r>
              <a:rPr lang="en-US" sz="6800" b="1" dirty="0"/>
              <a:t>Sexual Assault Resource </a:t>
            </a:r>
            <a:r>
              <a:rPr lang="en-US" sz="6800" b="1" dirty="0" smtClean="0"/>
              <a:t>Centre(SARC</a:t>
            </a:r>
            <a:r>
              <a:rPr lang="en-US" sz="6800" b="1" dirty="0"/>
              <a:t>)</a:t>
            </a:r>
            <a:endParaRPr lang="en-AU" sz="6800" dirty="0"/>
          </a:p>
          <a:p>
            <a:pPr marL="0" indent="0">
              <a:buNone/>
            </a:pPr>
            <a:r>
              <a:rPr lang="en-US" sz="6800" dirty="0" err="1"/>
              <a:t>Ph</a:t>
            </a:r>
            <a:r>
              <a:rPr lang="en-US" sz="6800" dirty="0"/>
              <a:t>: 0889554500</a:t>
            </a:r>
            <a:endParaRPr lang="en-AU" sz="6800" dirty="0"/>
          </a:p>
          <a:p>
            <a:pPr marL="0" indent="0">
              <a:buNone/>
            </a:pPr>
            <a:r>
              <a:rPr lang="en-US" sz="6800" dirty="0"/>
              <a:t>Crisis response Counselling</a:t>
            </a:r>
            <a:endParaRPr lang="en-AU" sz="6800" dirty="0"/>
          </a:p>
          <a:p>
            <a:pPr marL="0" indent="0">
              <a:buNone/>
            </a:pPr>
            <a:r>
              <a:rPr lang="en-US" sz="6800" b="1" dirty="0"/>
              <a:t>NPY Women’s Council Domestic Violence Service </a:t>
            </a:r>
            <a:endParaRPr lang="en-AU" sz="6800" b="1" dirty="0"/>
          </a:p>
          <a:p>
            <a:pPr marL="0" indent="0">
              <a:buNone/>
            </a:pPr>
            <a:r>
              <a:rPr lang="en-US" sz="6800" dirty="0" err="1"/>
              <a:t>Ph</a:t>
            </a:r>
            <a:r>
              <a:rPr lang="en-US" sz="6800" dirty="0"/>
              <a:t>: 0889582374 / 1800180840</a:t>
            </a:r>
            <a:endParaRPr lang="en-AU" sz="6800" dirty="0"/>
          </a:p>
          <a:p>
            <a:r>
              <a:rPr lang="en-US" sz="6800" b="1" dirty="0" err="1"/>
              <a:t>Tangentyerre</a:t>
            </a:r>
            <a:endParaRPr lang="en-AU" sz="6800" b="1" dirty="0"/>
          </a:p>
          <a:p>
            <a:pPr marL="0" indent="0">
              <a:buNone/>
            </a:pPr>
            <a:r>
              <a:rPr lang="en-US" sz="6800" dirty="0" err="1"/>
              <a:t>Ph</a:t>
            </a:r>
            <a:r>
              <a:rPr lang="en-US" sz="6800" dirty="0"/>
              <a:t>: (08) 8951 4222</a:t>
            </a:r>
            <a:endParaRPr lang="en-AU" sz="6800" dirty="0"/>
          </a:p>
          <a:p>
            <a:pPr marL="0" lvl="0" indent="0">
              <a:buNone/>
            </a:pPr>
            <a:r>
              <a:rPr lang="en-US" sz="6800" dirty="0" err="1"/>
              <a:t>Tangentyere</a:t>
            </a:r>
            <a:r>
              <a:rPr lang="en-US" sz="6800" dirty="0"/>
              <a:t> Women’s Safety Group</a:t>
            </a:r>
            <a:endParaRPr lang="en-AU" sz="6800" dirty="0"/>
          </a:p>
          <a:p>
            <a:pPr marL="0" lvl="0" indent="0">
              <a:buNone/>
            </a:pPr>
            <a:r>
              <a:rPr lang="en-US" sz="6800" dirty="0"/>
              <a:t>Youth programs</a:t>
            </a:r>
            <a:endParaRPr lang="en-AU" sz="6800" dirty="0"/>
          </a:p>
          <a:p>
            <a:pPr marL="0" indent="0">
              <a:buNone/>
            </a:pPr>
            <a:endParaRPr lang="en-AU" sz="6800" dirty="0"/>
          </a:p>
          <a:p>
            <a:r>
              <a:rPr lang="en-US" sz="6800" b="1" dirty="0"/>
              <a:t>1800 </a:t>
            </a:r>
            <a:r>
              <a:rPr lang="en-US" sz="6800" b="1" dirty="0" smtClean="0"/>
              <a:t>RESPECT </a:t>
            </a:r>
          </a:p>
          <a:p>
            <a:pPr marL="0" indent="0">
              <a:buNone/>
            </a:pPr>
            <a:r>
              <a:rPr lang="en-US" sz="6800" dirty="0" err="1" smtClean="0"/>
              <a:t>Ph</a:t>
            </a:r>
            <a:r>
              <a:rPr lang="en-US" sz="6800" dirty="0" smtClean="0"/>
              <a:t>: 1800 737 732</a:t>
            </a:r>
            <a:endParaRPr lang="en-AU" sz="6800" dirty="0" smtClean="0"/>
          </a:p>
          <a:p>
            <a:pPr marL="0" indent="0">
              <a:buNone/>
            </a:pPr>
            <a:r>
              <a:rPr lang="en-US" sz="6800" dirty="0" smtClean="0"/>
              <a:t>National sexual Assault, Domestic Family  Violence Counselling Service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133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AU" b="1" dirty="0" smtClean="0"/>
              <a:t>SERVICES FOR MEN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err="1" smtClean="0"/>
              <a:t>Tangentyerre</a:t>
            </a:r>
            <a:endParaRPr lang="en-AU" b="1" dirty="0" smtClean="0"/>
          </a:p>
          <a:p>
            <a:pPr marL="0" indent="0">
              <a:buNone/>
            </a:pPr>
            <a:r>
              <a:rPr lang="en-AU" dirty="0" err="1" smtClean="0"/>
              <a:t>Ph</a:t>
            </a:r>
            <a:r>
              <a:rPr lang="en-US" dirty="0" smtClean="0"/>
              <a:t>: (08) 8951 4222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Men’s Behaviour Change program</a:t>
            </a:r>
          </a:p>
          <a:p>
            <a:r>
              <a:rPr lang="en-AU" b="1" dirty="0" smtClean="0"/>
              <a:t>Relationships Australia</a:t>
            </a:r>
          </a:p>
          <a:p>
            <a:pPr marL="0" indent="0">
              <a:buNone/>
            </a:pPr>
            <a:r>
              <a:rPr lang="en-AU" dirty="0" err="1" smtClean="0"/>
              <a:t>Ph</a:t>
            </a:r>
            <a:r>
              <a:rPr lang="en-AU" dirty="0" smtClean="0"/>
              <a:t>: </a:t>
            </a:r>
            <a:r>
              <a:rPr lang="en-AU" dirty="0"/>
              <a:t>08 8950 4100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In pursuit of Respectful Relationships (also provide support to partners)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1076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endParaRPr lang="en-AU" sz="1000" dirty="0" smtClean="0"/>
          </a:p>
          <a:p>
            <a:pPr marL="0" indent="0">
              <a:buNone/>
            </a:pPr>
            <a:r>
              <a:rPr lang="en-AU" sz="4000" b="1" dirty="0" smtClean="0"/>
              <a:t>Crisis Accommodation </a:t>
            </a:r>
          </a:p>
          <a:p>
            <a:r>
              <a:rPr lang="en-AU" dirty="0" err="1" smtClean="0"/>
              <a:t>Ph</a:t>
            </a:r>
            <a:r>
              <a:rPr lang="en-AU" dirty="0" smtClean="0"/>
              <a:t>: 08 8952 6075</a:t>
            </a:r>
          </a:p>
          <a:p>
            <a:r>
              <a:rPr lang="en-AU" dirty="0" smtClean="0"/>
              <a:t>30 beds</a:t>
            </a:r>
          </a:p>
          <a:p>
            <a:r>
              <a:rPr lang="en-AU" dirty="0" smtClean="0"/>
              <a:t>open 24 hours / 365 days per year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35306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592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endParaRPr lang="en-AU" dirty="0" smtClean="0"/>
          </a:p>
          <a:p>
            <a:pPr marL="0" indent="0">
              <a:buNone/>
            </a:pPr>
            <a:r>
              <a:rPr lang="en-AU" sz="4000" b="1" dirty="0" smtClean="0"/>
              <a:t>Outreach </a:t>
            </a:r>
          </a:p>
          <a:p>
            <a:pPr marL="0" indent="0">
              <a:buNone/>
            </a:pPr>
            <a:r>
              <a:rPr lang="en-AU" dirty="0" err="1" smtClean="0"/>
              <a:t>Ph</a:t>
            </a:r>
            <a:r>
              <a:rPr lang="en-AU" dirty="0" smtClean="0"/>
              <a:t>: 08 8953 7648</a:t>
            </a:r>
          </a:p>
          <a:p>
            <a:r>
              <a:rPr lang="en-AU" dirty="0" smtClean="0"/>
              <a:t>Alice Springs</a:t>
            </a:r>
          </a:p>
          <a:p>
            <a:r>
              <a:rPr lang="en-AU" dirty="0" smtClean="0"/>
              <a:t>Remote: </a:t>
            </a:r>
            <a:r>
              <a:rPr lang="en-AU" i="1" dirty="0" err="1" smtClean="0"/>
              <a:t>Ti</a:t>
            </a:r>
            <a:r>
              <a:rPr lang="en-AU" i="1" dirty="0" smtClean="0"/>
              <a:t> Tree, </a:t>
            </a:r>
            <a:r>
              <a:rPr lang="en-AU" i="1" dirty="0" err="1" smtClean="0"/>
              <a:t>Yuendemu</a:t>
            </a:r>
            <a:r>
              <a:rPr lang="en-AU" i="1" dirty="0" smtClean="0"/>
              <a:t>, Papunya &amp; </a:t>
            </a:r>
            <a:r>
              <a:rPr lang="en-AU" i="1" dirty="0" err="1" smtClean="0"/>
              <a:t>Hermannsberg</a:t>
            </a:r>
            <a:endParaRPr lang="en-AU" i="1" dirty="0" smtClean="0"/>
          </a:p>
          <a:p>
            <a:r>
              <a:rPr lang="en-AU" dirty="0" smtClean="0"/>
              <a:t>Counselling</a:t>
            </a:r>
          </a:p>
          <a:p>
            <a:r>
              <a:rPr lang="en-AU" dirty="0" smtClean="0"/>
              <a:t>Community Development and Training: </a:t>
            </a:r>
            <a:r>
              <a:rPr lang="en-AU" i="1" dirty="0" smtClean="0"/>
              <a:t>DV101</a:t>
            </a:r>
          </a:p>
          <a:p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35306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853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AU" dirty="0" smtClean="0"/>
              <a:t>Family Safety Framework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 lvl="0"/>
            <a:r>
              <a:rPr lang="en-US" dirty="0"/>
              <a:t>Provide an action-based, integrated service response to individuals and families experiencing family or domestic violence who are at high risk of injury or death.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0044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3646"/>
            <a:ext cx="7589308" cy="569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59632" y="295647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Respectful relationships</a:t>
            </a:r>
            <a:endParaRPr lang="en-A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718" y="2817972"/>
            <a:ext cx="1260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Family Safety </a:t>
            </a:r>
            <a:r>
              <a:rPr lang="en-US" b="1" dirty="0" smtClean="0"/>
              <a:t>Framework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2802889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Court</a:t>
            </a:r>
            <a:r>
              <a:rPr lang="en-US" dirty="0" smtClean="0"/>
              <a:t> </a:t>
            </a:r>
            <a:r>
              <a:rPr lang="en-US" b="1" dirty="0" smtClean="0"/>
              <a:t>Support </a:t>
            </a:r>
            <a:r>
              <a:rPr lang="en-US" b="1" dirty="0"/>
              <a:t>Victim Offender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6350753" y="2717500"/>
            <a:ext cx="129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Men’s </a:t>
            </a:r>
            <a:r>
              <a:rPr lang="en-US" b="1" dirty="0" err="1"/>
              <a:t>Behaviour</a:t>
            </a:r>
            <a:r>
              <a:rPr lang="en-US" b="1" dirty="0"/>
              <a:t> Change Program</a:t>
            </a:r>
            <a:endParaRPr lang="en-AU" dirty="0"/>
          </a:p>
          <a:p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5301208"/>
            <a:ext cx="6614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Prevention                     Crisis                       Justice Response      Change</a:t>
            </a:r>
          </a:p>
        </p:txBody>
      </p:sp>
    </p:spTree>
    <p:extLst>
      <p:ext uri="{BB962C8B-B14F-4D97-AF65-F5344CB8AC3E}">
        <p14:creationId xmlns:p14="http://schemas.microsoft.com/office/powerpoint/2010/main" val="1129339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Family Safety Framework</a:t>
            </a:r>
            <a:br>
              <a:rPr lang="en-AU" dirty="0" smtClean="0"/>
            </a:br>
            <a:r>
              <a:rPr lang="en-US" sz="2200" b="1" dirty="0">
                <a:solidFill>
                  <a:prstClr val="black"/>
                </a:solidFill>
                <a:ea typeface="+mn-ea"/>
                <a:cs typeface="+mn-cs"/>
              </a:rPr>
              <a:t>Fortnightly management meeting, with a shared risk assessment:</a:t>
            </a:r>
            <a:br>
              <a:rPr lang="en-US" sz="22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65104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NT </a:t>
            </a:r>
            <a:r>
              <a:rPr lang="en-US" sz="2800" dirty="0"/>
              <a:t>Police DV Unit (lead agency &amp; chair)</a:t>
            </a:r>
            <a:endParaRPr lang="en-AU" sz="2800" dirty="0"/>
          </a:p>
          <a:p>
            <a:pPr lvl="0"/>
            <a:r>
              <a:rPr lang="en-US" sz="2800" dirty="0"/>
              <a:t>Children and Families</a:t>
            </a:r>
            <a:endParaRPr lang="en-AU" sz="2800" dirty="0"/>
          </a:p>
          <a:p>
            <a:pPr lvl="0"/>
            <a:r>
              <a:rPr lang="en-US" sz="2800" dirty="0"/>
              <a:t>Health</a:t>
            </a:r>
            <a:endParaRPr lang="en-AU" sz="2800" dirty="0"/>
          </a:p>
          <a:p>
            <a:pPr lvl="0"/>
            <a:r>
              <a:rPr lang="en-US" sz="2800" dirty="0"/>
              <a:t>ASH Social Work</a:t>
            </a:r>
            <a:endParaRPr lang="en-AU" sz="2800" dirty="0"/>
          </a:p>
          <a:p>
            <a:pPr lvl="0"/>
            <a:r>
              <a:rPr lang="en-US" sz="2800" dirty="0"/>
              <a:t>Mental Health</a:t>
            </a:r>
            <a:endParaRPr lang="en-AU" sz="2800" dirty="0"/>
          </a:p>
          <a:p>
            <a:pPr lvl="0"/>
            <a:r>
              <a:rPr lang="en-US" sz="2800" dirty="0" smtClean="0"/>
              <a:t>Education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8024" y="1700808"/>
            <a:ext cx="38884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ASWS</a:t>
            </a:r>
            <a:endParaRPr lang="en-AU" sz="28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NPY  Women’s Council</a:t>
            </a:r>
            <a:endParaRPr lang="en-AU" sz="28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Congress</a:t>
            </a:r>
            <a:endParaRPr lang="en-AU" sz="28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Housing</a:t>
            </a:r>
            <a:endParaRPr lang="en-AU" sz="28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Tangentyere</a:t>
            </a:r>
            <a:endParaRPr lang="en-AU" sz="28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Corrections</a:t>
            </a:r>
            <a:endParaRPr lang="en-AU" sz="28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Centrelink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945199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AU" dirty="0" smtClean="0"/>
              <a:t>FAMILY SAFETY FRAMEWORK TRAINING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Training is Bi-monthly. The next training in Alice Springs is on: </a:t>
            </a:r>
          </a:p>
          <a:p>
            <a:r>
              <a:rPr lang="en-US" dirty="0" smtClean="0"/>
              <a:t>14 June 2017</a:t>
            </a:r>
            <a:endParaRPr lang="en-AU" sz="105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Please </a:t>
            </a:r>
            <a:r>
              <a:rPr lang="en-US" dirty="0"/>
              <a:t>send </a:t>
            </a:r>
            <a:r>
              <a:rPr lang="en-US" dirty="0" smtClean="0"/>
              <a:t>interest through </a:t>
            </a:r>
            <a:r>
              <a:rPr lang="en-US" dirty="0"/>
              <a:t>to </a:t>
            </a:r>
            <a:r>
              <a:rPr lang="en-US" u="sng" dirty="0">
                <a:hlinkClick r:id="rId2"/>
              </a:rPr>
              <a:t>TF.FSFTrainingAliceSprings@nt.gov.au</a:t>
            </a:r>
            <a:r>
              <a:rPr lang="en-US" dirty="0"/>
              <a:t>  </a:t>
            </a:r>
            <a:r>
              <a:rPr lang="en-US" dirty="0" smtClean="0"/>
              <a:t>with </a:t>
            </a:r>
            <a:r>
              <a:rPr lang="en-US" dirty="0"/>
              <a:t>the following details for each participant:</a:t>
            </a:r>
            <a:endParaRPr lang="en-AU" dirty="0"/>
          </a:p>
          <a:p>
            <a:pPr lvl="0"/>
            <a:r>
              <a:rPr lang="en-US" dirty="0"/>
              <a:t>Name</a:t>
            </a:r>
            <a:endParaRPr lang="en-AU" dirty="0"/>
          </a:p>
          <a:p>
            <a:pPr lvl="0"/>
            <a:r>
              <a:rPr lang="en-US" dirty="0"/>
              <a:t>Job Title</a:t>
            </a:r>
            <a:endParaRPr lang="en-AU" dirty="0"/>
          </a:p>
          <a:p>
            <a:pPr lvl="0"/>
            <a:r>
              <a:rPr lang="en-US" dirty="0"/>
              <a:t>Phone number</a:t>
            </a:r>
            <a:endParaRPr lang="en-AU" dirty="0"/>
          </a:p>
          <a:p>
            <a:pPr lvl="0"/>
            <a:r>
              <a:rPr lang="en-US" dirty="0"/>
              <a:t>Email address</a:t>
            </a:r>
            <a:endParaRPr lang="en-AU" dirty="0"/>
          </a:p>
          <a:p>
            <a:pPr lvl="0"/>
            <a:r>
              <a:rPr lang="en-US" dirty="0"/>
              <a:t>Any dietary requirements (a light lunch will be provided).</a:t>
            </a:r>
            <a:endParaRPr lang="en-AU" dirty="0"/>
          </a:p>
          <a:p>
            <a:endParaRPr lang="en-US" dirty="0" smtClean="0"/>
          </a:p>
          <a:p>
            <a:pPr marL="0" indent="0">
              <a:buNone/>
            </a:pPr>
            <a:r>
              <a:rPr lang="en-AU" sz="3100" dirty="0" smtClean="0"/>
              <a:t>For information on training in  Tennant Creek and </a:t>
            </a:r>
            <a:r>
              <a:rPr lang="en-AU" sz="3100" dirty="0" err="1" smtClean="0"/>
              <a:t>Yuendemu</a:t>
            </a:r>
            <a:r>
              <a:rPr lang="en-AU" sz="3100" dirty="0" smtClean="0"/>
              <a:t>, go to: </a:t>
            </a:r>
          </a:p>
          <a:p>
            <a:pPr marL="0" indent="0">
              <a:buNone/>
            </a:pPr>
            <a:r>
              <a:rPr lang="en-US" sz="3100" u="sng" dirty="0" smtClean="0">
                <a:hlinkClick r:id="rId3"/>
              </a:rPr>
              <a:t>http://www.pfes.nt.gov.au/Police/Community-safety/Family-Safety-Framework.aspx</a:t>
            </a:r>
            <a:endParaRPr lang="en-AU" sz="3100" dirty="0" smtClean="0"/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20809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" y="692696"/>
            <a:ext cx="822960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87624" y="5914146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 </a:t>
            </a:r>
            <a:endParaRPr lang="en-AU" dirty="0" smtClean="0">
              <a:effectLst/>
            </a:endParaRPr>
          </a:p>
          <a:p>
            <a:pPr algn="r"/>
            <a:r>
              <a:rPr lang="en-AU" dirty="0"/>
              <a:t>NT Department of Health &amp; Families, 2014</a:t>
            </a:r>
            <a:endParaRPr lang="en-A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700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76672"/>
            <a:ext cx="8677601" cy="580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52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35" y="404665"/>
            <a:ext cx="7598573" cy="540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609329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United Nations Women, 2016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877627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 fontScale="70000" lnSpcReduction="20000"/>
          </a:bodyPr>
          <a:lstStyle/>
          <a:p>
            <a:r>
              <a:rPr lang="en-AU" sz="4500" b="1" dirty="0" smtClean="0"/>
              <a:t> </a:t>
            </a:r>
            <a:r>
              <a:rPr lang="en-AU" sz="4500" b="1" dirty="0" smtClean="0">
                <a:solidFill>
                  <a:srgbClr val="FF0000"/>
                </a:solidFill>
              </a:rPr>
              <a:t>1 </a:t>
            </a:r>
            <a:r>
              <a:rPr lang="en-AU" sz="4500" b="1" dirty="0">
                <a:solidFill>
                  <a:srgbClr val="FF0000"/>
                </a:solidFill>
              </a:rPr>
              <a:t>in </a:t>
            </a:r>
            <a:r>
              <a:rPr lang="en-AU" sz="4500" b="1" dirty="0" smtClean="0">
                <a:solidFill>
                  <a:srgbClr val="FF0000"/>
                </a:solidFill>
              </a:rPr>
              <a:t>3 </a:t>
            </a:r>
            <a:r>
              <a:rPr lang="en-AU" dirty="0"/>
              <a:t>Australian women has experienced physical violence, since the age of </a:t>
            </a:r>
            <a:r>
              <a:rPr lang="en-AU" dirty="0" smtClean="0"/>
              <a:t>15.</a:t>
            </a:r>
            <a:endParaRPr lang="en-AU" dirty="0"/>
          </a:p>
          <a:p>
            <a:pPr lvl="0"/>
            <a:r>
              <a:rPr lang="en-AU" sz="4600" b="1" dirty="0" smtClean="0"/>
              <a:t> </a:t>
            </a:r>
            <a:r>
              <a:rPr lang="en-AU" sz="4600" b="1" dirty="0" smtClean="0">
                <a:solidFill>
                  <a:srgbClr val="FF0000"/>
                </a:solidFill>
              </a:rPr>
              <a:t>1 </a:t>
            </a:r>
            <a:r>
              <a:rPr lang="en-AU" sz="4600" b="1" dirty="0">
                <a:solidFill>
                  <a:srgbClr val="FF0000"/>
                </a:solidFill>
              </a:rPr>
              <a:t>in </a:t>
            </a:r>
            <a:r>
              <a:rPr lang="en-AU" sz="4600" b="1" dirty="0" smtClean="0">
                <a:solidFill>
                  <a:srgbClr val="FF0000"/>
                </a:solidFill>
              </a:rPr>
              <a:t>5 </a:t>
            </a:r>
            <a:r>
              <a:rPr lang="en-AU" dirty="0"/>
              <a:t>Australian women has experienced sexual violence.</a:t>
            </a:r>
            <a:r>
              <a:rPr lang="en-AU" baseline="30000" dirty="0"/>
              <a:t>2</a:t>
            </a:r>
            <a:endParaRPr lang="en-AU" dirty="0"/>
          </a:p>
          <a:p>
            <a:pPr lvl="0"/>
            <a:r>
              <a:rPr lang="en-AU" sz="4600" b="1" dirty="0" smtClean="0"/>
              <a:t> </a:t>
            </a:r>
            <a:r>
              <a:rPr lang="en-AU" sz="4600" b="1" dirty="0" smtClean="0">
                <a:solidFill>
                  <a:srgbClr val="FF0000"/>
                </a:solidFill>
              </a:rPr>
              <a:t>1 </a:t>
            </a:r>
            <a:r>
              <a:rPr lang="en-AU" sz="4600" b="1" dirty="0">
                <a:solidFill>
                  <a:srgbClr val="FF0000"/>
                </a:solidFill>
              </a:rPr>
              <a:t>in </a:t>
            </a:r>
            <a:r>
              <a:rPr lang="en-AU" sz="4600" b="1" dirty="0" smtClean="0">
                <a:solidFill>
                  <a:srgbClr val="FF0000"/>
                </a:solidFill>
              </a:rPr>
              <a:t>4 </a:t>
            </a:r>
            <a:r>
              <a:rPr lang="en-AU" dirty="0"/>
              <a:t>Australian women has experienced </a:t>
            </a:r>
            <a:r>
              <a:rPr lang="en-AU" dirty="0" smtClean="0"/>
              <a:t>emotional, physical </a:t>
            </a:r>
            <a:r>
              <a:rPr lang="en-AU" dirty="0"/>
              <a:t>or sexual violence by </a:t>
            </a:r>
            <a:r>
              <a:rPr lang="en-AU" dirty="0" smtClean="0"/>
              <a:t>a current or former intimate </a:t>
            </a:r>
            <a:r>
              <a:rPr lang="en-AU" dirty="0"/>
              <a:t>partner.</a:t>
            </a:r>
            <a:r>
              <a:rPr lang="en-AU" baseline="30000" dirty="0"/>
              <a:t>2</a:t>
            </a:r>
            <a:endParaRPr lang="en-AU" dirty="0"/>
          </a:p>
          <a:p>
            <a:pPr lvl="0"/>
            <a:r>
              <a:rPr lang="en-AU" sz="4600" dirty="0" smtClean="0"/>
              <a:t> </a:t>
            </a:r>
            <a:r>
              <a:rPr lang="en-AU" dirty="0" smtClean="0"/>
              <a:t>Women </a:t>
            </a:r>
            <a:r>
              <a:rPr lang="en-AU" dirty="0"/>
              <a:t>are at least </a:t>
            </a:r>
            <a:r>
              <a:rPr lang="en-AU" sz="4600" b="1" dirty="0" smtClean="0">
                <a:solidFill>
                  <a:srgbClr val="FF0000"/>
                </a:solidFill>
              </a:rPr>
              <a:t>3 </a:t>
            </a:r>
            <a:r>
              <a:rPr lang="en-AU" sz="4600" b="1" dirty="0">
                <a:solidFill>
                  <a:srgbClr val="FF0000"/>
                </a:solidFill>
              </a:rPr>
              <a:t>times </a:t>
            </a:r>
            <a:r>
              <a:rPr lang="en-AU" dirty="0"/>
              <a:t>more likely than men to experience violence from an intimate partner.</a:t>
            </a:r>
            <a:r>
              <a:rPr lang="en-AU" baseline="30000" dirty="0"/>
              <a:t>4</a:t>
            </a:r>
            <a:r>
              <a:rPr lang="en-AU" dirty="0"/>
              <a:t> </a:t>
            </a:r>
          </a:p>
          <a:p>
            <a:pPr lvl="0"/>
            <a:r>
              <a:rPr lang="en-AU" sz="4600" dirty="0" smtClean="0"/>
              <a:t> </a:t>
            </a:r>
            <a:r>
              <a:rPr lang="en-AU" dirty="0" smtClean="0"/>
              <a:t>Women </a:t>
            </a:r>
            <a:r>
              <a:rPr lang="en-AU" dirty="0"/>
              <a:t>are </a:t>
            </a:r>
            <a:r>
              <a:rPr lang="en-AU" sz="4600" b="1" dirty="0" smtClean="0">
                <a:solidFill>
                  <a:srgbClr val="FF0000"/>
                </a:solidFill>
              </a:rPr>
              <a:t>5 </a:t>
            </a:r>
            <a:r>
              <a:rPr lang="en-AU" sz="4600" b="1" dirty="0">
                <a:solidFill>
                  <a:srgbClr val="FF0000"/>
                </a:solidFill>
              </a:rPr>
              <a:t>times </a:t>
            </a:r>
            <a:r>
              <a:rPr lang="en-AU" dirty="0"/>
              <a:t>more likely than men to require medical attention or hospitalisation as a result of intimate partner violence, and </a:t>
            </a:r>
            <a:r>
              <a:rPr lang="en-AU" sz="4600" b="1" dirty="0">
                <a:solidFill>
                  <a:srgbClr val="FF0000"/>
                </a:solidFill>
              </a:rPr>
              <a:t>five times </a:t>
            </a:r>
            <a:r>
              <a:rPr lang="en-AU" dirty="0"/>
              <a:t>more likely to report fearing for their lives.</a:t>
            </a:r>
            <a:r>
              <a:rPr lang="en-AU" baseline="30000" dirty="0"/>
              <a:t>5</a:t>
            </a:r>
            <a:r>
              <a:rPr lang="en-AU" dirty="0"/>
              <a:t> </a:t>
            </a:r>
            <a:endParaRPr lang="en-AU" dirty="0" smtClean="0"/>
          </a:p>
          <a:p>
            <a:r>
              <a:rPr lang="en-AU" sz="4600" dirty="0" smtClean="0"/>
              <a:t> </a:t>
            </a:r>
            <a:r>
              <a:rPr lang="en-AU" dirty="0" smtClean="0"/>
              <a:t>Of </a:t>
            </a:r>
            <a:r>
              <a:rPr lang="en-AU" dirty="0"/>
              <a:t>those women who experience violence, </a:t>
            </a:r>
            <a:r>
              <a:rPr lang="en-AU" sz="4600" b="1" dirty="0">
                <a:solidFill>
                  <a:srgbClr val="FF0000"/>
                </a:solidFill>
              </a:rPr>
              <a:t>more than half </a:t>
            </a:r>
            <a:r>
              <a:rPr lang="en-AU" dirty="0"/>
              <a:t> have children in their care.</a:t>
            </a:r>
            <a:r>
              <a:rPr lang="en-AU" baseline="30000" dirty="0"/>
              <a:t>6 </a:t>
            </a:r>
            <a:endParaRPr lang="en-AU" dirty="0" smtClean="0"/>
          </a:p>
          <a:p>
            <a:pPr marL="0" lvl="0" indent="0">
              <a:buNone/>
            </a:pPr>
            <a:endParaRPr lang="en-AU" dirty="0"/>
          </a:p>
          <a:p>
            <a:pPr marL="0" indent="0" algn="r">
              <a:buNone/>
            </a:pPr>
            <a:r>
              <a:rPr lang="en-AU" b="1" dirty="0" smtClean="0"/>
              <a:t>Our Watch, 2017</a:t>
            </a:r>
            <a:endParaRPr lang="en-AU" b="1" dirty="0"/>
          </a:p>
          <a:p>
            <a:pPr marL="0" lvl="0" indent="0">
              <a:buNone/>
            </a:pPr>
            <a:endParaRPr lang="en-AU" dirty="0" smtClean="0"/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5080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68863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AU" b="1" i="1" dirty="0" smtClean="0"/>
              <a:t>Last September</a:t>
            </a:r>
            <a:r>
              <a:rPr lang="en-AU" b="1" i="1" dirty="0"/>
              <a:t>, NT Police Commissioner Reece Kershaw </a:t>
            </a:r>
            <a:r>
              <a:rPr lang="en-AU" b="1" i="1" dirty="0" smtClean="0"/>
              <a:t>said: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 “</a:t>
            </a:r>
            <a:r>
              <a:rPr lang="en-AU" sz="4600" b="1" dirty="0" smtClean="0">
                <a:solidFill>
                  <a:srgbClr val="FF0000"/>
                </a:solidFill>
              </a:rPr>
              <a:t>1 child </a:t>
            </a:r>
            <a:r>
              <a:rPr lang="en-AU" sz="4600" b="1" dirty="0">
                <a:solidFill>
                  <a:srgbClr val="FF0000"/>
                </a:solidFill>
              </a:rPr>
              <a:t>every day </a:t>
            </a:r>
            <a:r>
              <a:rPr lang="en-AU" dirty="0"/>
              <a:t>was subjected to domestic violence in the NT, and </a:t>
            </a:r>
            <a:r>
              <a:rPr lang="en-AU" sz="5100" b="1" dirty="0" smtClean="0">
                <a:solidFill>
                  <a:srgbClr val="FF0000"/>
                </a:solidFill>
              </a:rPr>
              <a:t> 3 per </a:t>
            </a:r>
            <a:r>
              <a:rPr lang="en-AU" sz="5100" b="1" dirty="0">
                <a:solidFill>
                  <a:srgbClr val="FF0000"/>
                </a:solidFill>
              </a:rPr>
              <a:t>day </a:t>
            </a:r>
            <a:r>
              <a:rPr lang="en-AU" dirty="0"/>
              <a:t>witnessed domestic violence in the home or </a:t>
            </a:r>
            <a:r>
              <a:rPr lang="en-AU" dirty="0" smtClean="0"/>
              <a:t>elsewhere”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“about </a:t>
            </a:r>
            <a:r>
              <a:rPr lang="en-AU" sz="5100" b="1" dirty="0" smtClean="0">
                <a:solidFill>
                  <a:srgbClr val="FF0000"/>
                </a:solidFill>
              </a:rPr>
              <a:t>44% </a:t>
            </a:r>
            <a:r>
              <a:rPr lang="en-AU" dirty="0"/>
              <a:t>of domestic violence orders were breached and </a:t>
            </a:r>
            <a:r>
              <a:rPr lang="en-AU" sz="5100" b="1" dirty="0" smtClean="0">
                <a:solidFill>
                  <a:srgbClr val="FF0000"/>
                </a:solidFill>
              </a:rPr>
              <a:t>44% </a:t>
            </a:r>
            <a:r>
              <a:rPr lang="en-AU" dirty="0"/>
              <a:t>of domestic violence offenders were repeat </a:t>
            </a:r>
            <a:r>
              <a:rPr lang="en-AU" dirty="0" smtClean="0"/>
              <a:t>offenders”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"We actually had </a:t>
            </a:r>
            <a:r>
              <a:rPr lang="en-AU" sz="5100" b="1" dirty="0">
                <a:solidFill>
                  <a:srgbClr val="FF0000"/>
                </a:solidFill>
              </a:rPr>
              <a:t>75,000</a:t>
            </a:r>
            <a:r>
              <a:rPr lang="en-AU" dirty="0"/>
              <a:t> cases of domestic violence within the Territory </a:t>
            </a:r>
            <a:r>
              <a:rPr lang="en-AU" sz="5100" b="1" dirty="0">
                <a:solidFill>
                  <a:srgbClr val="FF0000"/>
                </a:solidFill>
              </a:rPr>
              <a:t>over 3</a:t>
            </a:r>
            <a:r>
              <a:rPr lang="en-AU" sz="5100" b="1" dirty="0" smtClean="0">
                <a:solidFill>
                  <a:srgbClr val="FF0000"/>
                </a:solidFill>
              </a:rPr>
              <a:t> years</a:t>
            </a:r>
            <a:r>
              <a:rPr lang="en-AU" dirty="0" smtClean="0"/>
              <a:t>”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Figures </a:t>
            </a:r>
            <a:r>
              <a:rPr lang="en-AU" dirty="0"/>
              <a:t>from the </a:t>
            </a:r>
            <a:r>
              <a:rPr lang="en-AU" u="sng" dirty="0">
                <a:hlinkClick r:id="rId3"/>
              </a:rPr>
              <a:t>Australian Bureau of Statistics</a:t>
            </a:r>
            <a:r>
              <a:rPr lang="en-AU" dirty="0"/>
              <a:t> in 2014 </a:t>
            </a:r>
            <a:r>
              <a:rPr lang="en-AU" dirty="0" smtClean="0"/>
              <a:t>showed that the NT:</a:t>
            </a:r>
          </a:p>
          <a:p>
            <a:r>
              <a:rPr lang="en-AU" dirty="0" smtClean="0"/>
              <a:t>population is about 244,000 according to 2014 figures</a:t>
            </a:r>
          </a:p>
          <a:p>
            <a:r>
              <a:rPr lang="en-AU" dirty="0" smtClean="0"/>
              <a:t> </a:t>
            </a:r>
            <a:r>
              <a:rPr lang="en-AU" dirty="0"/>
              <a:t>had by far the highest rate of </a:t>
            </a:r>
            <a:r>
              <a:rPr lang="en-AU" dirty="0" smtClean="0"/>
              <a:t>homicide and assault </a:t>
            </a:r>
            <a:r>
              <a:rPr lang="en-AU" dirty="0"/>
              <a:t>offences related to family and domestic violence</a:t>
            </a:r>
            <a:r>
              <a:rPr lang="en-AU" dirty="0" smtClean="0"/>
              <a:t>, </a:t>
            </a:r>
            <a:r>
              <a:rPr lang="en-AU" dirty="0"/>
              <a:t>at least </a:t>
            </a:r>
            <a:r>
              <a:rPr lang="en-AU" sz="5100" b="1" dirty="0" smtClean="0">
                <a:solidFill>
                  <a:srgbClr val="FF0000"/>
                </a:solidFill>
              </a:rPr>
              <a:t>4 times higher </a:t>
            </a:r>
            <a:r>
              <a:rPr lang="en-AU" dirty="0"/>
              <a:t>than any other </a:t>
            </a:r>
            <a:r>
              <a:rPr lang="en-AU" dirty="0" smtClean="0"/>
              <a:t>Australian </a:t>
            </a:r>
            <a:r>
              <a:rPr lang="en-AU" dirty="0"/>
              <a:t>state or territory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6590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For the year ending February 2017:</a:t>
            </a:r>
            <a:endParaRPr lang="en-AU" b="1" dirty="0"/>
          </a:p>
          <a:p>
            <a:pPr marL="0" indent="0">
              <a:buNone/>
            </a:pPr>
            <a:r>
              <a:rPr lang="en-US" dirty="0"/>
              <a:t>  </a:t>
            </a:r>
            <a:endParaRPr lang="en-AU" dirty="0"/>
          </a:p>
          <a:p>
            <a:pPr lvl="0"/>
            <a:r>
              <a:rPr lang="en-US" sz="3500" b="1" dirty="0">
                <a:solidFill>
                  <a:srgbClr val="FF0000"/>
                </a:solidFill>
              </a:rPr>
              <a:t>Over half </a:t>
            </a:r>
            <a:r>
              <a:rPr lang="en-US" dirty="0"/>
              <a:t>of all assaults in Alice Springs were </a:t>
            </a:r>
            <a:r>
              <a:rPr lang="en-US" b="1" dirty="0" smtClean="0"/>
              <a:t>FDV</a:t>
            </a:r>
            <a:r>
              <a:rPr lang="en-US" dirty="0" smtClean="0"/>
              <a:t> </a:t>
            </a:r>
            <a:r>
              <a:rPr lang="en-US" dirty="0"/>
              <a:t>(56%)</a:t>
            </a:r>
            <a:endParaRPr lang="en-AU" dirty="0"/>
          </a:p>
          <a:p>
            <a:pPr lvl="0"/>
            <a:r>
              <a:rPr lang="en-US" sz="3500" b="1" dirty="0">
                <a:solidFill>
                  <a:srgbClr val="FF0000"/>
                </a:solidFill>
              </a:rPr>
              <a:t>857 </a:t>
            </a:r>
            <a:r>
              <a:rPr lang="en-US" b="1" dirty="0" smtClean="0"/>
              <a:t>FDV</a:t>
            </a:r>
            <a:r>
              <a:rPr lang="en-US" dirty="0" smtClean="0"/>
              <a:t> </a:t>
            </a:r>
            <a:r>
              <a:rPr lang="en-US" dirty="0"/>
              <a:t>related assaults were reported to police</a:t>
            </a:r>
            <a:endParaRPr lang="en-AU" dirty="0"/>
          </a:p>
          <a:p>
            <a:pPr lvl="0"/>
            <a:r>
              <a:rPr lang="en-US" dirty="0"/>
              <a:t>There were </a:t>
            </a:r>
            <a:r>
              <a:rPr lang="en-US" sz="3500" b="1" dirty="0">
                <a:solidFill>
                  <a:srgbClr val="FF0000"/>
                </a:solidFill>
              </a:rPr>
              <a:t>75</a:t>
            </a:r>
            <a:r>
              <a:rPr lang="en-US" dirty="0"/>
              <a:t> recorded sexual assaults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 algn="r">
              <a:buNone/>
            </a:pPr>
            <a:r>
              <a:rPr lang="en-AU" b="1" i="1" dirty="0" smtClean="0"/>
              <a:t>NT Police, 2017</a:t>
            </a:r>
            <a:endParaRPr lang="en-AU" b="1" i="1" dirty="0"/>
          </a:p>
        </p:txBody>
      </p:sp>
    </p:spTree>
    <p:extLst>
      <p:ext uri="{BB962C8B-B14F-4D97-AF65-F5344CB8AC3E}">
        <p14:creationId xmlns:p14="http://schemas.microsoft.com/office/powerpoint/2010/main" val="2313191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266429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467544" y="908720"/>
            <a:ext cx="820891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4800" b="1" dirty="0" smtClean="0"/>
              <a:t>The rate of </a:t>
            </a:r>
            <a:r>
              <a:rPr lang="en-US" sz="4800" b="1" dirty="0" err="1" smtClean="0"/>
              <a:t>hospitalisation</a:t>
            </a:r>
            <a:r>
              <a:rPr lang="en-US" sz="4800" b="1" dirty="0" smtClean="0"/>
              <a:t> for assault is 82 times higher for Indigenous women than that for non-Indigenous women</a:t>
            </a:r>
            <a:endParaRPr lang="en-AU" sz="4800" b="1" dirty="0" smtClean="0"/>
          </a:p>
          <a:p>
            <a:endParaRPr lang="en-US" dirty="0" smtClean="0"/>
          </a:p>
          <a:p>
            <a:pPr algn="r"/>
            <a:r>
              <a:rPr lang="en-US" b="1" dirty="0" smtClean="0"/>
              <a:t>Hospital Admissions in the NT, 1976-2008, NT Dept. Of Health, 2011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631632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AU" b="1" dirty="0" smtClean="0"/>
              <a:t>Mandatory Reporting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3800" dirty="0" smtClean="0"/>
          </a:p>
          <a:p>
            <a:r>
              <a:rPr lang="en-US" sz="3800" dirty="0" smtClean="0"/>
              <a:t>Domestic and Family Violence</a:t>
            </a:r>
          </a:p>
          <a:p>
            <a:endParaRPr lang="en-US" sz="3800" dirty="0" smtClean="0"/>
          </a:p>
          <a:p>
            <a:r>
              <a:rPr lang="en-US" sz="3800" dirty="0" smtClean="0"/>
              <a:t>Child Abuse and Neglect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http</a:t>
            </a:r>
            <a:r>
              <a:rPr lang="en-US" dirty="0">
                <a:solidFill>
                  <a:srgbClr val="FF0000"/>
                </a:solidFill>
              </a:rPr>
              <a:t>://aadant.org.au/free-online-mandatory-reporting-training-for-dfv-child-neglect/</a:t>
            </a:r>
            <a:endParaRPr lang="en-A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2032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549</Words>
  <Application>Microsoft Office PowerPoint</Application>
  <PresentationFormat>On-screen Show (4:3)</PresentationFormat>
  <Paragraphs>124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     DOMESTIC AND FAMILY VIOLENCE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Mandatory Reporting</vt:lpstr>
      <vt:lpstr>Services</vt:lpstr>
      <vt:lpstr>SERVICES FOR MEN</vt:lpstr>
      <vt:lpstr>PowerPoint Presentation</vt:lpstr>
      <vt:lpstr>PowerPoint Presentation</vt:lpstr>
      <vt:lpstr>Family Safety Framework</vt:lpstr>
      <vt:lpstr>PowerPoint Presentation</vt:lpstr>
      <vt:lpstr> Family Safety Framework Fortnightly management meeting, with a shared risk assessment: </vt:lpstr>
      <vt:lpstr>FAMILY SAFETY FRAMEWORK TRAINING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DOMESTIC AND FAMILY VIOLENCE</dc:title>
  <dc:creator>Katherine Whitfield</dc:creator>
  <cp:lastModifiedBy>Nauvoo Perez</cp:lastModifiedBy>
  <cp:revision>23</cp:revision>
  <dcterms:created xsi:type="dcterms:W3CDTF">2017-05-23T02:01:04Z</dcterms:created>
  <dcterms:modified xsi:type="dcterms:W3CDTF">2017-05-24T12:00:27Z</dcterms:modified>
</cp:coreProperties>
</file>