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70" r:id="rId4"/>
    <p:sldId id="280" r:id="rId5"/>
    <p:sldId id="258" r:id="rId6"/>
    <p:sldId id="259" r:id="rId7"/>
    <p:sldId id="261" r:id="rId8"/>
    <p:sldId id="279" r:id="rId9"/>
    <p:sldId id="262" r:id="rId10"/>
    <p:sldId id="263" r:id="rId11"/>
    <p:sldId id="275" r:id="rId12"/>
    <p:sldId id="276" r:id="rId13"/>
    <p:sldId id="264" r:id="rId14"/>
    <p:sldId id="265" r:id="rId15"/>
    <p:sldId id="281" r:id="rId16"/>
    <p:sldId id="282" r:id="rId17"/>
    <p:sldId id="266" r:id="rId18"/>
    <p:sldId id="267" r:id="rId19"/>
    <p:sldId id="277" r:id="rId20"/>
    <p:sldId id="278" r:id="rId21"/>
    <p:sldId id="268" r:id="rId22"/>
    <p:sldId id="283" r:id="rId2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718" autoAdjust="0"/>
    <p:restoredTop sz="73706" autoAdjust="0"/>
  </p:normalViewPr>
  <p:slideViewPr>
    <p:cSldViewPr>
      <p:cViewPr varScale="1">
        <p:scale>
          <a:sx n="94" d="100"/>
          <a:sy n="94" d="100"/>
        </p:scale>
        <p:origin x="-21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41A6826-7936-466B-8981-3E9023FFB92D}" type="datetimeFigureOut">
              <a:rPr lang="en-AU" smtClean="0"/>
              <a:t>25/05/2017</a:t>
            </a:fld>
            <a:endParaRPr lang="en-AU"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596717F5-3C96-42E6-BFEB-0CEDB95AAF6D}" type="slidenum">
              <a:rPr lang="en-AU" smtClean="0"/>
              <a:t>‹#›</a:t>
            </a:fld>
            <a:endParaRPr lang="en-AU" dirty="0"/>
          </a:p>
        </p:txBody>
      </p:sp>
    </p:spTree>
    <p:extLst>
      <p:ext uri="{BB962C8B-B14F-4D97-AF65-F5344CB8AC3E}">
        <p14:creationId xmlns:p14="http://schemas.microsoft.com/office/powerpoint/2010/main" val="253440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imesmachine.nytimes.com/timesmachine/1884/12/23/106290802.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timesmachine.nytimes.com/timesmachine/1894/09/03/106871852.html" TargetMode="External"/><Relationship Id="rId5" Type="http://schemas.openxmlformats.org/officeDocument/2006/relationships/hyperlink" Target="http://timesmachine.nytimes.com/timesmachine/1885/09/02/109782754.html" TargetMode="External"/><Relationship Id="rId4" Type="http://schemas.openxmlformats.org/officeDocument/2006/relationships/hyperlink" Target="http://query.nytimes.com/gst/abstract.html?res=9C0CE5DF1139E533A25752C3A9619C94649FD7C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Drugs can be beneficial and help treat conditions, or they can have detrimental effects on the body, even though the</a:t>
            </a:r>
            <a:r>
              <a:rPr lang="en-AU" baseline="0" dirty="0" smtClean="0"/>
              <a:t> perceived initial effect may be positive.</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2</a:t>
            </a:fld>
            <a:endParaRPr lang="en-AU" dirty="0"/>
          </a:p>
        </p:txBody>
      </p:sp>
    </p:spTree>
    <p:extLst>
      <p:ext uri="{BB962C8B-B14F-4D97-AF65-F5344CB8AC3E}">
        <p14:creationId xmlns:p14="http://schemas.microsoft.com/office/powerpoint/2010/main" val="405740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Methamphetamine (ICE) Program (beginning July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Kempe</a:t>
            </a:r>
            <a:r>
              <a:rPr lang="en-AU" sz="1200" kern="1200" baseline="0" dirty="0" smtClean="0">
                <a:solidFill>
                  <a:schemeClr val="tx1"/>
                </a:solidFill>
                <a:effectLst/>
                <a:latin typeface="+mn-lt"/>
                <a:ea typeface="+mn-ea"/>
                <a:cs typeface="+mn-cs"/>
              </a:rPr>
              <a:t> St = Aranda House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13</a:t>
            </a:fld>
            <a:endParaRPr lang="en-AU" dirty="0"/>
          </a:p>
        </p:txBody>
      </p:sp>
    </p:spTree>
    <p:extLst>
      <p:ext uri="{BB962C8B-B14F-4D97-AF65-F5344CB8AC3E}">
        <p14:creationId xmlns:p14="http://schemas.microsoft.com/office/powerpoint/2010/main" val="169700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Coupl</a:t>
            </a:r>
            <a:r>
              <a:rPr lang="en-AU" baseline="0" dirty="0" smtClean="0"/>
              <a:t>e of old ads promoting the health benefits and freshness of smoking cigarettes – “give your throat a vacation…smoke a </a:t>
            </a:r>
            <a:r>
              <a:rPr lang="en-AU" u="sng" baseline="0" dirty="0" smtClean="0"/>
              <a:t>fresh</a:t>
            </a:r>
            <a:r>
              <a:rPr lang="en-AU" baseline="0" dirty="0" smtClean="0"/>
              <a:t> cigarette”</a:t>
            </a:r>
          </a:p>
          <a:p>
            <a:r>
              <a:rPr lang="en-AU" baseline="0" dirty="0" smtClean="0"/>
              <a:t>Endorsed by your doctor – so it must be good!</a:t>
            </a:r>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15</a:t>
            </a:fld>
            <a:endParaRPr lang="en-AU" dirty="0"/>
          </a:p>
        </p:txBody>
      </p:sp>
    </p:spTree>
    <p:extLst>
      <p:ext uri="{BB962C8B-B14F-4D97-AF65-F5344CB8AC3E}">
        <p14:creationId xmlns:p14="http://schemas.microsoft.com/office/powerpoint/2010/main" val="192371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another one: these</a:t>
            </a:r>
            <a:r>
              <a:rPr lang="en-AU" baseline="0" dirty="0" smtClean="0"/>
              <a:t> cigarettes are just what the doctor ordered!  And, in addition to medical endorsement, backed by a movie star!</a:t>
            </a:r>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16</a:t>
            </a:fld>
            <a:endParaRPr lang="en-AU" dirty="0"/>
          </a:p>
        </p:txBody>
      </p:sp>
    </p:spTree>
    <p:extLst>
      <p:ext uri="{BB962C8B-B14F-4D97-AF65-F5344CB8AC3E}">
        <p14:creationId xmlns:p14="http://schemas.microsoft.com/office/powerpoint/2010/main" val="54188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effectLst/>
              </a:rPr>
              <a:t>We once lived in a world when cocaine was in nearly everything</a:t>
            </a:r>
            <a:r>
              <a:rPr lang="en-AU" dirty="0" smtClean="0">
                <a:effectLst/>
              </a:rPr>
              <a:t> — pain relievers, muscle relaxers, wine, fountain drinks, cigarettes, hair tonics, feminine products.  It was therapeutic, a “nerve stimulant,” a natural remedy and an over-the-counter drug sold in a variety of forms and doses. The coca plant, to many, was “the most tonic plant of the vegetable world.” [</a:t>
            </a:r>
            <a:r>
              <a:rPr lang="en-AU" dirty="0" smtClean="0">
                <a:effectLst/>
                <a:hlinkClick r:id="rId3"/>
              </a:rPr>
              <a:t>source</a:t>
            </a:r>
            <a:r>
              <a:rPr lang="en-AU" dirty="0" smtClean="0">
                <a:effectLst/>
              </a:rPr>
              <a:t>]</a:t>
            </a:r>
          </a:p>
          <a:p>
            <a:r>
              <a:rPr lang="en-AU" dirty="0" smtClean="0">
                <a:effectLst/>
              </a:rPr>
              <a:t>The coca </a:t>
            </a:r>
            <a:r>
              <a:rPr lang="en-AU" dirty="0" err="1" smtClean="0">
                <a:effectLst/>
              </a:rPr>
              <a:t>byproduct</a:t>
            </a:r>
            <a:r>
              <a:rPr lang="en-AU" dirty="0" smtClean="0">
                <a:effectLst/>
              </a:rPr>
              <a:t> popped up in a variety of medicinal and recreational forms in the 1880s.  In particular, New Yorkers were wild about cocaine, especially those in the medical community.</a:t>
            </a:r>
          </a:p>
          <a:p>
            <a:r>
              <a:rPr lang="en-AU" dirty="0" smtClean="0">
                <a:effectLst/>
              </a:rPr>
              <a:t>“The therapeutic uses of cocaine are so numerous that the value of this wonderful remedy seems only beginning to be appreciated,” said</a:t>
            </a:r>
            <a:r>
              <a:rPr lang="en-AU" dirty="0" smtClean="0">
                <a:effectLst/>
                <a:hlinkClick r:id="rId4"/>
              </a:rPr>
              <a:t> the New York Times </a:t>
            </a:r>
            <a:r>
              <a:rPr lang="en-AU" dirty="0" smtClean="0">
                <a:effectLst/>
              </a:rPr>
              <a:t>in 1885.   “</a:t>
            </a:r>
            <a:r>
              <a:rPr lang="en-AU" dirty="0" smtClean="0">
                <a:effectLst/>
                <a:hlinkClick r:id="rId5"/>
              </a:rPr>
              <a:t>The new uses</a:t>
            </a:r>
            <a:r>
              <a:rPr lang="en-AU" dirty="0" smtClean="0">
                <a:effectLst/>
              </a:rPr>
              <a:t> to which cocaine has been applied with success in New York include hay fever, catarrh and toothache and it is now being experimented with in cases of seasickness.” They later report that even asthma could be eradicated by it.</a:t>
            </a:r>
          </a:p>
          <a:p>
            <a:r>
              <a:rPr lang="en-AU" dirty="0" smtClean="0">
                <a:effectLst/>
              </a:rPr>
              <a:t>Cocaine was the wonder drug of the early 1880s.  Not only could it cure disease; it could also dampen the senses.  In 1884, a doctor presented his findings at the </a:t>
            </a:r>
            <a:r>
              <a:rPr lang="en-AU" b="1" dirty="0" smtClean="0">
                <a:effectLst/>
              </a:rPr>
              <a:t>College of Physicians and Surgeons</a:t>
            </a:r>
            <a:r>
              <a:rPr lang="en-AU" dirty="0" smtClean="0">
                <a:effectLst/>
              </a:rPr>
              <a:t> (23rd/Park Avenue), heralding the successes of “</a:t>
            </a:r>
            <a:r>
              <a:rPr lang="en-AU" dirty="0" err="1" smtClean="0">
                <a:effectLst/>
                <a:hlinkClick r:id="rId3"/>
              </a:rPr>
              <a:t>anesthetic</a:t>
            </a:r>
            <a:r>
              <a:rPr lang="en-AU" dirty="0" smtClean="0">
                <a:effectLst/>
                <a:hlinkClick r:id="rId3"/>
              </a:rPr>
              <a:t> cocaine</a:t>
            </a:r>
            <a:r>
              <a:rPr lang="en-AU" dirty="0" smtClean="0">
                <a:effectLst/>
              </a:rPr>
              <a:t>” in numbing patients during ear and eye surgeries.  It was even given as </a:t>
            </a:r>
            <a:r>
              <a:rPr lang="en-AU" dirty="0" smtClean="0">
                <a:effectLst/>
                <a:hlinkClick r:id="rId6"/>
              </a:rPr>
              <a:t>a pain reliever to horses.</a:t>
            </a:r>
            <a:endParaRPr lang="en-AU" dirty="0" smtClean="0">
              <a:effectLst/>
            </a:endParaRPr>
          </a:p>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20</a:t>
            </a:fld>
            <a:endParaRPr lang="en-AU" dirty="0"/>
          </a:p>
        </p:txBody>
      </p:sp>
    </p:spTree>
    <p:extLst>
      <p:ext uri="{BB962C8B-B14F-4D97-AF65-F5344CB8AC3E}">
        <p14:creationId xmlns:p14="http://schemas.microsoft.com/office/powerpoint/2010/main" val="48254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21</a:t>
            </a:fld>
            <a:endParaRPr lang="en-AU" dirty="0"/>
          </a:p>
        </p:txBody>
      </p:sp>
    </p:spTree>
    <p:extLst>
      <p:ext uri="{BB962C8B-B14F-4D97-AF65-F5344CB8AC3E}">
        <p14:creationId xmlns:p14="http://schemas.microsoft.com/office/powerpoint/2010/main" val="328703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Here’s a pill box from</a:t>
            </a:r>
            <a:r>
              <a:rPr lang="en-AU" baseline="0" dirty="0" smtClean="0"/>
              <a:t> yesteryear aimed at helping mothers get through their busy days!</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a:t>
            </a:r>
            <a:r>
              <a:rPr lang="en-AU" dirty="0" smtClean="0"/>
              <a:t>was the official pill box for: </a:t>
            </a:r>
            <a:r>
              <a:rPr lang="en-AU" dirty="0" err="1" smtClean="0"/>
              <a:t>Valium</a:t>
            </a:r>
            <a:r>
              <a:rPr lang="en-AU" dirty="0" smtClean="0"/>
              <a:t> (Benzodiazepine) – anti-anxiety, alcohol withdrawal symptoms, muscle spasms etc.</a:t>
            </a:r>
          </a:p>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3</a:t>
            </a:fld>
            <a:endParaRPr lang="en-AU" dirty="0"/>
          </a:p>
        </p:txBody>
      </p:sp>
    </p:spTree>
    <p:extLst>
      <p:ext uri="{BB962C8B-B14F-4D97-AF65-F5344CB8AC3E}">
        <p14:creationId xmlns:p14="http://schemas.microsoft.com/office/powerpoint/2010/main" val="206114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 ad from days gone by: another drug aimed at assisting</a:t>
            </a:r>
            <a:r>
              <a:rPr lang="en-AU" baseline="0" dirty="0" smtClean="0"/>
              <a:t> people (again aimed at women): a “daytime sedative for everyday situational stress”.</a:t>
            </a:r>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4</a:t>
            </a:fld>
            <a:endParaRPr lang="en-AU" dirty="0"/>
          </a:p>
        </p:txBody>
      </p:sp>
    </p:spTree>
    <p:extLst>
      <p:ext uri="{BB962C8B-B14F-4D97-AF65-F5344CB8AC3E}">
        <p14:creationId xmlns:p14="http://schemas.microsoft.com/office/powerpoint/2010/main" val="380123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919163" y="746125"/>
            <a:ext cx="4960937" cy="3721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5" name="Rectangle 3"/>
          <p:cNvSpPr>
            <a:spLocks noGrp="1" noChangeArrowheads="1"/>
          </p:cNvSpPr>
          <p:nvPr>
            <p:ph type="body" idx="1"/>
          </p:nvPr>
        </p:nvSpPr>
        <p:spPr bwMode="auto">
          <a:xfrm>
            <a:off x="906569" y="4716661"/>
            <a:ext cx="4986126" cy="446841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0"/>
              </a:spcBef>
            </a:pPr>
            <a:r>
              <a:rPr lang="en-AU" sz="2400" dirty="0" smtClean="0"/>
              <a:t>This is the World Health Organisation definition  of what a drug is.  Depending on time you might like to use this or encourage the group to develop their own definition. To start the thinking process ask the group to brainstorm what drugs they know of and write these on the board. Follow up by asking what the term drug means to them.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Existing VSA Management Plans: </a:t>
            </a:r>
            <a:r>
              <a:rPr lang="en-AU" dirty="0" err="1" smtClean="0"/>
              <a:t>Hoppy’s</a:t>
            </a:r>
            <a:r>
              <a:rPr lang="en-AU" dirty="0" smtClean="0"/>
              <a:t> Camp, Larapinta Valley Camp, </a:t>
            </a:r>
            <a:r>
              <a:rPr lang="en-AU" dirty="0" err="1" smtClean="0"/>
              <a:t>Alpurrurulam</a:t>
            </a:r>
            <a:r>
              <a:rPr lang="en-AU" dirty="0" smtClean="0"/>
              <a:t> (Lake Nash), Papunya, Mt</a:t>
            </a:r>
            <a:r>
              <a:rPr lang="en-AU" baseline="0" dirty="0" smtClean="0"/>
              <a:t> Liebig, </a:t>
            </a:r>
            <a:r>
              <a:rPr lang="en-AU" baseline="0" dirty="0" err="1" smtClean="0"/>
              <a:t>Ntaria</a:t>
            </a:r>
            <a:r>
              <a:rPr lang="en-AU" baseline="0" dirty="0" smtClean="0"/>
              <a:t> (Hermannsburg), </a:t>
            </a:r>
            <a:r>
              <a:rPr lang="en-AU" baseline="0" dirty="0" err="1" smtClean="0"/>
              <a:t>Ikunji</a:t>
            </a:r>
            <a:r>
              <a:rPr lang="en-AU" baseline="0" dirty="0" smtClean="0"/>
              <a:t> (</a:t>
            </a:r>
            <a:r>
              <a:rPr lang="en-AU" baseline="0" dirty="0" err="1" smtClean="0"/>
              <a:t>Haasts</a:t>
            </a:r>
            <a:r>
              <a:rPr lang="en-AU" baseline="0" dirty="0" smtClean="0"/>
              <a:t> </a:t>
            </a:r>
            <a:r>
              <a:rPr lang="en-AU" baseline="0" dirty="0" err="1" smtClean="0"/>
              <a:t>Blufff</a:t>
            </a:r>
            <a:r>
              <a:rPr lang="en-AU" baseline="0" dirty="0" smtClean="0"/>
              <a:t>), Kaltukatjara (Docker River); current submission for Ali </a:t>
            </a:r>
            <a:r>
              <a:rPr lang="en-AU" baseline="0" dirty="0" err="1" smtClean="0"/>
              <a:t>Curung</a:t>
            </a:r>
            <a:r>
              <a:rPr lang="en-AU" baseline="0" dirty="0" smtClean="0"/>
              <a:t>.  Require at least 10 community member signatures.</a:t>
            </a:r>
          </a:p>
          <a:p>
            <a:endParaRPr lang="en-AU" baseline="0" dirty="0" smtClean="0"/>
          </a:p>
          <a:p>
            <a:r>
              <a:rPr lang="en-AU" baseline="0" dirty="0" smtClean="0"/>
              <a:t>Can lead to restrictions on sale/possession of substances e.g. spray deodorants, glues, paints, cleaning agents, thinners, solvents. </a:t>
            </a:r>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6</a:t>
            </a:fld>
            <a:endParaRPr lang="en-AU" dirty="0"/>
          </a:p>
        </p:txBody>
      </p:sp>
    </p:spTree>
    <p:extLst>
      <p:ext uri="{BB962C8B-B14F-4D97-AF65-F5344CB8AC3E}">
        <p14:creationId xmlns:p14="http://schemas.microsoft.com/office/powerpoint/2010/main" val="87998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a:t>
            </a:r>
            <a:r>
              <a:rPr lang="en-AU" baseline="0" dirty="0" smtClean="0"/>
              <a:t> ad:  Guaranteed to banish forever all desire for…            Save </a:t>
            </a:r>
            <a:r>
              <a:rPr lang="en-AU" u="sng" baseline="0" dirty="0" smtClean="0"/>
              <a:t>him</a:t>
            </a:r>
            <a:r>
              <a:rPr lang="en-AU" baseline="0" dirty="0" smtClean="0"/>
              <a:t> from poison!</a:t>
            </a:r>
          </a:p>
          <a:p>
            <a:r>
              <a:rPr lang="en-AU" baseline="0" dirty="0" smtClean="0"/>
              <a:t>Second ad: …permanently and painlessly cured at home</a:t>
            </a:r>
          </a:p>
          <a:p>
            <a:r>
              <a:rPr lang="en-AU" baseline="0" dirty="0" smtClean="0"/>
              <a:t>…no inconvenience </a:t>
            </a:r>
            <a:r>
              <a:rPr lang="en-AU" u="sng" baseline="0" dirty="0" smtClean="0"/>
              <a:t>whatever</a:t>
            </a:r>
          </a:p>
          <a:p>
            <a:r>
              <a:rPr lang="en-AU" u="none" baseline="0" dirty="0" smtClean="0"/>
              <a:t>…The closest feeling of confidence…</a:t>
            </a:r>
            <a:endParaRPr lang="en-AU" u="none" dirty="0"/>
          </a:p>
        </p:txBody>
      </p:sp>
      <p:sp>
        <p:nvSpPr>
          <p:cNvPr id="4" name="Slide Number Placeholder 3"/>
          <p:cNvSpPr>
            <a:spLocks noGrp="1"/>
          </p:cNvSpPr>
          <p:nvPr>
            <p:ph type="sldNum" sz="quarter" idx="10"/>
          </p:nvPr>
        </p:nvSpPr>
        <p:spPr/>
        <p:txBody>
          <a:bodyPr/>
          <a:lstStyle/>
          <a:p>
            <a:fld id="{596717F5-3C96-42E6-BFEB-0CEDB95AAF6D}" type="slidenum">
              <a:rPr lang="en-AU" smtClean="0"/>
              <a:t>8</a:t>
            </a:fld>
            <a:endParaRPr lang="en-AU" dirty="0"/>
          </a:p>
        </p:txBody>
      </p:sp>
    </p:spTree>
    <p:extLst>
      <p:ext uri="{BB962C8B-B14F-4D97-AF65-F5344CB8AC3E}">
        <p14:creationId xmlns:p14="http://schemas.microsoft.com/office/powerpoint/2010/main" val="370397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Looking at extending Satellite services (Larapinta, </a:t>
            </a:r>
            <a:r>
              <a:rPr lang="en-AU" dirty="0" err="1" smtClean="0"/>
              <a:t>Sadadeen</a:t>
            </a:r>
            <a:r>
              <a:rPr lang="en-AU" dirty="0" smtClean="0"/>
              <a:t>) to include</a:t>
            </a:r>
            <a:r>
              <a:rPr lang="en-AU" baseline="0" dirty="0" smtClean="0"/>
              <a:t> counselling services.</a:t>
            </a:r>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10</a:t>
            </a:fld>
            <a:endParaRPr lang="en-AU" dirty="0"/>
          </a:p>
        </p:txBody>
      </p:sp>
    </p:spTree>
    <p:extLst>
      <p:ext uri="{BB962C8B-B14F-4D97-AF65-F5344CB8AC3E}">
        <p14:creationId xmlns:p14="http://schemas.microsoft.com/office/powerpoint/2010/main" val="402515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Q. What treatment is being promoted here? </a:t>
            </a:r>
            <a:endParaRPr lang="en-AU" b="1" dirty="0" smtClean="0"/>
          </a:p>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11</a:t>
            </a:fld>
            <a:endParaRPr lang="en-AU" dirty="0"/>
          </a:p>
        </p:txBody>
      </p:sp>
    </p:spTree>
    <p:extLst>
      <p:ext uri="{BB962C8B-B14F-4D97-AF65-F5344CB8AC3E}">
        <p14:creationId xmlns:p14="http://schemas.microsoft.com/office/powerpoint/2010/main" val="56310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Q. What treatment is being promoted here? </a:t>
            </a:r>
            <a:endParaRPr lang="en-AU" b="1" dirty="0" smtClean="0"/>
          </a:p>
          <a:p>
            <a:endParaRPr lang="en-AU" dirty="0"/>
          </a:p>
        </p:txBody>
      </p:sp>
      <p:sp>
        <p:nvSpPr>
          <p:cNvPr id="4" name="Slide Number Placeholder 3"/>
          <p:cNvSpPr>
            <a:spLocks noGrp="1"/>
          </p:cNvSpPr>
          <p:nvPr>
            <p:ph type="sldNum" sz="quarter" idx="10"/>
          </p:nvPr>
        </p:nvSpPr>
        <p:spPr/>
        <p:txBody>
          <a:bodyPr/>
          <a:lstStyle/>
          <a:p>
            <a:fld id="{596717F5-3C96-42E6-BFEB-0CEDB95AAF6D}" type="slidenum">
              <a:rPr lang="en-AU" smtClean="0"/>
              <a:t>12</a:t>
            </a:fld>
            <a:endParaRPr lang="en-AU" dirty="0"/>
          </a:p>
        </p:txBody>
      </p:sp>
    </p:spTree>
    <p:extLst>
      <p:ext uri="{BB962C8B-B14F-4D97-AF65-F5344CB8AC3E}">
        <p14:creationId xmlns:p14="http://schemas.microsoft.com/office/powerpoint/2010/main" val="56310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123723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234923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331297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193563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81426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85825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33751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335162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335471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26844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FDDEB-5060-45EA-8BD4-5E68D7099769}" type="datetimeFigureOut">
              <a:rPr lang="en-AU" smtClean="0"/>
              <a:t>25/05/2017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400258D-6B9A-47B7-9A81-83D5D0CDAC94}" type="slidenum">
              <a:rPr lang="en-AU" smtClean="0"/>
              <a:t>‹#›</a:t>
            </a:fld>
            <a:endParaRPr lang="en-AU" dirty="0"/>
          </a:p>
        </p:txBody>
      </p:sp>
    </p:spTree>
    <p:extLst>
      <p:ext uri="{BB962C8B-B14F-4D97-AF65-F5344CB8AC3E}">
        <p14:creationId xmlns:p14="http://schemas.microsoft.com/office/powerpoint/2010/main" val="316517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FDDEB-5060-45EA-8BD4-5E68D7099769}" type="datetimeFigureOut">
              <a:rPr lang="en-AU" smtClean="0"/>
              <a:t>25/05/2017</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0258D-6B9A-47B7-9A81-83D5D0CDAC94}" type="slidenum">
              <a:rPr lang="en-AU" smtClean="0"/>
              <a:t>‹#›</a:t>
            </a:fld>
            <a:endParaRPr lang="en-AU" dirty="0"/>
          </a:p>
        </p:txBody>
      </p:sp>
    </p:spTree>
    <p:extLst>
      <p:ext uri="{BB962C8B-B14F-4D97-AF65-F5344CB8AC3E}">
        <p14:creationId xmlns:p14="http://schemas.microsoft.com/office/powerpoint/2010/main" val="26522142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GkOD4sYXUAhWF1BoKHRteCcgQjRwIBw&amp;url=http://listverse.com/2013/01/22/10-advertising-lies-weve-all-been-fed/&amp;psig=AFQjCNExB0XMiw5MqJ2rOp41xGpXJOfbBQ&amp;ust=1495595455254666"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6l4bMsoXUAhXCWBoKHSeGCcAQjRwIBw&amp;url=http://www.ddoughty.com/vintage-smoking-commercials.html&amp;psig=AFQjCNExB0XMiw5MqJ2rOp41xGpXJOfbBQ&amp;ust=1495595455254666"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cid:image030.png@01D2207C.E0294400"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ic5Jj464nUAhUMchQKHXMmBKMQjRwIBw&amp;url=https%3A%2F%2Fwww.pinterest.com%2Fpin%2F363032419936338216%2F&amp;psig=AFQjCNEKXd-Ib75oTayNwxMaNoOWPEP8Qw&amp;ust=1495760376827912"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3.bp.blogspot.com/-aSoaip39VJ0/U_3wnaowkSI/AAAAAAAAIH8/lVOdADzQV9g/s1600/butisol-1969.gi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boweryboyshistory.com/wp-content/uploads/2014/08/129.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
            </a:r>
            <a:br>
              <a:rPr lang="en-AU" dirty="0" smtClean="0"/>
            </a:br>
            <a:r>
              <a:rPr lang="en-AU" dirty="0"/>
              <a:t/>
            </a:r>
            <a:br>
              <a:rPr lang="en-AU" dirty="0"/>
            </a:br>
            <a:r>
              <a:rPr lang="en-AU" dirty="0" smtClean="0">
                <a:solidFill>
                  <a:srgbClr val="FFFF00"/>
                </a:solidFill>
              </a:rPr>
              <a:t>Alcohol and other Drugs (AOD) Services in Central Australia</a:t>
            </a:r>
            <a:br>
              <a:rPr lang="en-AU" dirty="0" smtClean="0">
                <a:solidFill>
                  <a:srgbClr val="FFFF00"/>
                </a:solidFill>
              </a:rPr>
            </a:br>
            <a:r>
              <a:rPr lang="en-AU" sz="3100" dirty="0" smtClean="0">
                <a:solidFill>
                  <a:srgbClr val="00B0F0"/>
                </a:solidFill>
              </a:rPr>
              <a:t>Max Yffer</a:t>
            </a:r>
            <a:r>
              <a:rPr lang="en-AU" sz="3100" dirty="0" smtClean="0"/>
              <a:t/>
            </a:r>
            <a:br>
              <a:rPr lang="en-AU" sz="3100" dirty="0" smtClean="0"/>
            </a:br>
            <a:r>
              <a:rPr lang="en-AU" sz="3100" dirty="0" smtClean="0"/>
              <a:t>A/General Manager – ADSCA</a:t>
            </a:r>
            <a:br>
              <a:rPr lang="en-AU" sz="3100" dirty="0" smtClean="0"/>
            </a:br>
            <a:r>
              <a:rPr lang="en-AU" sz="3100" dirty="0" smtClean="0"/>
              <a:t>(Alcohol </a:t>
            </a:r>
            <a:r>
              <a:rPr lang="en-AU" sz="3100" dirty="0"/>
              <a:t>and other Drugs </a:t>
            </a:r>
            <a:r>
              <a:rPr lang="en-AU" sz="3100" dirty="0" smtClean="0"/>
              <a:t>Services Central Australia)</a:t>
            </a:r>
            <a:r>
              <a:rPr lang="en-AU" dirty="0"/>
              <a:t/>
            </a:r>
            <a:br>
              <a:rPr lang="en-AU" dirty="0"/>
            </a:br>
            <a:endParaRPr lang="en-AU" dirty="0"/>
          </a:p>
        </p:txBody>
      </p:sp>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l="-1" t="7593" r="143" b="9573"/>
          <a:stretch/>
        </p:blipFill>
        <p:spPr>
          <a:xfrm>
            <a:off x="1547664" y="2852936"/>
            <a:ext cx="6025980" cy="3816424"/>
          </a:xfrm>
        </p:spPr>
      </p:pic>
    </p:spTree>
    <p:extLst>
      <p:ext uri="{BB962C8B-B14F-4D97-AF65-F5344CB8AC3E}">
        <p14:creationId xmlns:p14="http://schemas.microsoft.com/office/powerpoint/2010/main" val="84566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075240" cy="1224136"/>
          </a:xfrm>
        </p:spPr>
        <p:txBody>
          <a:bodyPr>
            <a:normAutofit fontScale="90000"/>
          </a:bodyPr>
          <a:lstStyle/>
          <a:p>
            <a:r>
              <a:rPr lang="en-AU" sz="3200" dirty="0">
                <a:solidFill>
                  <a:srgbClr val="FFFF00"/>
                </a:solidFill>
              </a:rPr>
              <a:t>C</a:t>
            </a:r>
            <a:r>
              <a:rPr lang="en-AU" sz="3200" dirty="0" smtClean="0">
                <a:solidFill>
                  <a:srgbClr val="FFFF00"/>
                </a:solidFill>
              </a:rPr>
              <a:t>entral Australian Aboriginal Congress </a:t>
            </a:r>
            <a:r>
              <a:rPr lang="en-AU" sz="3200" dirty="0" smtClean="0"/>
              <a:t/>
            </a:r>
            <a:br>
              <a:rPr lang="en-AU" sz="3200" dirty="0" smtClean="0"/>
            </a:br>
            <a:r>
              <a:rPr lang="en-AU" sz="2700" dirty="0" smtClean="0"/>
              <a:t>Social Emotional Wellbeing (SEWB) </a:t>
            </a:r>
            <a:r>
              <a:rPr lang="en-AU" sz="3200" dirty="0" smtClean="0"/>
              <a:t>– </a:t>
            </a:r>
            <a:r>
              <a:rPr lang="en-AU" sz="2700" dirty="0" smtClean="0"/>
              <a:t>14</a:t>
            </a:r>
            <a:r>
              <a:rPr lang="en-AU" sz="3200" dirty="0" smtClean="0"/>
              <a:t> </a:t>
            </a:r>
            <a:r>
              <a:rPr lang="en-AU" sz="2700" dirty="0" smtClean="0"/>
              <a:t>Leichhardt Terrace</a:t>
            </a:r>
            <a:endParaRPr lang="en-AU" sz="2700" dirty="0"/>
          </a:p>
        </p:txBody>
      </p:sp>
      <p:sp>
        <p:nvSpPr>
          <p:cNvPr id="4" name="Text Placeholder 3"/>
          <p:cNvSpPr>
            <a:spLocks noGrp="1"/>
          </p:cNvSpPr>
          <p:nvPr>
            <p:ph type="body" sz="half" idx="2"/>
          </p:nvPr>
        </p:nvSpPr>
        <p:spPr>
          <a:xfrm>
            <a:off x="457200" y="1435100"/>
            <a:ext cx="3034679" cy="4691063"/>
          </a:xfrm>
        </p:spPr>
        <p:txBody>
          <a:bodyPr>
            <a:normAutofit/>
          </a:bodyPr>
          <a:lstStyle/>
          <a:p>
            <a:endParaRPr lang="en-AU" b="1" dirty="0" smtClean="0"/>
          </a:p>
          <a:p>
            <a:endParaRPr lang="en-AU" b="1" dirty="0"/>
          </a:p>
          <a:p>
            <a:r>
              <a:rPr lang="en-AU" sz="2000" b="1" dirty="0" smtClean="0">
                <a:solidFill>
                  <a:srgbClr val="00B0F0"/>
                </a:solidFill>
              </a:rPr>
              <a:t>Services</a:t>
            </a:r>
          </a:p>
          <a:p>
            <a:pPr marL="342900" indent="-342900">
              <a:buFont typeface="Arial" panose="020B0604020202020204" pitchFamily="34" charset="0"/>
              <a:buChar char="•"/>
            </a:pPr>
            <a:r>
              <a:rPr lang="en-AU" sz="2000" dirty="0" smtClean="0"/>
              <a:t>Counselling/Psychology</a:t>
            </a:r>
          </a:p>
          <a:p>
            <a:pPr marL="342900" indent="-342900">
              <a:buFont typeface="Arial" panose="020B0604020202020204" pitchFamily="34" charset="0"/>
              <a:buChar char="•"/>
            </a:pPr>
            <a:r>
              <a:rPr lang="en-AU" sz="2000" dirty="0"/>
              <a:t>Brief interventions</a:t>
            </a:r>
          </a:p>
          <a:p>
            <a:pPr marL="342900" indent="-342900">
              <a:buFont typeface="Arial" panose="020B0604020202020204" pitchFamily="34" charset="0"/>
              <a:buChar char="•"/>
            </a:pPr>
            <a:r>
              <a:rPr lang="en-AU" sz="2000" dirty="0"/>
              <a:t>Social support</a:t>
            </a:r>
          </a:p>
          <a:p>
            <a:pPr marL="342900" indent="-342900">
              <a:buFont typeface="Arial" panose="020B0604020202020204" pitchFamily="34" charset="0"/>
              <a:buChar char="•"/>
            </a:pPr>
            <a:r>
              <a:rPr lang="en-AU" sz="2000" dirty="0"/>
              <a:t>Medical </a:t>
            </a:r>
            <a:r>
              <a:rPr lang="en-AU" sz="2000" dirty="0" smtClean="0"/>
              <a:t>support</a:t>
            </a:r>
          </a:p>
          <a:p>
            <a:pPr marL="342900" indent="-342900">
              <a:buFont typeface="Arial" panose="020B0604020202020204" pitchFamily="34" charset="0"/>
              <a:buChar char="•"/>
            </a:pPr>
            <a:r>
              <a:rPr lang="en-AU" sz="2000" dirty="0"/>
              <a:t>Outreach</a:t>
            </a:r>
          </a:p>
          <a:p>
            <a:endParaRPr lang="en-AU" sz="2000" dirty="0"/>
          </a:p>
          <a:p>
            <a:r>
              <a:rPr lang="en-AU" sz="2000" b="1" dirty="0" smtClean="0">
                <a:solidFill>
                  <a:srgbClr val="00B0F0"/>
                </a:solidFill>
              </a:rPr>
              <a:t>Criteria</a:t>
            </a:r>
          </a:p>
          <a:p>
            <a:pPr marL="342900" indent="-342900">
              <a:buFont typeface="Arial" panose="020B0604020202020204" pitchFamily="34" charset="0"/>
              <a:buChar char="•"/>
            </a:pPr>
            <a:r>
              <a:rPr lang="en-AU" sz="2000" dirty="0" smtClean="0"/>
              <a:t>Adult</a:t>
            </a:r>
          </a:p>
          <a:p>
            <a:pPr marL="342900" indent="-342900">
              <a:buFont typeface="Arial" panose="020B0604020202020204" pitchFamily="34" charset="0"/>
              <a:buChar char="•"/>
            </a:pPr>
            <a:r>
              <a:rPr lang="en-AU" sz="2000" dirty="0"/>
              <a:t>Aboriginal</a:t>
            </a:r>
          </a:p>
          <a:p>
            <a:pPr marL="342900" indent="-342900">
              <a:buFont typeface="Arial" panose="020B0604020202020204" pitchFamily="34" charset="0"/>
              <a:buChar char="•"/>
            </a:pPr>
            <a:endParaRPr lang="en-AU" sz="2000" dirty="0" smtClean="0"/>
          </a:p>
          <a:p>
            <a:endParaRPr lang="en-AU" dirty="0" smtClean="0"/>
          </a:p>
          <a:p>
            <a:endParaRPr lang="en-AU" dirty="0"/>
          </a:p>
        </p:txBody>
      </p:sp>
      <p:sp>
        <p:nvSpPr>
          <p:cNvPr id="3" name="Content Placeholder 2"/>
          <p:cNvSpPr>
            <a:spLocks noGrp="1"/>
          </p:cNvSpPr>
          <p:nvPr>
            <p:ph idx="1"/>
          </p:nvPr>
        </p:nvSpPr>
        <p:spPr>
          <a:xfrm flipV="1">
            <a:off x="8820472" y="6237311"/>
            <a:ext cx="72008" cy="45719"/>
          </a:xfrm>
        </p:spPr>
        <p:txBody>
          <a:bodyPr>
            <a:normAutofit fontScale="25000" lnSpcReduction="20000"/>
          </a:bodyPr>
          <a:lstStyle/>
          <a:p>
            <a:endParaRPr lang="en-AU"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487" b="13462"/>
          <a:stretch/>
        </p:blipFill>
        <p:spPr bwMode="auto">
          <a:xfrm>
            <a:off x="3851920" y="1844824"/>
            <a:ext cx="4801299" cy="431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99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p:txBody>
          <a:bodyPr/>
          <a:lstStyle/>
          <a:p>
            <a:endParaRPr lang="en-AU"/>
          </a:p>
        </p:txBody>
      </p:sp>
      <p:pic>
        <p:nvPicPr>
          <p:cNvPr id="5" name="Picture 4" descr="Dr. Batty's Asthma Cigarettes"/>
          <p:cNvPicPr/>
          <p:nvPr/>
        </p:nvPicPr>
        <p:blipFill>
          <a:blip r:embed="rId3" cstate="print"/>
          <a:srcRect/>
          <a:stretch>
            <a:fillRect/>
          </a:stretch>
        </p:blipFill>
        <p:spPr bwMode="auto">
          <a:xfrm>
            <a:off x="1691680" y="188640"/>
            <a:ext cx="5472608" cy="6552728"/>
          </a:xfrm>
          <a:prstGeom prst="rect">
            <a:avLst/>
          </a:prstGeom>
          <a:noFill/>
          <a:ln w="9525">
            <a:noFill/>
            <a:miter lim="800000"/>
            <a:headEnd/>
            <a:tailEnd/>
          </a:ln>
        </p:spPr>
      </p:pic>
      <p:sp>
        <p:nvSpPr>
          <p:cNvPr id="6" name="Rectangle 5"/>
          <p:cNvSpPr/>
          <p:nvPr/>
        </p:nvSpPr>
        <p:spPr>
          <a:xfrm>
            <a:off x="4067944" y="3212976"/>
            <a:ext cx="28083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smtClean="0">
                <a:solidFill>
                  <a:srgbClr val="FFFF00"/>
                </a:solidFill>
              </a:rPr>
              <a:t>?</a:t>
            </a:r>
            <a:endParaRPr lang="en-AU" sz="4000" dirty="0">
              <a:solidFill>
                <a:srgbClr val="FFFF00"/>
              </a:solidFill>
            </a:endParaRPr>
          </a:p>
        </p:txBody>
      </p:sp>
    </p:spTree>
    <p:extLst>
      <p:ext uri="{BB962C8B-B14F-4D97-AF65-F5344CB8AC3E}">
        <p14:creationId xmlns:p14="http://schemas.microsoft.com/office/powerpoint/2010/main" val="242607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Text Placeholder 3"/>
          <p:cNvSpPr>
            <a:spLocks noGrp="1"/>
          </p:cNvSpPr>
          <p:nvPr>
            <p:ph type="body" sz="half" idx="2"/>
          </p:nvPr>
        </p:nvSpPr>
        <p:spPr/>
        <p:txBody>
          <a:bodyPr/>
          <a:lstStyle/>
          <a:p>
            <a:endParaRPr lang="en-AU" dirty="0"/>
          </a:p>
        </p:txBody>
      </p:sp>
      <p:pic>
        <p:nvPicPr>
          <p:cNvPr id="5" name="Picture 4" descr="Dr. Batty's Asthma Cigarettes"/>
          <p:cNvPicPr/>
          <p:nvPr/>
        </p:nvPicPr>
        <p:blipFill>
          <a:blip r:embed="rId3" cstate="print"/>
          <a:srcRect/>
          <a:stretch>
            <a:fillRect/>
          </a:stretch>
        </p:blipFill>
        <p:spPr bwMode="auto">
          <a:xfrm>
            <a:off x="1691680" y="188640"/>
            <a:ext cx="5472608" cy="6552728"/>
          </a:xfrm>
          <a:prstGeom prst="rect">
            <a:avLst/>
          </a:prstGeom>
          <a:noFill/>
          <a:ln w="9525">
            <a:noFill/>
            <a:miter lim="800000"/>
            <a:headEnd/>
            <a:tailEnd/>
          </a:ln>
        </p:spPr>
      </p:pic>
    </p:spTree>
    <p:extLst>
      <p:ext uri="{BB962C8B-B14F-4D97-AF65-F5344CB8AC3E}">
        <p14:creationId xmlns:p14="http://schemas.microsoft.com/office/powerpoint/2010/main" val="162170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31224" cy="1162050"/>
          </a:xfrm>
        </p:spPr>
        <p:txBody>
          <a:bodyPr>
            <a:normAutofit/>
          </a:bodyPr>
          <a:lstStyle/>
          <a:p>
            <a:r>
              <a:rPr lang="en-AU" sz="3200" dirty="0" smtClean="0">
                <a:solidFill>
                  <a:srgbClr val="FFFF00"/>
                </a:solidFill>
              </a:rPr>
              <a:t>DASA – Drug and Alcohol Services Association</a:t>
            </a:r>
            <a:r>
              <a:rPr lang="en-AU" dirty="0" smtClean="0"/>
              <a:t/>
            </a:r>
            <a:br>
              <a:rPr lang="en-AU" dirty="0" smtClean="0"/>
            </a:br>
            <a:r>
              <a:rPr lang="en-AU" dirty="0" smtClean="0"/>
              <a:t>Schwarz Cres and </a:t>
            </a:r>
            <a:r>
              <a:rPr lang="en-AU" dirty="0" err="1" smtClean="0"/>
              <a:t>Kempe</a:t>
            </a:r>
            <a:r>
              <a:rPr lang="en-AU" dirty="0" smtClean="0"/>
              <a:t> Street</a:t>
            </a:r>
            <a:endParaRPr lang="en-AU" dirty="0"/>
          </a:p>
        </p:txBody>
      </p:sp>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701" t="15514" r="13488" b="15519"/>
          <a:stretch/>
        </p:blipFill>
        <p:spPr>
          <a:xfrm>
            <a:off x="3275856" y="1628800"/>
            <a:ext cx="5493138" cy="4725280"/>
          </a:xfrm>
        </p:spPr>
      </p:pic>
      <p:sp>
        <p:nvSpPr>
          <p:cNvPr id="4" name="Text Placeholder 3"/>
          <p:cNvSpPr>
            <a:spLocks noGrp="1"/>
          </p:cNvSpPr>
          <p:nvPr>
            <p:ph type="body" sz="half" idx="2"/>
          </p:nvPr>
        </p:nvSpPr>
        <p:spPr>
          <a:xfrm>
            <a:off x="457201" y="1435100"/>
            <a:ext cx="2818656" cy="4691063"/>
          </a:xfrm>
        </p:spPr>
        <p:txBody>
          <a:bodyPr>
            <a:normAutofit fontScale="85000" lnSpcReduction="20000"/>
          </a:bodyPr>
          <a:lstStyle/>
          <a:p>
            <a:endParaRPr lang="en-AU" b="1" dirty="0"/>
          </a:p>
          <a:p>
            <a:r>
              <a:rPr lang="en-AU" sz="1900" b="1" dirty="0" smtClean="0">
                <a:solidFill>
                  <a:srgbClr val="00B0F0"/>
                </a:solidFill>
              </a:rPr>
              <a:t>Services</a:t>
            </a:r>
          </a:p>
          <a:p>
            <a:pPr marL="342900" indent="-342900">
              <a:buFont typeface="Arial" panose="020B0604020202020204" pitchFamily="34" charset="0"/>
              <a:buChar char="•"/>
            </a:pPr>
            <a:r>
              <a:rPr lang="en-AU" sz="1900" dirty="0" smtClean="0"/>
              <a:t>Aranda House residential 12 week program</a:t>
            </a:r>
          </a:p>
          <a:p>
            <a:pPr marL="342900" indent="-342900">
              <a:buFont typeface="Arial" panose="020B0604020202020204" pitchFamily="34" charset="0"/>
              <a:buChar char="•"/>
            </a:pPr>
            <a:r>
              <a:rPr lang="en-AU" sz="1900" dirty="0"/>
              <a:t>20 </a:t>
            </a:r>
            <a:r>
              <a:rPr lang="en-AU" sz="1900" dirty="0" smtClean="0"/>
              <a:t>beds</a:t>
            </a:r>
          </a:p>
          <a:p>
            <a:pPr marL="342900" indent="-342900">
              <a:buFont typeface="Arial" panose="020B0604020202020204" pitchFamily="34" charset="0"/>
              <a:buChar char="•"/>
            </a:pPr>
            <a:r>
              <a:rPr lang="en-AU" sz="1900" dirty="0"/>
              <a:t>Transitional After Care </a:t>
            </a:r>
            <a:r>
              <a:rPr lang="en-AU" sz="1900" dirty="0" smtClean="0"/>
              <a:t>Unit</a:t>
            </a:r>
          </a:p>
          <a:p>
            <a:pPr marL="342900" indent="-342900">
              <a:buFont typeface="Arial" panose="020B0604020202020204" pitchFamily="34" charset="0"/>
              <a:buChar char="•"/>
            </a:pPr>
            <a:r>
              <a:rPr lang="en-AU" sz="1900" dirty="0"/>
              <a:t>Independent Living </a:t>
            </a:r>
            <a:r>
              <a:rPr lang="en-AU" sz="1900" dirty="0" smtClean="0"/>
              <a:t>Program</a:t>
            </a:r>
          </a:p>
          <a:p>
            <a:pPr marL="342900" indent="-342900">
              <a:buFont typeface="Arial" panose="020B0604020202020204" pitchFamily="34" charset="0"/>
              <a:buChar char="•"/>
            </a:pPr>
            <a:r>
              <a:rPr lang="en-AU" sz="1900" dirty="0"/>
              <a:t>Sobering Up </a:t>
            </a:r>
            <a:r>
              <a:rPr lang="en-AU" sz="1900" dirty="0" smtClean="0"/>
              <a:t>Shelter</a:t>
            </a:r>
          </a:p>
          <a:p>
            <a:pPr marL="342900" indent="-342900">
              <a:buFont typeface="Arial" panose="020B0604020202020204" pitchFamily="34" charset="0"/>
              <a:buChar char="•"/>
            </a:pPr>
            <a:r>
              <a:rPr lang="en-AU" sz="1900" dirty="0"/>
              <a:t>Outreach</a:t>
            </a:r>
          </a:p>
          <a:p>
            <a:pPr marL="342900" indent="-342900">
              <a:buFont typeface="Arial" panose="020B0604020202020204" pitchFamily="34" charset="0"/>
              <a:buChar char="•"/>
            </a:pPr>
            <a:r>
              <a:rPr lang="en-AU" sz="1900" dirty="0"/>
              <a:t>Brief interventions</a:t>
            </a:r>
          </a:p>
          <a:p>
            <a:pPr marL="342900" indent="-342900">
              <a:buFont typeface="Arial" panose="020B0604020202020204" pitchFamily="34" charset="0"/>
              <a:buChar char="•"/>
            </a:pPr>
            <a:r>
              <a:rPr lang="en-AU" sz="1900" dirty="0"/>
              <a:t>Counselling</a:t>
            </a:r>
          </a:p>
          <a:p>
            <a:pPr marL="342900" indent="-342900">
              <a:buFont typeface="Arial" panose="020B0604020202020204" pitchFamily="34" charset="0"/>
              <a:buChar char="•"/>
            </a:pPr>
            <a:r>
              <a:rPr lang="en-AU" sz="1900" dirty="0"/>
              <a:t>Methamphetamine (ICE) Program</a:t>
            </a:r>
          </a:p>
          <a:p>
            <a:pPr marL="342900" indent="-342900">
              <a:buFont typeface="Arial" panose="020B0604020202020204" pitchFamily="34" charset="0"/>
              <a:buChar char="•"/>
            </a:pPr>
            <a:endParaRPr lang="en-AU" sz="1900" dirty="0"/>
          </a:p>
          <a:p>
            <a:endParaRPr lang="en-AU" sz="1900" dirty="0" smtClean="0"/>
          </a:p>
          <a:p>
            <a:r>
              <a:rPr lang="en-AU" sz="1900" b="1" dirty="0" smtClean="0">
                <a:solidFill>
                  <a:srgbClr val="00B0F0"/>
                </a:solidFill>
              </a:rPr>
              <a:t>Criteria</a:t>
            </a:r>
          </a:p>
          <a:p>
            <a:pPr marL="342900" indent="-342900">
              <a:buFont typeface="Arial" panose="020B0604020202020204" pitchFamily="34" charset="0"/>
              <a:buChar char="•"/>
            </a:pPr>
            <a:r>
              <a:rPr lang="en-AU" sz="1900" dirty="0" smtClean="0"/>
              <a:t>Adult</a:t>
            </a:r>
          </a:p>
          <a:p>
            <a:pPr marL="342900" indent="-342900">
              <a:buFont typeface="Arial" panose="020B0604020202020204" pitchFamily="34" charset="0"/>
              <a:buChar char="•"/>
            </a:pPr>
            <a:r>
              <a:rPr lang="en-AU" sz="1900" dirty="0"/>
              <a:t>Alcohol and other drugs</a:t>
            </a:r>
          </a:p>
          <a:p>
            <a:pPr marL="342900" indent="-342900">
              <a:buFont typeface="Arial" panose="020B0604020202020204" pitchFamily="34" charset="0"/>
              <a:buChar char="•"/>
            </a:pPr>
            <a:endParaRPr lang="en-AU" sz="1900" dirty="0" smtClean="0"/>
          </a:p>
        </p:txBody>
      </p:sp>
    </p:spTree>
    <p:extLst>
      <p:ext uri="{BB962C8B-B14F-4D97-AF65-F5344CB8AC3E}">
        <p14:creationId xmlns:p14="http://schemas.microsoft.com/office/powerpoint/2010/main" val="201585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solidFill>
                  <a:srgbClr val="FFFF00"/>
                </a:solidFill>
              </a:rPr>
              <a:t>Headspace</a:t>
            </a:r>
            <a:r>
              <a:rPr lang="en-AU" dirty="0" smtClean="0"/>
              <a:t/>
            </a:r>
            <a:br>
              <a:rPr lang="en-AU" dirty="0" smtClean="0"/>
            </a:br>
            <a:r>
              <a:rPr lang="en-AU" dirty="0" smtClean="0"/>
              <a:t>5/5 Hartley Street</a:t>
            </a:r>
            <a:endParaRPr lang="en-AU" dirty="0"/>
          </a:p>
        </p:txBody>
      </p:sp>
      <p:sp>
        <p:nvSpPr>
          <p:cNvPr id="4" name="Text Placeholder 3"/>
          <p:cNvSpPr>
            <a:spLocks noGrp="1"/>
          </p:cNvSpPr>
          <p:nvPr>
            <p:ph type="body" sz="half" idx="2"/>
          </p:nvPr>
        </p:nvSpPr>
        <p:spPr/>
        <p:txBody>
          <a:bodyPr/>
          <a:lstStyle/>
          <a:p>
            <a:endParaRPr lang="en-AU" b="1" dirty="0" smtClean="0"/>
          </a:p>
          <a:p>
            <a:endParaRPr lang="en-AU" b="1" dirty="0"/>
          </a:p>
          <a:p>
            <a:r>
              <a:rPr lang="en-AU" sz="2400" b="1" dirty="0" smtClean="0">
                <a:solidFill>
                  <a:srgbClr val="00B0F0"/>
                </a:solidFill>
              </a:rPr>
              <a:t>Services</a:t>
            </a:r>
          </a:p>
          <a:p>
            <a:pPr marL="342900" indent="-342900">
              <a:buFont typeface="Arial" panose="020B0604020202020204" pitchFamily="34" charset="0"/>
              <a:buChar char="•"/>
            </a:pPr>
            <a:r>
              <a:rPr lang="en-AU" sz="2400" dirty="0" smtClean="0"/>
              <a:t>Counselling</a:t>
            </a:r>
          </a:p>
          <a:p>
            <a:pPr marL="342900" indent="-342900">
              <a:buFont typeface="Arial" panose="020B0604020202020204" pitchFamily="34" charset="0"/>
              <a:buChar char="•"/>
            </a:pPr>
            <a:r>
              <a:rPr lang="en-AU" sz="2400" dirty="0"/>
              <a:t>Medical support</a:t>
            </a:r>
          </a:p>
          <a:p>
            <a:pPr marL="342900" indent="-342900">
              <a:buFont typeface="Arial" panose="020B0604020202020204" pitchFamily="34" charset="0"/>
              <a:buChar char="•"/>
            </a:pPr>
            <a:endParaRPr lang="en-AU" sz="2400" dirty="0" smtClean="0"/>
          </a:p>
          <a:p>
            <a:endParaRPr lang="en-AU" sz="2400" dirty="0"/>
          </a:p>
          <a:p>
            <a:r>
              <a:rPr lang="en-AU" sz="2400" b="1" dirty="0" smtClean="0">
                <a:solidFill>
                  <a:srgbClr val="00B0F0"/>
                </a:solidFill>
              </a:rPr>
              <a:t>Criteria</a:t>
            </a:r>
          </a:p>
          <a:p>
            <a:pPr marL="342900" indent="-342900">
              <a:buFont typeface="Arial" panose="020B0604020202020204" pitchFamily="34" charset="0"/>
              <a:buChar char="•"/>
            </a:pPr>
            <a:r>
              <a:rPr lang="en-AU" sz="2400" dirty="0" smtClean="0"/>
              <a:t>12 – 25 years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04" t="7943" r="5322" b="-10147"/>
          <a:stretch/>
        </p:blipFill>
        <p:spPr bwMode="auto">
          <a:xfrm>
            <a:off x="3419872" y="836712"/>
            <a:ext cx="496855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0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Image result for old drug advertisemen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83568" y="404664"/>
            <a:ext cx="7848872" cy="5976664"/>
          </a:xfrm>
          <a:prstGeom prst="rect">
            <a:avLst/>
          </a:prstGeom>
          <a:noFill/>
          <a:ln>
            <a:noFill/>
          </a:ln>
        </p:spPr>
      </p:pic>
    </p:spTree>
    <p:extLst>
      <p:ext uri="{BB962C8B-B14F-4D97-AF65-F5344CB8AC3E}">
        <p14:creationId xmlns:p14="http://schemas.microsoft.com/office/powerpoint/2010/main" val="144105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Related image">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266700"/>
            <a:ext cx="4824536" cy="6474668"/>
          </a:xfrm>
          <a:prstGeom prst="rect">
            <a:avLst/>
          </a:prstGeom>
          <a:noFill/>
          <a:ln>
            <a:noFill/>
          </a:ln>
        </p:spPr>
      </p:pic>
    </p:spTree>
    <p:extLst>
      <p:ext uri="{BB962C8B-B14F-4D97-AF65-F5344CB8AC3E}">
        <p14:creationId xmlns:p14="http://schemas.microsoft.com/office/powerpoint/2010/main" val="385619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779686"/>
          </a:xfrm>
        </p:spPr>
        <p:txBody>
          <a:bodyPr>
            <a:normAutofit fontScale="90000"/>
          </a:bodyPr>
          <a:lstStyle/>
          <a:p>
            <a:r>
              <a:rPr lang="en-AU" sz="3600" dirty="0" smtClean="0">
                <a:solidFill>
                  <a:srgbClr val="FFFF00"/>
                </a:solidFill>
              </a:rPr>
              <a:t>Holyoake</a:t>
            </a:r>
            <a:r>
              <a:rPr lang="en-AU" dirty="0" smtClean="0"/>
              <a:t/>
            </a:r>
            <a:br>
              <a:rPr lang="en-AU" dirty="0" smtClean="0"/>
            </a:br>
            <a:r>
              <a:rPr lang="en-AU" dirty="0" smtClean="0"/>
              <a:t>21 Newland Street</a:t>
            </a:r>
            <a:endParaRPr lang="en-AU" dirty="0"/>
          </a:p>
        </p:txBody>
      </p:sp>
      <p:sp>
        <p:nvSpPr>
          <p:cNvPr id="4" name="Text Placeholder 3"/>
          <p:cNvSpPr>
            <a:spLocks noGrp="1"/>
          </p:cNvSpPr>
          <p:nvPr>
            <p:ph type="body" sz="half" idx="2"/>
          </p:nvPr>
        </p:nvSpPr>
        <p:spPr>
          <a:xfrm>
            <a:off x="457201" y="1435100"/>
            <a:ext cx="2746648" cy="4691063"/>
          </a:xfrm>
        </p:spPr>
        <p:txBody>
          <a:bodyPr>
            <a:normAutofit lnSpcReduction="10000"/>
          </a:bodyPr>
          <a:lstStyle/>
          <a:p>
            <a:endParaRPr lang="en-AU" b="1" dirty="0" smtClean="0"/>
          </a:p>
          <a:p>
            <a:endParaRPr lang="en-AU" b="1" dirty="0"/>
          </a:p>
          <a:p>
            <a:r>
              <a:rPr lang="en-AU" b="1" dirty="0" smtClean="0">
                <a:solidFill>
                  <a:srgbClr val="00B0F0"/>
                </a:solidFill>
              </a:rPr>
              <a:t>Services</a:t>
            </a:r>
          </a:p>
          <a:p>
            <a:pPr marL="285750" indent="-285750">
              <a:buFont typeface="Arial" panose="020B0604020202020204" pitchFamily="34" charset="0"/>
              <a:buChar char="•"/>
            </a:pPr>
            <a:r>
              <a:rPr lang="en-AU" dirty="0" smtClean="0"/>
              <a:t>Managing Your Life program – 12 week program for people with alcohol, drugs, other addictions</a:t>
            </a:r>
          </a:p>
          <a:p>
            <a:pPr marL="285750" indent="-285750">
              <a:buFont typeface="Arial" panose="020B0604020202020204" pitchFamily="34" charset="0"/>
              <a:buChar char="•"/>
            </a:pPr>
            <a:r>
              <a:rPr lang="en-AU" dirty="0"/>
              <a:t>Skills For Life program – 12 week program for people affected by alcohol, drugs, other addictions</a:t>
            </a:r>
          </a:p>
          <a:p>
            <a:pPr marL="285750" indent="-285750">
              <a:buFont typeface="Arial" panose="020B0604020202020204" pitchFamily="34" charset="0"/>
              <a:buChar char="•"/>
            </a:pPr>
            <a:r>
              <a:rPr lang="en-AU" dirty="0" smtClean="0"/>
              <a:t>Young People’s Program (Youth)</a:t>
            </a:r>
          </a:p>
          <a:p>
            <a:pPr marL="285750" indent="-285750">
              <a:buFont typeface="Arial" panose="020B0604020202020204" pitchFamily="34" charset="0"/>
              <a:buChar char="•"/>
            </a:pPr>
            <a:r>
              <a:rPr lang="en-AU" dirty="0" err="1" smtClean="0"/>
              <a:t>Sandplay</a:t>
            </a:r>
            <a:r>
              <a:rPr lang="en-AU" dirty="0" smtClean="0"/>
              <a:t> Therapy (5 years +)</a:t>
            </a:r>
          </a:p>
          <a:p>
            <a:pPr marL="285750" indent="-285750">
              <a:buFont typeface="Arial" panose="020B0604020202020204" pitchFamily="34" charset="0"/>
              <a:buChar char="•"/>
            </a:pPr>
            <a:r>
              <a:rPr lang="en-AU" dirty="0" smtClean="0"/>
              <a:t>Counselling</a:t>
            </a:r>
            <a:endParaRPr lang="en-AU" dirty="0"/>
          </a:p>
          <a:p>
            <a:pPr marL="285750" indent="-285750">
              <a:buFont typeface="Arial" panose="020B0604020202020204" pitchFamily="34" charset="0"/>
              <a:buChar char="•"/>
            </a:pPr>
            <a:endParaRPr lang="en-AU" dirty="0" smtClean="0"/>
          </a:p>
          <a:p>
            <a:endParaRPr lang="en-AU" dirty="0"/>
          </a:p>
          <a:p>
            <a:r>
              <a:rPr lang="en-AU" b="1" dirty="0" smtClean="0">
                <a:solidFill>
                  <a:srgbClr val="00B0F0"/>
                </a:solidFill>
              </a:rPr>
              <a:t>Criteria</a:t>
            </a:r>
          </a:p>
          <a:p>
            <a:pPr marL="285750" indent="-285750">
              <a:buFont typeface="Arial" panose="020B0604020202020204" pitchFamily="34" charset="0"/>
              <a:buChar char="•"/>
            </a:pPr>
            <a:r>
              <a:rPr lang="en-AU" dirty="0" smtClean="0"/>
              <a:t>5 years +</a:t>
            </a:r>
          </a:p>
          <a:p>
            <a:pPr marL="285750" indent="-285750">
              <a:buFont typeface="Arial" panose="020B0604020202020204" pitchFamily="34" charset="0"/>
              <a:buChar char="•"/>
            </a:pPr>
            <a:r>
              <a:rPr lang="en-AU" dirty="0"/>
              <a:t>Alcohol, drugs, gambling…</a:t>
            </a:r>
          </a:p>
          <a:p>
            <a:pPr marL="285750" indent="-285750">
              <a:buFont typeface="Arial" panose="020B0604020202020204" pitchFamily="34" charset="0"/>
              <a:buChar char="•"/>
            </a:pPr>
            <a:endParaRPr lang="en-AU" dirty="0" smtClean="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2684" y="2204864"/>
            <a:ext cx="593821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6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31224" cy="1162050"/>
          </a:xfrm>
        </p:spPr>
        <p:txBody>
          <a:bodyPr>
            <a:normAutofit/>
          </a:bodyPr>
          <a:lstStyle/>
          <a:p>
            <a:r>
              <a:rPr lang="en-AU" sz="3200" dirty="0" smtClean="0">
                <a:solidFill>
                  <a:srgbClr val="FFFF00"/>
                </a:solidFill>
              </a:rPr>
              <a:t>Remote AOD Workforce (NT </a:t>
            </a:r>
            <a:r>
              <a:rPr lang="en-AU" sz="3200" dirty="0" err="1" smtClean="0">
                <a:solidFill>
                  <a:srgbClr val="FFFF00"/>
                </a:solidFill>
              </a:rPr>
              <a:t>Dep</a:t>
            </a:r>
            <a:r>
              <a:rPr lang="en-AU" sz="3200" dirty="0" smtClean="0">
                <a:solidFill>
                  <a:srgbClr val="FFFF00"/>
                </a:solidFill>
              </a:rPr>
              <a:t> of Health)</a:t>
            </a:r>
            <a:r>
              <a:rPr lang="en-AU" dirty="0" smtClean="0">
                <a:solidFill>
                  <a:srgbClr val="FFFF00"/>
                </a:solidFill>
              </a:rPr>
              <a:t/>
            </a:r>
            <a:br>
              <a:rPr lang="en-AU" dirty="0" smtClean="0">
                <a:solidFill>
                  <a:srgbClr val="FFFF00"/>
                </a:solidFill>
              </a:rPr>
            </a:br>
            <a:endParaRPr lang="en-AU" dirty="0">
              <a:solidFill>
                <a:srgbClr val="FFFF00"/>
              </a:solidFill>
            </a:endParaRPr>
          </a:p>
        </p:txBody>
      </p:sp>
      <p:sp>
        <p:nvSpPr>
          <p:cNvPr id="4" name="Text Placeholder 3"/>
          <p:cNvSpPr>
            <a:spLocks noGrp="1"/>
          </p:cNvSpPr>
          <p:nvPr>
            <p:ph type="body" sz="half" idx="2"/>
          </p:nvPr>
        </p:nvSpPr>
        <p:spPr>
          <a:xfrm>
            <a:off x="457201" y="1196752"/>
            <a:ext cx="2674639" cy="5328592"/>
          </a:xfrm>
        </p:spPr>
        <p:txBody>
          <a:bodyPr/>
          <a:lstStyle/>
          <a:p>
            <a:r>
              <a:rPr lang="en-AU" b="1" dirty="0" smtClean="0">
                <a:solidFill>
                  <a:srgbClr val="00B0F0"/>
                </a:solidFill>
              </a:rPr>
              <a:t>Services</a:t>
            </a:r>
            <a:endParaRPr lang="en-AU" dirty="0"/>
          </a:p>
          <a:p>
            <a:pPr marL="285750" indent="-285750">
              <a:buFont typeface="Arial" panose="020B0604020202020204" pitchFamily="34" charset="0"/>
              <a:buChar char="•"/>
            </a:pPr>
            <a:r>
              <a:rPr lang="en-AU" dirty="0" smtClean="0"/>
              <a:t>Coordinate AOD workers in remote areas</a:t>
            </a:r>
          </a:p>
          <a:p>
            <a:pPr marL="285750" indent="-285750">
              <a:buFont typeface="Arial" panose="020B0604020202020204" pitchFamily="34" charset="0"/>
              <a:buChar char="•"/>
            </a:pPr>
            <a:r>
              <a:rPr lang="en-AU" dirty="0"/>
              <a:t>Based in </a:t>
            </a:r>
            <a:r>
              <a:rPr lang="en-AU" dirty="0" smtClean="0"/>
              <a:t>Aboriginal Medical Services (AMS) &amp; DoH Primary Health Care Clinics</a:t>
            </a:r>
          </a:p>
          <a:p>
            <a:pPr marL="285750" indent="-285750">
              <a:buFont typeface="Arial" panose="020B0604020202020204" pitchFamily="34" charset="0"/>
              <a:buChar char="•"/>
            </a:pPr>
            <a:r>
              <a:rPr lang="en-AU" dirty="0" smtClean="0"/>
              <a:t>AMS include CAAC (Santa Teresa, </a:t>
            </a:r>
            <a:r>
              <a:rPr lang="en-AU" dirty="0" err="1" smtClean="0"/>
              <a:t>Mutitjulu</a:t>
            </a:r>
            <a:r>
              <a:rPr lang="en-AU" dirty="0" smtClean="0"/>
              <a:t>), WAHAC (</a:t>
            </a:r>
            <a:r>
              <a:rPr lang="en-AU" dirty="0" err="1" smtClean="0"/>
              <a:t>Ntaria</a:t>
            </a:r>
            <a:r>
              <a:rPr lang="en-AU" dirty="0" smtClean="0"/>
              <a:t>), </a:t>
            </a:r>
            <a:r>
              <a:rPr lang="en-AU" dirty="0" err="1" smtClean="0"/>
              <a:t>Wurli</a:t>
            </a:r>
            <a:r>
              <a:rPr lang="en-AU" dirty="0" smtClean="0"/>
              <a:t> (Katherine), </a:t>
            </a:r>
            <a:r>
              <a:rPr lang="en-AU" dirty="0" err="1" smtClean="0"/>
              <a:t>Anyingimyi</a:t>
            </a:r>
            <a:r>
              <a:rPr lang="en-AU" dirty="0" smtClean="0"/>
              <a:t> (Tennant Creek) </a:t>
            </a:r>
            <a:r>
              <a:rPr lang="en-AU" dirty="0" err="1" smtClean="0"/>
              <a:t>Miwatj</a:t>
            </a:r>
            <a:r>
              <a:rPr lang="en-AU" dirty="0" smtClean="0"/>
              <a:t> Health (Nhulunbuy), Danila </a:t>
            </a:r>
            <a:r>
              <a:rPr lang="en-AU" dirty="0" err="1" smtClean="0"/>
              <a:t>Dilba</a:t>
            </a:r>
            <a:r>
              <a:rPr lang="en-AU" dirty="0" smtClean="0"/>
              <a:t> (Darwin)</a:t>
            </a:r>
          </a:p>
          <a:p>
            <a:pPr marL="285750" indent="-285750">
              <a:buFont typeface="Arial" panose="020B0604020202020204" pitchFamily="34" charset="0"/>
              <a:buChar char="•"/>
            </a:pPr>
            <a:r>
              <a:rPr lang="en-AU" dirty="0" smtClean="0"/>
              <a:t>DoH PHCC include Borroloola, Jabiru, Elliott, Ali </a:t>
            </a:r>
            <a:r>
              <a:rPr lang="en-AU" dirty="0" err="1" smtClean="0"/>
              <a:t>Curung</a:t>
            </a:r>
            <a:r>
              <a:rPr lang="en-AU" dirty="0" smtClean="0"/>
              <a:t>, </a:t>
            </a:r>
            <a:r>
              <a:rPr lang="en-AU" dirty="0" err="1" smtClean="0"/>
              <a:t>Titjikala</a:t>
            </a:r>
            <a:r>
              <a:rPr lang="en-AU" dirty="0" smtClean="0"/>
              <a:t>, </a:t>
            </a:r>
            <a:r>
              <a:rPr lang="en-AU" dirty="0" err="1" smtClean="0"/>
              <a:t>Aputula</a:t>
            </a:r>
            <a:r>
              <a:rPr lang="en-AU" dirty="0" smtClean="0"/>
              <a:t> (Finke), </a:t>
            </a:r>
            <a:r>
              <a:rPr lang="en-AU" dirty="0" err="1" smtClean="0"/>
              <a:t>Yuendemu</a:t>
            </a:r>
            <a:r>
              <a:rPr lang="en-AU" dirty="0" smtClean="0"/>
              <a:t>, </a:t>
            </a:r>
            <a:r>
              <a:rPr lang="en-AU" dirty="0" err="1" smtClean="0"/>
              <a:t>Ti</a:t>
            </a:r>
            <a:r>
              <a:rPr lang="en-AU" dirty="0" smtClean="0"/>
              <a:t> Tree</a:t>
            </a:r>
          </a:p>
          <a:p>
            <a:pPr marL="285750" indent="-285750">
              <a:buFont typeface="Arial" panose="020B0604020202020204" pitchFamily="34" charset="0"/>
              <a:buChar char="•"/>
            </a:pPr>
            <a:r>
              <a:rPr lang="en-AU" dirty="0" smtClean="0"/>
              <a:t>Provides a culturally appropriate service to  people that currently have limited access to AOD services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endParaRPr lang="en-AU" dirty="0"/>
          </a:p>
        </p:txBody>
      </p:sp>
      <p:pic>
        <p:nvPicPr>
          <p:cNvPr id="5" name="Picture 4" descr="cid:image030.png@01D2207C.E029440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03848" y="1628800"/>
            <a:ext cx="5760640" cy="4320480"/>
          </a:xfrm>
          <a:prstGeom prst="rect">
            <a:avLst/>
          </a:prstGeom>
          <a:noFill/>
          <a:ln w="63500" algn="in">
            <a:solidFill>
              <a:srgbClr val="F2F2F2"/>
            </a:solidFill>
            <a:miter lim="800000"/>
            <a:headEnd/>
            <a:tailEnd/>
          </a:ln>
          <a:effectLst/>
          <a:extLst/>
        </p:spPr>
      </p:pic>
    </p:spTree>
    <p:extLst>
      <p:ext uri="{BB962C8B-B14F-4D97-AF65-F5344CB8AC3E}">
        <p14:creationId xmlns:p14="http://schemas.microsoft.com/office/powerpoint/2010/main" val="422394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p:txBody>
          <a:bodyPr/>
          <a:lstStyle/>
          <a:p>
            <a:endParaRPr lang="en-AU"/>
          </a:p>
        </p:txBody>
      </p:sp>
      <p:pic>
        <p:nvPicPr>
          <p:cNvPr id="5" name="Picture 4" descr="http://douglasclegg.com/wp-content/uploads/2009/08/cocainedrops.jpg"/>
          <p:cNvPicPr/>
          <p:nvPr/>
        </p:nvPicPr>
        <p:blipFill>
          <a:blip r:embed="rId2" cstate="print"/>
          <a:srcRect/>
          <a:stretch>
            <a:fillRect/>
          </a:stretch>
        </p:blipFill>
        <p:spPr bwMode="auto">
          <a:xfrm>
            <a:off x="611560" y="260648"/>
            <a:ext cx="7704856" cy="6264696"/>
          </a:xfrm>
          <a:prstGeom prst="rect">
            <a:avLst/>
          </a:prstGeom>
          <a:noFill/>
          <a:ln w="9525">
            <a:noFill/>
            <a:miter lim="800000"/>
            <a:headEnd/>
            <a:tailEnd/>
          </a:ln>
        </p:spPr>
      </p:pic>
      <p:sp>
        <p:nvSpPr>
          <p:cNvPr id="6" name="Rectangle 5"/>
          <p:cNvSpPr/>
          <p:nvPr/>
        </p:nvSpPr>
        <p:spPr>
          <a:xfrm>
            <a:off x="4132821" y="2204864"/>
            <a:ext cx="3895563" cy="1053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800" dirty="0" smtClean="0">
                <a:solidFill>
                  <a:srgbClr val="FFFF00"/>
                </a:solidFill>
              </a:rPr>
              <a:t>?</a:t>
            </a:r>
            <a:endParaRPr lang="en-AU" sz="8800" dirty="0">
              <a:solidFill>
                <a:srgbClr val="FFFF00"/>
              </a:solidFill>
            </a:endParaRPr>
          </a:p>
        </p:txBody>
      </p:sp>
    </p:spTree>
    <p:extLst>
      <p:ext uri="{BB962C8B-B14F-4D97-AF65-F5344CB8AC3E}">
        <p14:creationId xmlns:p14="http://schemas.microsoft.com/office/powerpoint/2010/main" val="232683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427168" cy="779686"/>
          </a:xfrm>
        </p:spPr>
        <p:txBody>
          <a:bodyPr>
            <a:noAutofit/>
          </a:bodyPr>
          <a:lstStyle/>
          <a:p>
            <a:pPr algn="ctr"/>
            <a:r>
              <a:rPr lang="en-AU" sz="4000" dirty="0" smtClean="0">
                <a:solidFill>
                  <a:srgbClr val="FFFF00"/>
                </a:solidFill>
              </a:rPr>
              <a:t>What is a drug?</a:t>
            </a:r>
            <a:endParaRPr lang="en-AU" sz="4000" dirty="0">
              <a:solidFill>
                <a:srgbClr val="FFFF0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628800"/>
            <a:ext cx="2432103" cy="3133085"/>
          </a:xfrm>
        </p:spPr>
      </p:pic>
      <p:sp>
        <p:nvSpPr>
          <p:cNvPr id="7" name="Text Placeholder 6"/>
          <p:cNvSpPr>
            <a:spLocks noGrp="1"/>
          </p:cNvSpPr>
          <p:nvPr>
            <p:ph type="body" sz="half" idx="2"/>
          </p:nvPr>
        </p:nvSpPr>
        <p:spPr>
          <a:xfrm>
            <a:off x="3203848" y="1435100"/>
            <a:ext cx="5832648" cy="4691063"/>
          </a:xfrm>
        </p:spPr>
        <p:txBody>
          <a:bodyPr/>
          <a:lstStyle/>
          <a:p>
            <a:endParaRPr lang="en-AU" dirty="0" smtClean="0"/>
          </a:p>
          <a:p>
            <a:r>
              <a:rPr lang="en-AU" sz="4000" dirty="0" smtClean="0"/>
              <a:t>“A medicine or other substance which has a physiological effect when ingested or otherwise introduced into the body.” </a:t>
            </a:r>
            <a:r>
              <a:rPr lang="en-AU" sz="4000" dirty="0" smtClean="0">
                <a:solidFill>
                  <a:srgbClr val="00B0F0"/>
                </a:solidFill>
              </a:rPr>
              <a:t>– English Oxford Dictionary</a:t>
            </a:r>
          </a:p>
          <a:p>
            <a:endParaRPr lang="en-AU" dirty="0"/>
          </a:p>
          <a:p>
            <a:endParaRPr lang="en-AU" dirty="0"/>
          </a:p>
        </p:txBody>
      </p:sp>
    </p:spTree>
    <p:extLst>
      <p:ext uri="{BB962C8B-B14F-4D97-AF65-F5344CB8AC3E}">
        <p14:creationId xmlns:p14="http://schemas.microsoft.com/office/powerpoint/2010/main" val="3423728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p:txBody>
          <a:bodyPr/>
          <a:lstStyle/>
          <a:p>
            <a:endParaRPr lang="en-AU"/>
          </a:p>
        </p:txBody>
      </p:sp>
      <p:pic>
        <p:nvPicPr>
          <p:cNvPr id="5" name="Picture 4" descr="http://douglasclegg.com/wp-content/uploads/2009/08/cocainedrops.jpg"/>
          <p:cNvPicPr/>
          <p:nvPr/>
        </p:nvPicPr>
        <p:blipFill>
          <a:blip r:embed="rId3" cstate="print"/>
          <a:srcRect/>
          <a:stretch>
            <a:fillRect/>
          </a:stretch>
        </p:blipFill>
        <p:spPr bwMode="auto">
          <a:xfrm>
            <a:off x="539552" y="188640"/>
            <a:ext cx="7776864" cy="6408712"/>
          </a:xfrm>
          <a:prstGeom prst="rect">
            <a:avLst/>
          </a:prstGeom>
          <a:noFill/>
          <a:ln w="9525">
            <a:noFill/>
            <a:miter lim="800000"/>
            <a:headEnd/>
            <a:tailEnd/>
          </a:ln>
        </p:spPr>
      </p:pic>
    </p:spTree>
    <p:extLst>
      <p:ext uri="{BB962C8B-B14F-4D97-AF65-F5344CB8AC3E}">
        <p14:creationId xmlns:p14="http://schemas.microsoft.com/office/powerpoint/2010/main" val="2698618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47248" cy="1162050"/>
          </a:xfrm>
        </p:spPr>
        <p:txBody>
          <a:bodyPr>
            <a:normAutofit fontScale="90000"/>
          </a:bodyPr>
          <a:lstStyle/>
          <a:p>
            <a:r>
              <a:rPr lang="en-AU" sz="3200" dirty="0" smtClean="0">
                <a:solidFill>
                  <a:srgbClr val="FFFF00"/>
                </a:solidFill>
              </a:rPr>
              <a:t>BRADAAG – Barkly Region Alcohol and Drug Abuse Advisory Group</a:t>
            </a:r>
            <a:r>
              <a:rPr lang="en-AU" dirty="0" smtClean="0">
                <a:solidFill>
                  <a:srgbClr val="FFFF00"/>
                </a:solidFill>
              </a:rPr>
              <a:t/>
            </a:r>
            <a:br>
              <a:rPr lang="en-AU" dirty="0" smtClean="0">
                <a:solidFill>
                  <a:srgbClr val="FFFF00"/>
                </a:solidFill>
              </a:rPr>
            </a:br>
            <a:r>
              <a:rPr lang="en-AU" dirty="0" smtClean="0"/>
              <a:t>29</a:t>
            </a:r>
            <a:r>
              <a:rPr lang="en-AU" dirty="0" smtClean="0">
                <a:solidFill>
                  <a:srgbClr val="FFFF00"/>
                </a:solidFill>
              </a:rPr>
              <a:t> </a:t>
            </a:r>
            <a:r>
              <a:rPr lang="en-AU" dirty="0" smtClean="0"/>
              <a:t>Staunton Street, Tennant Creek</a:t>
            </a:r>
            <a:endParaRPr lang="en-AU"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3849" y="2132856"/>
            <a:ext cx="5620136" cy="3888432"/>
          </a:xfrm>
        </p:spPr>
      </p:pic>
      <p:sp>
        <p:nvSpPr>
          <p:cNvPr id="4" name="Text Placeholder 3"/>
          <p:cNvSpPr>
            <a:spLocks noGrp="1"/>
          </p:cNvSpPr>
          <p:nvPr>
            <p:ph type="body" sz="half" idx="2"/>
          </p:nvPr>
        </p:nvSpPr>
        <p:spPr/>
        <p:txBody>
          <a:bodyPr>
            <a:normAutofit lnSpcReduction="10000"/>
          </a:bodyPr>
          <a:lstStyle/>
          <a:p>
            <a:endParaRPr lang="en-AU" b="1" dirty="0" smtClean="0"/>
          </a:p>
          <a:p>
            <a:endParaRPr lang="en-AU" b="1" dirty="0"/>
          </a:p>
          <a:p>
            <a:r>
              <a:rPr lang="en-AU" sz="2000" b="1" dirty="0" smtClean="0">
                <a:solidFill>
                  <a:srgbClr val="00B0F0"/>
                </a:solidFill>
              </a:rPr>
              <a:t>Services</a:t>
            </a:r>
          </a:p>
          <a:p>
            <a:pPr marL="342900" indent="-342900">
              <a:buFont typeface="Arial" panose="020B0604020202020204" pitchFamily="34" charset="0"/>
              <a:buChar char="•"/>
            </a:pPr>
            <a:r>
              <a:rPr lang="en-AU" sz="2000" dirty="0" smtClean="0"/>
              <a:t>Residential 8 weeks</a:t>
            </a:r>
          </a:p>
          <a:p>
            <a:pPr marL="342900" indent="-342900">
              <a:buFont typeface="Arial" panose="020B0604020202020204" pitchFamily="34" charset="0"/>
              <a:buChar char="•"/>
            </a:pPr>
            <a:r>
              <a:rPr lang="en-AU" sz="2000" dirty="0"/>
              <a:t>20 </a:t>
            </a:r>
            <a:r>
              <a:rPr lang="en-AU" sz="2000" dirty="0" smtClean="0"/>
              <a:t>beds</a:t>
            </a:r>
          </a:p>
          <a:p>
            <a:pPr marL="342900" indent="-342900">
              <a:buFont typeface="Arial" panose="020B0604020202020204" pitchFamily="34" charset="0"/>
              <a:buChar char="•"/>
            </a:pPr>
            <a:r>
              <a:rPr lang="en-AU" sz="2000" dirty="0"/>
              <a:t>Sobering Up </a:t>
            </a:r>
            <a:r>
              <a:rPr lang="en-AU" sz="2000" dirty="0" smtClean="0"/>
              <a:t>Shelter</a:t>
            </a:r>
          </a:p>
          <a:p>
            <a:pPr marL="342900" indent="-342900">
              <a:buFont typeface="Arial" panose="020B0604020202020204" pitchFamily="34" charset="0"/>
              <a:buChar char="•"/>
            </a:pPr>
            <a:r>
              <a:rPr lang="en-AU" sz="2000" dirty="0"/>
              <a:t>Transitional Aftercare </a:t>
            </a:r>
            <a:r>
              <a:rPr lang="en-AU" sz="2000" dirty="0" smtClean="0"/>
              <a:t>Program</a:t>
            </a:r>
          </a:p>
          <a:p>
            <a:pPr marL="342900" indent="-342900">
              <a:buFont typeface="Arial" panose="020B0604020202020204" pitchFamily="34" charset="0"/>
              <a:buChar char="•"/>
            </a:pPr>
            <a:r>
              <a:rPr lang="en-AU" sz="2000" dirty="0" smtClean="0"/>
              <a:t>Outreach</a:t>
            </a:r>
          </a:p>
          <a:p>
            <a:pPr marL="342900" indent="-342900">
              <a:buFont typeface="Arial" panose="020B0604020202020204" pitchFamily="34" charset="0"/>
              <a:buChar char="•"/>
            </a:pPr>
            <a:r>
              <a:rPr lang="en-AU" sz="2000" dirty="0"/>
              <a:t>Family residential rehabilitation</a:t>
            </a:r>
          </a:p>
          <a:p>
            <a:endParaRPr lang="en-AU" sz="2000" dirty="0"/>
          </a:p>
          <a:p>
            <a:r>
              <a:rPr lang="en-AU" sz="2000" b="1" dirty="0" smtClean="0">
                <a:solidFill>
                  <a:srgbClr val="00B0F0"/>
                </a:solidFill>
              </a:rPr>
              <a:t>Criteria</a:t>
            </a:r>
          </a:p>
          <a:p>
            <a:pPr marL="342900" indent="-342900">
              <a:buFont typeface="Arial" panose="020B0604020202020204" pitchFamily="34" charset="0"/>
              <a:buChar char="•"/>
            </a:pPr>
            <a:r>
              <a:rPr lang="en-AU" sz="2000" dirty="0" smtClean="0"/>
              <a:t>Adult</a:t>
            </a:r>
          </a:p>
        </p:txBody>
      </p:sp>
    </p:spTree>
    <p:extLst>
      <p:ext uri="{BB962C8B-B14F-4D97-AF65-F5344CB8AC3E}">
        <p14:creationId xmlns:p14="http://schemas.microsoft.com/office/powerpoint/2010/main" val="3153058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AU" dirty="0" smtClean="0">
                <a:solidFill>
                  <a:srgbClr val="FFFF00"/>
                </a:solidFill>
              </a:rPr>
              <a:t>QUESTIONS?</a:t>
            </a:r>
            <a:endParaRPr lang="en-AU" dirty="0">
              <a:solidFill>
                <a:srgbClr val="FFFF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72456"/>
            <a:ext cx="57150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38275"/>
            <a:ext cx="57150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friends don't let friends drive drun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08720"/>
            <a:ext cx="8568951"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5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p:txBody>
          <a:bodyPr/>
          <a:lstStyle/>
          <a:p>
            <a:endParaRPr lang="en-AU"/>
          </a:p>
        </p:txBody>
      </p:sp>
      <p:sp>
        <p:nvSpPr>
          <p:cNvPr id="5" name="Subtitle 1"/>
          <p:cNvSpPr txBox="1">
            <a:spLocks/>
          </p:cNvSpPr>
          <p:nvPr/>
        </p:nvSpPr>
        <p:spPr>
          <a:xfrm>
            <a:off x="3275856" y="4005064"/>
            <a:ext cx="5400600"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200000"/>
              <a:defRPr/>
            </a:pPr>
            <a:endParaRPr lang="en-AU" dirty="0"/>
          </a:p>
        </p:txBody>
      </p:sp>
      <p:pic>
        <p:nvPicPr>
          <p:cNvPr id="6" name="Picture 5" descr="http://www.philosophersguild.com/images/P/0602.jpg"/>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5616" y="116632"/>
            <a:ext cx="7056784" cy="655272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17268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aSoaip39VJ0/U_3wnaowkSI/AAAAAAAAIH8/lVOdADzQV9g/s1600/butisol-1969.g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16632"/>
            <a:ext cx="5256583" cy="6624736"/>
          </a:xfrm>
          <a:prstGeom prst="rect">
            <a:avLst/>
          </a:prstGeom>
          <a:noFill/>
          <a:ln>
            <a:noFill/>
          </a:ln>
        </p:spPr>
      </p:pic>
    </p:spTree>
    <p:extLst>
      <p:ext uri="{BB962C8B-B14F-4D97-AF65-F5344CB8AC3E}">
        <p14:creationId xmlns:p14="http://schemas.microsoft.com/office/powerpoint/2010/main" val="7959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 y="4648200"/>
            <a:ext cx="8763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just">
              <a:spcBef>
                <a:spcPct val="20000"/>
              </a:spcBef>
              <a:buClr>
                <a:srgbClr val="FFFF00"/>
              </a:buClr>
              <a:buSzPct val="50000"/>
              <a:buFont typeface="Wingdings" pitchFamily="2" charset="2"/>
              <a:buNone/>
            </a:pPr>
            <a:endParaRPr lang="en-AU" sz="2800" dirty="0">
              <a:solidFill>
                <a:schemeClr val="bg1"/>
              </a:solidFill>
            </a:endParaRPr>
          </a:p>
        </p:txBody>
      </p:sp>
      <p:sp>
        <p:nvSpPr>
          <p:cNvPr id="4100" name="Rectangle 4"/>
          <p:cNvSpPr>
            <a:spLocks noChangeArrowheads="1"/>
          </p:cNvSpPr>
          <p:nvPr/>
        </p:nvSpPr>
        <p:spPr bwMode="auto">
          <a:xfrm>
            <a:off x="2133600" y="304800"/>
            <a:ext cx="70104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AU" sz="6000" dirty="0" smtClean="0">
                <a:solidFill>
                  <a:schemeClr val="bg1"/>
                </a:solidFill>
              </a:rPr>
              <a:t>W</a:t>
            </a:r>
            <a:endParaRPr lang="en-AU" sz="6000" dirty="0">
              <a:solidFill>
                <a:schemeClr val="bg1"/>
              </a:solidFill>
            </a:endParaRPr>
          </a:p>
        </p:txBody>
      </p:sp>
      <p:sp>
        <p:nvSpPr>
          <p:cNvPr id="2" name="Title 1"/>
          <p:cNvSpPr>
            <a:spLocks noGrp="1"/>
          </p:cNvSpPr>
          <p:nvPr>
            <p:ph type="title"/>
          </p:nvPr>
        </p:nvSpPr>
        <p:spPr>
          <a:xfrm>
            <a:off x="457200" y="273050"/>
            <a:ext cx="3008313" cy="593725"/>
          </a:xfrm>
        </p:spPr>
        <p:txBody>
          <a:bodyPr/>
          <a:lstStyle/>
          <a:p>
            <a:r>
              <a:rPr lang="en-AU" dirty="0" smtClean="0">
                <a:solidFill>
                  <a:srgbClr val="FFFF00"/>
                </a:solidFill>
              </a:rPr>
              <a:t>Services That Can Assist</a:t>
            </a:r>
            <a:endParaRPr lang="en-AU" dirty="0">
              <a:solidFill>
                <a:srgbClr val="FFFF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3928" y="622734"/>
            <a:ext cx="4824536" cy="5625666"/>
          </a:xfrm>
        </p:spPr>
      </p:pic>
      <p:sp>
        <p:nvSpPr>
          <p:cNvPr id="4" name="Text Placeholder 3"/>
          <p:cNvSpPr>
            <a:spLocks noGrp="1"/>
          </p:cNvSpPr>
          <p:nvPr>
            <p:ph type="body" sz="half" idx="2"/>
          </p:nvPr>
        </p:nvSpPr>
        <p:spPr>
          <a:xfrm>
            <a:off x="457200" y="1052736"/>
            <a:ext cx="3008313" cy="5073427"/>
          </a:xfrm>
        </p:spPr>
        <p:txBody>
          <a:bodyPr>
            <a:normAutofit lnSpcReduction="10000"/>
          </a:bodyPr>
          <a:lstStyle/>
          <a:p>
            <a:r>
              <a:rPr lang="en-AU" b="1" dirty="0" smtClean="0">
                <a:solidFill>
                  <a:srgbClr val="00B0F0"/>
                </a:solidFill>
              </a:rPr>
              <a:t>Alice Springs</a:t>
            </a:r>
          </a:p>
          <a:p>
            <a:pPr marL="285750" indent="-285750">
              <a:buFont typeface="Arial" panose="020B0604020202020204" pitchFamily="34" charset="0"/>
              <a:buChar char="•"/>
            </a:pPr>
            <a:r>
              <a:rPr lang="en-AU" dirty="0" smtClean="0"/>
              <a:t>Alcohol and other Drugs Services Central Australia (ADSCA)</a:t>
            </a:r>
          </a:p>
          <a:p>
            <a:pPr marL="285750" indent="-285750">
              <a:buFont typeface="Arial" panose="020B0604020202020204" pitchFamily="34" charset="0"/>
              <a:buChar char="•"/>
            </a:pPr>
            <a:r>
              <a:rPr lang="en-AU" dirty="0"/>
              <a:t>Central </a:t>
            </a:r>
            <a:r>
              <a:rPr lang="en-AU" dirty="0" smtClean="0"/>
              <a:t>Australian </a:t>
            </a:r>
            <a:r>
              <a:rPr lang="en-AU" dirty="0"/>
              <a:t>Aboriginal Alcohol Programmes Unit (CAAAPU</a:t>
            </a:r>
            <a:r>
              <a:rPr lang="en-AU" dirty="0" smtClean="0"/>
              <a:t>)</a:t>
            </a:r>
          </a:p>
          <a:p>
            <a:pPr marL="285750" indent="-285750">
              <a:buFont typeface="Arial" panose="020B0604020202020204" pitchFamily="34" charset="0"/>
              <a:buChar char="•"/>
            </a:pPr>
            <a:r>
              <a:rPr lang="en-AU" dirty="0"/>
              <a:t>Drug &amp; Alcohol </a:t>
            </a:r>
            <a:r>
              <a:rPr lang="en-AU" dirty="0" smtClean="0"/>
              <a:t>Services </a:t>
            </a:r>
            <a:r>
              <a:rPr lang="en-AU" dirty="0"/>
              <a:t>Association (DASA)</a:t>
            </a:r>
          </a:p>
          <a:p>
            <a:pPr marL="285750" indent="-285750">
              <a:buFont typeface="Arial" panose="020B0604020202020204" pitchFamily="34" charset="0"/>
              <a:buChar char="•"/>
            </a:pPr>
            <a:r>
              <a:rPr lang="en-AU" dirty="0"/>
              <a:t>Central Australian Aboriginal Congress (Social and Emotional Wellbeing)</a:t>
            </a:r>
          </a:p>
          <a:p>
            <a:pPr marL="285750" indent="-285750">
              <a:buFont typeface="Arial" panose="020B0604020202020204" pitchFamily="34" charset="0"/>
              <a:buChar char="•"/>
            </a:pPr>
            <a:r>
              <a:rPr lang="en-AU" dirty="0"/>
              <a:t>Headspace</a:t>
            </a:r>
          </a:p>
          <a:p>
            <a:pPr marL="285750" indent="-285750">
              <a:buFont typeface="Arial" panose="020B0604020202020204" pitchFamily="34" charset="0"/>
              <a:buChar char="•"/>
            </a:pPr>
            <a:r>
              <a:rPr lang="en-AU" dirty="0"/>
              <a:t>Holyoake</a:t>
            </a:r>
          </a:p>
          <a:p>
            <a:pPr marL="285750" indent="-285750">
              <a:buFont typeface="Arial" panose="020B0604020202020204" pitchFamily="34" charset="0"/>
              <a:buChar char="•"/>
            </a:pPr>
            <a:r>
              <a:rPr lang="en-AU" dirty="0" err="1"/>
              <a:t>BushMob</a:t>
            </a:r>
            <a:endParaRPr lang="en-AU" dirty="0"/>
          </a:p>
          <a:p>
            <a:pPr marL="285750" indent="-285750">
              <a:buFont typeface="Arial" panose="020B0604020202020204" pitchFamily="34" charset="0"/>
              <a:buChar char="•"/>
            </a:pPr>
            <a:r>
              <a:rPr lang="en-AU" dirty="0"/>
              <a:t>Remote AOD </a:t>
            </a:r>
            <a:r>
              <a:rPr lang="en-AU" dirty="0" smtClean="0"/>
              <a:t>Workforce</a:t>
            </a:r>
          </a:p>
          <a:p>
            <a:endParaRPr lang="en-AU" dirty="0" smtClean="0"/>
          </a:p>
          <a:p>
            <a:r>
              <a:rPr lang="en-AU" b="1" dirty="0" smtClean="0">
                <a:solidFill>
                  <a:srgbClr val="00B0F0"/>
                </a:solidFill>
              </a:rPr>
              <a:t>Tennant Creek</a:t>
            </a:r>
          </a:p>
          <a:p>
            <a:pPr marL="285750" indent="-285750">
              <a:buFont typeface="Arial" panose="020B0604020202020204" pitchFamily="34" charset="0"/>
              <a:buChar char="•"/>
            </a:pPr>
            <a:r>
              <a:rPr lang="en-AU" dirty="0" smtClean="0"/>
              <a:t>Alcohol and other Drugs Services Central Australia (ADSCA)</a:t>
            </a:r>
          </a:p>
          <a:p>
            <a:pPr marL="285750" indent="-285750">
              <a:buFont typeface="Arial" panose="020B0604020202020204" pitchFamily="34" charset="0"/>
              <a:buChar char="•"/>
            </a:pPr>
            <a:r>
              <a:rPr lang="en-AU" dirty="0"/>
              <a:t>Barkly Region Alcohol and Drug Abuse Advisory Group (BRADAAG)</a:t>
            </a:r>
          </a:p>
          <a:p>
            <a:pPr marL="285750" indent="-285750">
              <a:buFont typeface="Arial" panose="020B0604020202020204" pitchFamily="34" charset="0"/>
              <a:buChar char="•"/>
            </a:pPr>
            <a:endParaRPr lang="en-AU" dirty="0" smtClean="0"/>
          </a:p>
          <a:p>
            <a:endParaRPr lang="en-AU" dirty="0" smtClean="0"/>
          </a:p>
          <a:p>
            <a:endParaRPr lang="en-AU" dirty="0" smtClean="0"/>
          </a:p>
        </p:txBody>
      </p:sp>
    </p:spTree>
    <p:extLst>
      <p:ext uri="{BB962C8B-B14F-4D97-AF65-F5344CB8AC3E}">
        <p14:creationId xmlns:p14="http://schemas.microsoft.com/office/powerpoint/2010/main" val="68656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19256" cy="1318468"/>
          </a:xfrm>
        </p:spPr>
        <p:txBody>
          <a:bodyPr>
            <a:normAutofit fontScale="90000"/>
          </a:bodyPr>
          <a:lstStyle/>
          <a:p>
            <a:r>
              <a:rPr lang="en-AU" sz="3200" dirty="0" smtClean="0">
                <a:solidFill>
                  <a:srgbClr val="FFFF00"/>
                </a:solidFill>
              </a:rPr>
              <a:t>ADSCA – Alcohol and other Drugs Services Central Australia (NT </a:t>
            </a:r>
            <a:r>
              <a:rPr lang="en-AU" sz="3200" dirty="0" err="1" smtClean="0">
                <a:solidFill>
                  <a:srgbClr val="FFFF00"/>
                </a:solidFill>
              </a:rPr>
              <a:t>Dep</a:t>
            </a:r>
            <a:r>
              <a:rPr lang="en-AU" sz="3200" dirty="0" smtClean="0">
                <a:solidFill>
                  <a:srgbClr val="FFFF00"/>
                </a:solidFill>
              </a:rPr>
              <a:t> of Health)</a:t>
            </a:r>
            <a:br>
              <a:rPr lang="en-AU" sz="3200" dirty="0" smtClean="0">
                <a:solidFill>
                  <a:srgbClr val="FFFF00"/>
                </a:solidFill>
              </a:rPr>
            </a:br>
            <a:r>
              <a:rPr lang="en-AU" sz="2700" dirty="0" smtClean="0"/>
              <a:t>2 Stuart Terrace (also at 172 Patterson St Tennant Creek)</a:t>
            </a:r>
            <a:endParaRPr lang="en-AU" sz="2700"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9912" y="1916833"/>
            <a:ext cx="4895726" cy="4104456"/>
          </a:xfrm>
        </p:spPr>
      </p:pic>
      <p:sp>
        <p:nvSpPr>
          <p:cNvPr id="7" name="Text Placeholder 6"/>
          <p:cNvSpPr>
            <a:spLocks noGrp="1"/>
          </p:cNvSpPr>
          <p:nvPr>
            <p:ph type="body" sz="half" idx="2"/>
          </p:nvPr>
        </p:nvSpPr>
        <p:spPr>
          <a:xfrm>
            <a:off x="251520" y="1435100"/>
            <a:ext cx="3456384" cy="5162252"/>
          </a:xfrm>
        </p:spPr>
        <p:txBody>
          <a:bodyPr>
            <a:normAutofit fontScale="92500" lnSpcReduction="20000"/>
          </a:bodyPr>
          <a:lstStyle/>
          <a:p>
            <a:r>
              <a:rPr lang="en-AU" sz="1800" b="1" dirty="0" smtClean="0">
                <a:solidFill>
                  <a:srgbClr val="00B0F0"/>
                </a:solidFill>
              </a:rPr>
              <a:t>Services</a:t>
            </a:r>
          </a:p>
          <a:p>
            <a:pPr marL="285750" indent="-285750">
              <a:buFont typeface="Arial" panose="020B0604020202020204" pitchFamily="34" charset="0"/>
              <a:buChar char="•"/>
            </a:pPr>
            <a:r>
              <a:rPr lang="en-AU" sz="1800" dirty="0" smtClean="0"/>
              <a:t>Assessment</a:t>
            </a:r>
          </a:p>
          <a:p>
            <a:pPr marL="285750" indent="-285750">
              <a:buFont typeface="Arial" panose="020B0604020202020204" pitchFamily="34" charset="0"/>
              <a:buChar char="•"/>
            </a:pPr>
            <a:r>
              <a:rPr lang="en-AU" sz="1800" dirty="0" smtClean="0"/>
              <a:t>Withdrawal </a:t>
            </a:r>
          </a:p>
          <a:p>
            <a:pPr marL="285750" indent="-285750">
              <a:buFont typeface="Arial" panose="020B0604020202020204" pitchFamily="34" charset="0"/>
              <a:buChar char="•"/>
            </a:pPr>
            <a:r>
              <a:rPr lang="en-AU" sz="1800" dirty="0"/>
              <a:t>Opiate Substitution Therapy</a:t>
            </a:r>
          </a:p>
          <a:p>
            <a:pPr marL="285750" indent="-285750">
              <a:buFont typeface="Arial" panose="020B0604020202020204" pitchFamily="34" charset="0"/>
              <a:buChar char="•"/>
            </a:pPr>
            <a:r>
              <a:rPr lang="en-AU" sz="1800" dirty="0"/>
              <a:t>Specialist Counselling</a:t>
            </a:r>
          </a:p>
          <a:p>
            <a:pPr marL="285750" indent="-285750">
              <a:buFont typeface="Arial" panose="020B0604020202020204" pitchFamily="34" charset="0"/>
              <a:buChar char="•"/>
            </a:pPr>
            <a:r>
              <a:rPr lang="en-AU" sz="1800" dirty="0"/>
              <a:t>Volatile Substance Abuse case management</a:t>
            </a:r>
          </a:p>
          <a:p>
            <a:pPr marL="285750" indent="-285750">
              <a:buFont typeface="Arial" panose="020B0604020202020204" pitchFamily="34" charset="0"/>
              <a:buChar char="•"/>
            </a:pPr>
            <a:r>
              <a:rPr lang="en-AU" sz="1800" dirty="0"/>
              <a:t>Volatile Substance Abuse Management Plans</a:t>
            </a:r>
          </a:p>
          <a:p>
            <a:pPr marL="285750" indent="-285750">
              <a:buFont typeface="Arial" panose="020B0604020202020204" pitchFamily="34" charset="0"/>
              <a:buChar char="•"/>
            </a:pPr>
            <a:r>
              <a:rPr lang="en-AU" sz="1800" dirty="0"/>
              <a:t>Alcohol Mandatory Treatment (Alice Springs Alcohol Assessment Service)</a:t>
            </a:r>
          </a:p>
          <a:p>
            <a:pPr marL="285750" indent="-285750">
              <a:buFont typeface="Arial" panose="020B0604020202020204" pitchFamily="34" charset="0"/>
              <a:buChar char="•"/>
            </a:pPr>
            <a:r>
              <a:rPr lang="en-AU" sz="1800" dirty="0"/>
              <a:t>Education</a:t>
            </a:r>
          </a:p>
          <a:p>
            <a:pPr marL="285750" indent="-285750">
              <a:buFont typeface="Arial" panose="020B0604020202020204" pitchFamily="34" charset="0"/>
              <a:buChar char="•"/>
            </a:pPr>
            <a:r>
              <a:rPr lang="en-AU" sz="1800" dirty="0"/>
              <a:t>Training</a:t>
            </a:r>
          </a:p>
          <a:p>
            <a:pPr marL="285750" indent="-285750">
              <a:buFont typeface="Arial" panose="020B0604020202020204" pitchFamily="34" charset="0"/>
              <a:buChar char="•"/>
            </a:pPr>
            <a:r>
              <a:rPr lang="en-AU" sz="1800" dirty="0"/>
              <a:t>Medical support</a:t>
            </a:r>
          </a:p>
          <a:p>
            <a:endParaRPr lang="en-AU" sz="1800" dirty="0" smtClean="0"/>
          </a:p>
          <a:p>
            <a:r>
              <a:rPr lang="en-AU" sz="1800" b="1" dirty="0" smtClean="0">
                <a:solidFill>
                  <a:srgbClr val="00B0F0"/>
                </a:solidFill>
              </a:rPr>
              <a:t>Criteria</a:t>
            </a:r>
          </a:p>
          <a:p>
            <a:pPr marL="285750" indent="-285750">
              <a:buFont typeface="Arial" panose="020B0604020202020204" pitchFamily="34" charset="0"/>
              <a:buChar char="•"/>
            </a:pPr>
            <a:r>
              <a:rPr lang="en-AU" sz="1800" dirty="0" smtClean="0"/>
              <a:t>Tobacco, alcohol, all other drugs</a:t>
            </a:r>
          </a:p>
          <a:p>
            <a:pPr marL="285750" indent="-285750">
              <a:buFont typeface="Arial" panose="020B0604020202020204" pitchFamily="34" charset="0"/>
              <a:buChar char="•"/>
            </a:pPr>
            <a:r>
              <a:rPr lang="en-AU" sz="1800" dirty="0"/>
              <a:t>Adults, juveniles, families</a:t>
            </a:r>
          </a:p>
          <a:p>
            <a:pPr marL="285750" indent="-285750">
              <a:buFont typeface="Arial" panose="020B0604020202020204" pitchFamily="34" charset="0"/>
              <a:buChar char="•"/>
            </a:pPr>
            <a:endParaRPr lang="en-AU" sz="1800" dirty="0" smtClean="0"/>
          </a:p>
          <a:p>
            <a:endParaRPr lang="en-AU" dirty="0" smtClean="0"/>
          </a:p>
          <a:p>
            <a:endParaRPr lang="en-AU" dirty="0"/>
          </a:p>
        </p:txBody>
      </p:sp>
    </p:spTree>
    <p:extLst>
      <p:ext uri="{BB962C8B-B14F-4D97-AF65-F5344CB8AC3E}">
        <p14:creationId xmlns:p14="http://schemas.microsoft.com/office/powerpoint/2010/main" val="1440686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4464496" cy="1008112"/>
          </a:xfrm>
        </p:spPr>
        <p:txBody>
          <a:bodyPr>
            <a:normAutofit/>
          </a:bodyPr>
          <a:lstStyle/>
          <a:p>
            <a:r>
              <a:rPr lang="en-AU" sz="3200" dirty="0" smtClean="0">
                <a:solidFill>
                  <a:srgbClr val="FFFF00"/>
                </a:solidFill>
              </a:rPr>
              <a:t>BushMob</a:t>
            </a:r>
            <a:r>
              <a:rPr lang="en-AU" dirty="0" smtClean="0">
                <a:solidFill>
                  <a:srgbClr val="FFFF00"/>
                </a:solidFill>
              </a:rPr>
              <a:t/>
            </a:r>
            <a:br>
              <a:rPr lang="en-AU" dirty="0" smtClean="0">
                <a:solidFill>
                  <a:srgbClr val="FFFF00"/>
                </a:solidFill>
              </a:rPr>
            </a:br>
            <a:r>
              <a:rPr lang="en-AU" dirty="0" smtClean="0"/>
              <a:t>36</a:t>
            </a:r>
            <a:r>
              <a:rPr lang="en-AU" dirty="0" smtClean="0">
                <a:solidFill>
                  <a:srgbClr val="FFFF00"/>
                </a:solidFill>
              </a:rPr>
              <a:t> </a:t>
            </a:r>
            <a:r>
              <a:rPr lang="en-AU" dirty="0" smtClean="0"/>
              <a:t>Priest Street</a:t>
            </a:r>
            <a:endParaRPr lang="en-AU" dirty="0"/>
          </a:p>
        </p:txBody>
      </p:sp>
      <p:sp>
        <p:nvSpPr>
          <p:cNvPr id="4" name="Text Placeholder 3"/>
          <p:cNvSpPr>
            <a:spLocks noGrp="1"/>
          </p:cNvSpPr>
          <p:nvPr>
            <p:ph type="body" sz="half" idx="2"/>
          </p:nvPr>
        </p:nvSpPr>
        <p:spPr>
          <a:xfrm>
            <a:off x="179512" y="1412776"/>
            <a:ext cx="2880320" cy="5234260"/>
          </a:xfrm>
        </p:spPr>
        <p:txBody>
          <a:bodyPr>
            <a:noAutofit/>
          </a:bodyPr>
          <a:lstStyle/>
          <a:p>
            <a:r>
              <a:rPr lang="en-AU" sz="1600" b="1" dirty="0" smtClean="0">
                <a:solidFill>
                  <a:srgbClr val="00B0F0"/>
                </a:solidFill>
              </a:rPr>
              <a:t>Services</a:t>
            </a:r>
          </a:p>
          <a:p>
            <a:pPr marL="285750" indent="-285750">
              <a:buFont typeface="Arial" panose="020B0604020202020204" pitchFamily="34" charset="0"/>
              <a:buChar char="•"/>
            </a:pPr>
            <a:r>
              <a:rPr lang="en-AU" sz="1600" dirty="0" smtClean="0"/>
              <a:t>Residential - 24 hour care</a:t>
            </a:r>
          </a:p>
          <a:p>
            <a:pPr marL="285750" indent="-285750">
              <a:buFont typeface="Arial" panose="020B0604020202020204" pitchFamily="34" charset="0"/>
              <a:buChar char="•"/>
            </a:pPr>
            <a:r>
              <a:rPr lang="en-AU" sz="1600" dirty="0"/>
              <a:t>20 beds</a:t>
            </a:r>
          </a:p>
          <a:p>
            <a:pPr marL="285750" indent="-285750">
              <a:buFont typeface="Arial" panose="020B0604020202020204" pitchFamily="34" charset="0"/>
              <a:buChar char="•"/>
            </a:pPr>
            <a:r>
              <a:rPr lang="en-AU" sz="1600" dirty="0"/>
              <a:t>Case management</a:t>
            </a:r>
          </a:p>
          <a:p>
            <a:pPr marL="285750" indent="-285750">
              <a:buFont typeface="Arial" panose="020B0604020202020204" pitchFamily="34" charset="0"/>
              <a:buChar char="•"/>
            </a:pPr>
            <a:r>
              <a:rPr lang="en-AU" sz="1600" dirty="0"/>
              <a:t>Outreach</a:t>
            </a:r>
          </a:p>
          <a:p>
            <a:pPr marL="285750" indent="-285750">
              <a:buFont typeface="Arial" panose="020B0604020202020204" pitchFamily="34" charset="0"/>
              <a:buChar char="•"/>
            </a:pPr>
            <a:r>
              <a:rPr lang="en-AU" sz="1600" dirty="0"/>
              <a:t>Counselling</a:t>
            </a:r>
          </a:p>
          <a:p>
            <a:pPr marL="285750" indent="-285750">
              <a:buFont typeface="Arial" panose="020B0604020202020204" pitchFamily="34" charset="0"/>
              <a:buChar char="•"/>
            </a:pPr>
            <a:r>
              <a:rPr lang="en-AU" sz="1600" dirty="0"/>
              <a:t>Brief interventions</a:t>
            </a:r>
          </a:p>
          <a:p>
            <a:pPr marL="285750" indent="-285750">
              <a:buFont typeface="Arial" panose="020B0604020202020204" pitchFamily="34" charset="0"/>
              <a:buChar char="•"/>
            </a:pPr>
            <a:r>
              <a:rPr lang="en-AU" sz="1600" dirty="0"/>
              <a:t>VSA and AOD program  </a:t>
            </a:r>
          </a:p>
          <a:p>
            <a:pPr marL="285750" indent="-285750">
              <a:buFont typeface="Arial" panose="020B0604020202020204" pitchFamily="34" charset="0"/>
              <a:buChar char="•"/>
            </a:pPr>
            <a:r>
              <a:rPr lang="en-AU" sz="1600" dirty="0"/>
              <a:t>Life skills development programs</a:t>
            </a:r>
          </a:p>
          <a:p>
            <a:endParaRPr lang="en-AU" sz="1600" dirty="0" smtClean="0"/>
          </a:p>
          <a:p>
            <a:endParaRPr lang="en-AU" sz="1600" dirty="0" smtClean="0"/>
          </a:p>
          <a:p>
            <a:r>
              <a:rPr lang="en-AU" sz="1600" b="1" dirty="0" smtClean="0">
                <a:solidFill>
                  <a:srgbClr val="00B0F0"/>
                </a:solidFill>
              </a:rPr>
              <a:t>Criteria</a:t>
            </a:r>
          </a:p>
          <a:p>
            <a:pPr marL="285750" indent="-285750">
              <a:buFont typeface="Arial" panose="020B0604020202020204" pitchFamily="34" charset="0"/>
              <a:buChar char="•"/>
            </a:pPr>
            <a:r>
              <a:rPr lang="en-AU" sz="1600" dirty="0" smtClean="0"/>
              <a:t>12-25 years</a:t>
            </a:r>
          </a:p>
          <a:p>
            <a:pPr marL="285750" indent="-285750">
              <a:buFont typeface="Arial" panose="020B0604020202020204" pitchFamily="34" charset="0"/>
              <a:buChar char="•"/>
            </a:pPr>
            <a:r>
              <a:rPr lang="en-AU" sz="1600" dirty="0" smtClean="0"/>
              <a:t>Substance abuse</a:t>
            </a:r>
          </a:p>
          <a:p>
            <a:pPr marL="285750" indent="-285750">
              <a:buFont typeface="Arial" panose="020B0604020202020204" pitchFamily="34" charset="0"/>
              <a:buChar char="•"/>
            </a:pPr>
            <a:r>
              <a:rPr lang="en-AU" sz="1600" dirty="0"/>
              <a:t>Violence</a:t>
            </a:r>
          </a:p>
          <a:p>
            <a:pPr marL="285750" indent="-285750">
              <a:buFont typeface="Arial" panose="020B0604020202020204" pitchFamily="34" charset="0"/>
              <a:buChar char="•"/>
            </a:pPr>
            <a:r>
              <a:rPr lang="en-AU" sz="1600" dirty="0"/>
              <a:t>Unsafe living environment</a:t>
            </a:r>
          </a:p>
          <a:p>
            <a:pPr marL="285750" indent="-285750">
              <a:buFont typeface="Arial" panose="020B0604020202020204" pitchFamily="34" charset="0"/>
              <a:buChar char="•"/>
            </a:pPr>
            <a:endParaRPr lang="en-AU" sz="1600" dirty="0" smtClean="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796" y="2060848"/>
            <a:ext cx="627269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721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ustomgenius.com/think/wp-content/uploads/2011/02/funnyadvertisementsvintageretrooldcommercialscustomgenius.com39.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16832"/>
            <a:ext cx="4762500" cy="2880320"/>
          </a:xfrm>
          <a:prstGeom prst="rect">
            <a:avLst/>
          </a:prstGeom>
          <a:noFill/>
          <a:ln>
            <a:noFill/>
          </a:ln>
        </p:spPr>
      </p:pic>
      <p:pic>
        <p:nvPicPr>
          <p:cNvPr id="3" name="Picture 2" descr="http://boweryboyshistory.com/wp-content/uploads/2014/08/129.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16632"/>
            <a:ext cx="3937248" cy="6624736"/>
          </a:xfrm>
          <a:prstGeom prst="rect">
            <a:avLst/>
          </a:prstGeom>
          <a:noFill/>
          <a:ln>
            <a:noFill/>
          </a:ln>
        </p:spPr>
      </p:pic>
    </p:spTree>
    <p:extLst>
      <p:ext uri="{BB962C8B-B14F-4D97-AF65-F5344CB8AC3E}">
        <p14:creationId xmlns:p14="http://schemas.microsoft.com/office/powerpoint/2010/main" val="201200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435280" cy="1318468"/>
          </a:xfrm>
        </p:spPr>
        <p:txBody>
          <a:bodyPr>
            <a:normAutofit fontScale="90000"/>
          </a:bodyPr>
          <a:lstStyle/>
          <a:p>
            <a:r>
              <a:rPr lang="en-AU" sz="3600" dirty="0" smtClean="0">
                <a:solidFill>
                  <a:srgbClr val="FFFF00"/>
                </a:solidFill>
              </a:rPr>
              <a:t>CAAAPU – Central Australian Aboriginal Alcohol Programmes Unit    </a:t>
            </a:r>
            <a:r>
              <a:rPr lang="en-AU" dirty="0" smtClean="0">
                <a:solidFill>
                  <a:srgbClr val="FFFF00"/>
                </a:solidFill>
              </a:rPr>
              <a:t/>
            </a:r>
            <a:br>
              <a:rPr lang="en-AU" dirty="0" smtClean="0">
                <a:solidFill>
                  <a:srgbClr val="FFFF00"/>
                </a:solidFill>
              </a:rPr>
            </a:br>
            <a:r>
              <a:rPr lang="en-AU" sz="2800" dirty="0" smtClean="0"/>
              <a:t>290</a:t>
            </a:r>
            <a:r>
              <a:rPr lang="en-AU" dirty="0" smtClean="0">
                <a:solidFill>
                  <a:srgbClr val="FFFF00"/>
                </a:solidFill>
              </a:rPr>
              <a:t> </a:t>
            </a:r>
            <a:r>
              <a:rPr lang="en-AU" sz="2800" dirty="0" err="1" smtClean="0"/>
              <a:t>Ragonesi</a:t>
            </a:r>
            <a:r>
              <a:rPr lang="en-AU" sz="2800" dirty="0" smtClean="0"/>
              <a:t> </a:t>
            </a:r>
            <a:r>
              <a:rPr lang="en-AU" sz="2800" dirty="0"/>
              <a:t>Road</a:t>
            </a:r>
            <a:endParaRPr lang="en-AU"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2435667"/>
            <a:ext cx="5328592" cy="4248471"/>
          </a:xfrm>
        </p:spPr>
      </p:pic>
      <p:sp>
        <p:nvSpPr>
          <p:cNvPr id="4" name="Text Placeholder 3"/>
          <p:cNvSpPr>
            <a:spLocks noGrp="1"/>
          </p:cNvSpPr>
          <p:nvPr>
            <p:ph type="body" sz="half" idx="2"/>
          </p:nvPr>
        </p:nvSpPr>
        <p:spPr/>
        <p:txBody>
          <a:bodyPr>
            <a:normAutofit fontScale="92500" lnSpcReduction="20000"/>
          </a:bodyPr>
          <a:lstStyle/>
          <a:p>
            <a:endParaRPr lang="en-AU" b="1" dirty="0" smtClean="0">
              <a:solidFill>
                <a:srgbClr val="00B0F0"/>
              </a:solidFill>
            </a:endParaRPr>
          </a:p>
          <a:p>
            <a:endParaRPr lang="en-AU" b="1" dirty="0" smtClean="0">
              <a:solidFill>
                <a:srgbClr val="00B0F0"/>
              </a:solidFill>
            </a:endParaRPr>
          </a:p>
          <a:p>
            <a:r>
              <a:rPr lang="en-AU" sz="2000" b="1" dirty="0" smtClean="0">
                <a:solidFill>
                  <a:srgbClr val="00B0F0"/>
                </a:solidFill>
              </a:rPr>
              <a:t>Services</a:t>
            </a:r>
          </a:p>
          <a:p>
            <a:pPr marL="342900" indent="-342900">
              <a:buFont typeface="Arial" panose="020B0604020202020204" pitchFamily="34" charset="0"/>
              <a:buChar char="•"/>
            </a:pPr>
            <a:r>
              <a:rPr lang="en-AU" sz="2000" dirty="0" smtClean="0"/>
              <a:t>Residential 8 week program</a:t>
            </a:r>
          </a:p>
          <a:p>
            <a:pPr marL="342900" indent="-342900">
              <a:buFont typeface="Arial" panose="020B0604020202020204" pitchFamily="34" charset="0"/>
              <a:buChar char="•"/>
            </a:pPr>
            <a:r>
              <a:rPr lang="en-AU" sz="2000" dirty="0"/>
              <a:t>35 beds</a:t>
            </a:r>
          </a:p>
          <a:p>
            <a:pPr marL="342900" indent="-342900">
              <a:buFont typeface="Arial" panose="020B0604020202020204" pitchFamily="34" charset="0"/>
              <a:buChar char="•"/>
            </a:pPr>
            <a:r>
              <a:rPr lang="en-AU" sz="2000" dirty="0"/>
              <a:t>Counselling</a:t>
            </a:r>
          </a:p>
          <a:p>
            <a:pPr marL="342900" indent="-342900">
              <a:buFont typeface="Arial" panose="020B0604020202020204" pitchFamily="34" charset="0"/>
              <a:buChar char="•"/>
            </a:pPr>
            <a:r>
              <a:rPr lang="en-AU" sz="2000" dirty="0"/>
              <a:t>Outreach service</a:t>
            </a:r>
          </a:p>
          <a:p>
            <a:pPr marL="342900" indent="-342900">
              <a:buFont typeface="Arial" panose="020B0604020202020204" pitchFamily="34" charset="0"/>
              <a:buChar char="•"/>
            </a:pPr>
            <a:r>
              <a:rPr lang="en-AU" sz="2000" dirty="0"/>
              <a:t>Alcohol Mandatory Treatment – residential 3 month program</a:t>
            </a:r>
          </a:p>
          <a:p>
            <a:pPr marL="342900" indent="-342900">
              <a:buFont typeface="Arial" panose="020B0604020202020204" pitchFamily="34" charset="0"/>
              <a:buChar char="•"/>
            </a:pPr>
            <a:endParaRPr lang="en-AU" sz="2000" dirty="0" smtClean="0"/>
          </a:p>
          <a:p>
            <a:r>
              <a:rPr lang="en-AU" sz="2000" b="1" dirty="0" smtClean="0">
                <a:solidFill>
                  <a:srgbClr val="00B0F0"/>
                </a:solidFill>
              </a:rPr>
              <a:t>Criteria</a:t>
            </a:r>
          </a:p>
          <a:p>
            <a:pPr marL="342900" indent="-342900">
              <a:buFont typeface="Arial" panose="020B0604020202020204" pitchFamily="34" charset="0"/>
              <a:buChar char="•"/>
            </a:pPr>
            <a:r>
              <a:rPr lang="en-AU" sz="2000" dirty="0" smtClean="0"/>
              <a:t>Adult</a:t>
            </a:r>
          </a:p>
          <a:p>
            <a:pPr marL="342900" indent="-342900">
              <a:buFont typeface="Arial" panose="020B0604020202020204" pitchFamily="34" charset="0"/>
              <a:buChar char="•"/>
            </a:pPr>
            <a:r>
              <a:rPr lang="en-AU" sz="2000" dirty="0"/>
              <a:t>Aboriginal</a:t>
            </a:r>
          </a:p>
          <a:p>
            <a:pPr marL="342900" indent="-342900">
              <a:buFont typeface="Arial" panose="020B0604020202020204" pitchFamily="34" charset="0"/>
              <a:buChar char="•"/>
            </a:pPr>
            <a:r>
              <a:rPr lang="en-AU" sz="2000" dirty="0"/>
              <a:t>Alcohol</a:t>
            </a:r>
          </a:p>
          <a:p>
            <a:pPr marL="342900" indent="-342900">
              <a:buFont typeface="Arial" panose="020B0604020202020204" pitchFamily="34" charset="0"/>
              <a:buChar char="•"/>
            </a:pPr>
            <a:endParaRPr lang="en-AU" sz="2000" dirty="0" smtClean="0"/>
          </a:p>
          <a:p>
            <a:endParaRPr lang="en-AU" dirty="0" smtClean="0"/>
          </a:p>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022" y="692696"/>
            <a:ext cx="1908212" cy="145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8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5651</TotalTime>
  <Words>910</Words>
  <Application>Microsoft Office PowerPoint</Application>
  <PresentationFormat>On-screen Show (4:3)</PresentationFormat>
  <Paragraphs>190</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Alcohol and other Drugs (AOD) Services in Central Australia Max Yffer A/General Manager – ADSCA (Alcohol and other Drugs Services Central Australia) </vt:lpstr>
      <vt:lpstr>What is a drug?</vt:lpstr>
      <vt:lpstr>PowerPoint Presentation</vt:lpstr>
      <vt:lpstr>PowerPoint Presentation</vt:lpstr>
      <vt:lpstr>Services That Can Assist</vt:lpstr>
      <vt:lpstr>ADSCA – Alcohol and other Drugs Services Central Australia (NT Dep of Health) 2 Stuart Terrace (also at 172 Patterson St Tennant Creek)</vt:lpstr>
      <vt:lpstr>BushMob 36 Priest Street</vt:lpstr>
      <vt:lpstr>PowerPoint Presentation</vt:lpstr>
      <vt:lpstr>CAAAPU – Central Australian Aboriginal Alcohol Programmes Unit     290 Ragonesi Road</vt:lpstr>
      <vt:lpstr>Central Australian Aboriginal Congress  Social Emotional Wellbeing (SEWB) – 14 Leichhardt Terrace</vt:lpstr>
      <vt:lpstr>PowerPoint Presentation</vt:lpstr>
      <vt:lpstr>PowerPoint Presentation</vt:lpstr>
      <vt:lpstr>DASA – Drug and Alcohol Services Association Schwarz Cres and Kempe Street</vt:lpstr>
      <vt:lpstr>Headspace 5/5 Hartley Street</vt:lpstr>
      <vt:lpstr>PowerPoint Presentation</vt:lpstr>
      <vt:lpstr>PowerPoint Presentation</vt:lpstr>
      <vt:lpstr>Holyoake 21 Newland Street</vt:lpstr>
      <vt:lpstr>Remote AOD Workforce (NT Dep of Health) </vt:lpstr>
      <vt:lpstr>PowerPoint Presentation</vt:lpstr>
      <vt:lpstr>PowerPoint Presentation</vt:lpstr>
      <vt:lpstr>BRADAAG – Barkly Region Alcohol and Drug Abuse Advisory Group 29 Staunton Street, Tennant Creek</vt:lpstr>
      <vt:lpstr>QUESTIONS?</vt:lpstr>
    </vt:vector>
  </TitlesOfParts>
  <Company>NTG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Australia Alcohol and other Drug (AOD) Services</dc:title>
  <dc:creator>Sandra Schmidt</dc:creator>
  <cp:lastModifiedBy>Max Yffer</cp:lastModifiedBy>
  <cp:revision>100</cp:revision>
  <cp:lastPrinted>2017-05-25T01:05:20Z</cp:lastPrinted>
  <dcterms:created xsi:type="dcterms:W3CDTF">2014-03-26T00:29:45Z</dcterms:created>
  <dcterms:modified xsi:type="dcterms:W3CDTF">2017-05-25T01:33:54Z</dcterms:modified>
</cp:coreProperties>
</file>