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12"/>
  </p:notesMasterIdLst>
  <p:handoutMasterIdLst>
    <p:handoutMasterId r:id="rId13"/>
  </p:handoutMasterIdLst>
  <p:sldIdLst>
    <p:sldId id="292" r:id="rId5"/>
    <p:sldId id="257" r:id="rId6"/>
    <p:sldId id="261" r:id="rId7"/>
    <p:sldId id="272" r:id="rId8"/>
    <p:sldId id="300" r:id="rId9"/>
    <p:sldId id="302" r:id="rId10"/>
    <p:sldId id="280"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39962"/>
    <a:srgbClr val="8F993E"/>
    <a:srgbClr val="B78D55"/>
    <a:srgbClr val="CB6015"/>
    <a:srgbClr val="DC582A"/>
    <a:srgbClr val="8C4799"/>
    <a:srgbClr val="BD472A"/>
    <a:srgbClr val="A2A569"/>
    <a:srgbClr val="D6A4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0" autoAdjust="0"/>
    <p:restoredTop sz="64831" autoAdjust="0"/>
  </p:normalViewPr>
  <p:slideViewPr>
    <p:cSldViewPr>
      <p:cViewPr>
        <p:scale>
          <a:sx n="90" d="100"/>
          <a:sy n="90" d="100"/>
        </p:scale>
        <p:origin x="-86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2318"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8A3D10-14DE-40A4-B117-ECE753B74ABA}" type="datetimeFigureOut">
              <a:rPr lang="en-AU" smtClean="0"/>
              <a:t>23/05/2017</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1CBC84-8170-44EA-9885-59AA6DCB434D}" type="slidenum">
              <a:rPr lang="en-AU" smtClean="0"/>
              <a:t>‹#›</a:t>
            </a:fld>
            <a:endParaRPr lang="en-AU"/>
          </a:p>
        </p:txBody>
      </p:sp>
    </p:spTree>
    <p:extLst>
      <p:ext uri="{BB962C8B-B14F-4D97-AF65-F5344CB8AC3E}">
        <p14:creationId xmlns:p14="http://schemas.microsoft.com/office/powerpoint/2010/main" val="3395053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0DA0F9-63D6-4C4C-88C2-683504D8E544}" type="datetimeFigureOut">
              <a:rPr lang="en-AU" smtClean="0"/>
              <a:t>23/05/2017</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4CDC8-DEC7-4767-B5C1-4DE2315228D6}" type="slidenum">
              <a:rPr lang="en-AU" smtClean="0"/>
              <a:t>‹#›</a:t>
            </a:fld>
            <a:endParaRPr lang="en-AU"/>
          </a:p>
        </p:txBody>
      </p:sp>
    </p:spTree>
    <p:extLst>
      <p:ext uri="{BB962C8B-B14F-4D97-AF65-F5344CB8AC3E}">
        <p14:creationId xmlns:p14="http://schemas.microsoft.com/office/powerpoint/2010/main" val="3762642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Territory Families works with families, individuals and stakeholders to create stronger communities where children experience safe, healthy and happy childhoods; women and men from all cultural and linguistic backgrounds have equal opportunities; and senior Territorians are appreciated and respected.</a:t>
            </a:r>
          </a:p>
          <a:p>
            <a:endParaRPr lang="en-AU" dirty="0" smtClean="0"/>
          </a:p>
          <a:p>
            <a:r>
              <a:rPr lang="en-AU" dirty="0" smtClean="0"/>
              <a:t>Territory Families encompasses Children</a:t>
            </a:r>
            <a:r>
              <a:rPr lang="en-AU" baseline="0" dirty="0" smtClean="0"/>
              <a:t> </a:t>
            </a:r>
            <a:r>
              <a:rPr lang="en-AU" dirty="0" smtClean="0"/>
              <a:t>and</a:t>
            </a:r>
            <a:r>
              <a:rPr lang="en-AU" baseline="0" dirty="0" smtClean="0"/>
              <a:t> Families; Domestic Violence Directorate; Office of Women’s and Men’s Policy, Children’s Policy; Youth Justice; Seniors and Pension Concessions; Youth, Multicultural Affairs and Seniors (from Department of Chief Minister). </a:t>
            </a:r>
          </a:p>
          <a:p>
            <a:endParaRPr lang="en-AU" baseline="0" dirty="0" smtClean="0"/>
          </a:p>
          <a:p>
            <a:r>
              <a:rPr lang="en-AU" b="1" baseline="0" dirty="0" smtClean="0">
                <a:solidFill>
                  <a:srgbClr val="FF0000"/>
                </a:solidFill>
              </a:rPr>
              <a:t>On the ground, Care and Protection, Domestic Violence, Pensioner Concessions and Youth Justice services are provided. </a:t>
            </a:r>
            <a:endParaRPr lang="en-AU" b="1" baseline="0" dirty="0">
              <a:solidFill>
                <a:srgbClr val="FF0000"/>
              </a:solidFill>
            </a:endParaRPr>
          </a:p>
        </p:txBody>
      </p:sp>
      <p:sp>
        <p:nvSpPr>
          <p:cNvPr id="4" name="Slide Number Placeholder 3"/>
          <p:cNvSpPr>
            <a:spLocks noGrp="1"/>
          </p:cNvSpPr>
          <p:nvPr>
            <p:ph type="sldNum" sz="quarter" idx="10"/>
          </p:nvPr>
        </p:nvSpPr>
        <p:spPr/>
        <p:txBody>
          <a:bodyPr/>
          <a:lstStyle/>
          <a:p>
            <a:fld id="{8EF4CDC8-DEC7-4767-B5C1-4DE2315228D6}" type="slidenum">
              <a:rPr lang="en-AU" smtClean="0"/>
              <a:t>1</a:t>
            </a:fld>
            <a:endParaRPr lang="en-AU"/>
          </a:p>
        </p:txBody>
      </p:sp>
    </p:spTree>
    <p:extLst>
      <p:ext uri="{BB962C8B-B14F-4D97-AF65-F5344CB8AC3E}">
        <p14:creationId xmlns:p14="http://schemas.microsoft.com/office/powerpoint/2010/main" val="3039202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Southern Region is responsible for the geographical area east, south and west to the Territory's borders and north to Elliott. The region provides services from two offices (Central Australia and Barkly). </a:t>
            </a:r>
            <a:endParaRPr lang="en-AU" dirty="0"/>
          </a:p>
        </p:txBody>
      </p:sp>
      <p:sp>
        <p:nvSpPr>
          <p:cNvPr id="4" name="Slide Number Placeholder 3"/>
          <p:cNvSpPr>
            <a:spLocks noGrp="1"/>
          </p:cNvSpPr>
          <p:nvPr>
            <p:ph type="sldNum" sz="quarter" idx="10"/>
          </p:nvPr>
        </p:nvSpPr>
        <p:spPr/>
        <p:txBody>
          <a:bodyPr/>
          <a:lstStyle/>
          <a:p>
            <a:fld id="{8EF4CDC8-DEC7-4767-B5C1-4DE2315228D6}" type="slidenum">
              <a:rPr lang="en-AU" smtClean="0"/>
              <a:t>2</a:t>
            </a:fld>
            <a:endParaRPr lang="en-AU"/>
          </a:p>
        </p:txBody>
      </p:sp>
    </p:spTree>
    <p:extLst>
      <p:ext uri="{BB962C8B-B14F-4D97-AF65-F5344CB8AC3E}">
        <p14:creationId xmlns:p14="http://schemas.microsoft.com/office/powerpoint/2010/main" val="465320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Southern Region operates a geographical catchment approach to case management meaning Child Protection Practitioners are designated to specific communities enabling service delivery efficiencies and to further strengthen relationships with children, families, and communities.</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8EF4CDC8-DEC7-4767-B5C1-4DE2315228D6}" type="slidenum">
              <a:rPr lang="en-AU" smtClean="0"/>
              <a:t>3</a:t>
            </a:fld>
            <a:endParaRPr lang="en-AU"/>
          </a:p>
        </p:txBody>
      </p:sp>
    </p:spTree>
    <p:extLst>
      <p:ext uri="{BB962C8B-B14F-4D97-AF65-F5344CB8AC3E}">
        <p14:creationId xmlns:p14="http://schemas.microsoft.com/office/powerpoint/2010/main" val="1064156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I&amp;A - </a:t>
            </a:r>
            <a:r>
              <a:rPr lang="en-AU" sz="1200" dirty="0" smtClean="0">
                <a:latin typeface="Lato Light" panose="020F0502020204030203" pitchFamily="34" charset="0"/>
                <a:ea typeface="Lato Light" panose="020F0502020204030203" pitchFamily="34" charset="0"/>
                <a:cs typeface="Lato Light" panose="020F0502020204030203" pitchFamily="34" charset="0"/>
              </a:rPr>
              <a:t>The Investigation and Assessment Teams work within a 28 day timeframe to assess the protective needs of children who have been notified to Central Intake and it has been determined a child may have been harmed or is at risk of harm as defined by Sections 15 and 20 of the Care and Protection of Children Act (2007).</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smtClean="0">
                <a:latin typeface="Lato Light" panose="020F0502020204030203" pitchFamily="34" charset="0"/>
                <a:ea typeface="Lato Light" panose="020F0502020204030203" pitchFamily="34" charset="0"/>
                <a:cs typeface="Lato Light" panose="020F0502020204030203" pitchFamily="34" charset="0"/>
              </a:rPr>
              <a:t>CAT</a:t>
            </a:r>
            <a:r>
              <a:rPr lang="en-AU" sz="1200" b="1" baseline="0" dirty="0" smtClean="0">
                <a:latin typeface="Lato Light" panose="020F0502020204030203" pitchFamily="34" charset="0"/>
                <a:ea typeface="Lato Light" panose="020F0502020204030203" pitchFamily="34" charset="0"/>
                <a:cs typeface="Lato Light" panose="020F0502020204030203" pitchFamily="34" charset="0"/>
              </a:rPr>
              <a:t> - </a:t>
            </a:r>
            <a:r>
              <a:rPr lang="en-AU" sz="1200" dirty="0" smtClean="0">
                <a:latin typeface="Lato Light" panose="020F0502020204030203" pitchFamily="34" charset="0"/>
                <a:ea typeface="Lato Light" panose="020F0502020204030203" pitchFamily="34" charset="0"/>
                <a:cs typeface="Lato Light" panose="020F0502020204030203" pitchFamily="34" charset="0"/>
              </a:rPr>
              <a:t>The Child Abuse Taskforce (CAT) consists of departmental Authorised Officers, Northern Territory Police and members of the Australian Federal Police.  This multi-disciplinary approach enhances the effectiveness of the investigation process by minimising the number of interviews with each child and drawing on a wide range of skills, knowledge and experience.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SF - </a:t>
            </a:r>
            <a:r>
              <a:rPr lang="en-AU" sz="1200" dirty="0" smtClean="0">
                <a:latin typeface="Lato Light" panose="020F0502020204030203" pitchFamily="34" charset="0"/>
                <a:ea typeface="Lato Light" panose="020F0502020204030203" pitchFamily="34" charset="0"/>
                <a:cs typeface="Lato Light" panose="020F0502020204030203" pitchFamily="34" charset="0"/>
              </a:rPr>
              <a:t>The Strengthening Families Team work with children who are assessed by the Investigation and Assessment Teams as needing ongoing case management by Territory Families to ensure their safety and protection with the primary goal of preventing the children entering the care of the Chief Executive Officer, Territory Families.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smtClean="0">
                <a:latin typeface="Lato Light" panose="020F0502020204030203" pitchFamily="34" charset="0"/>
                <a:ea typeface="Lato Light" panose="020F0502020204030203" pitchFamily="34" charset="0"/>
                <a:cs typeface="Lato Light" panose="020F0502020204030203" pitchFamily="34" charset="0"/>
              </a:rPr>
              <a:t>Reunification</a:t>
            </a:r>
            <a:r>
              <a:rPr lang="en-AU" sz="1200" b="1" baseline="0" dirty="0" smtClean="0">
                <a:latin typeface="Lato Light" panose="020F0502020204030203" pitchFamily="34" charset="0"/>
                <a:ea typeface="Lato Light" panose="020F0502020204030203" pitchFamily="34" charset="0"/>
                <a:cs typeface="Lato Light" panose="020F0502020204030203" pitchFamily="34" charset="0"/>
              </a:rPr>
              <a:t> - </a:t>
            </a:r>
            <a:r>
              <a:rPr lang="en-AU" sz="1200" dirty="0" smtClean="0">
                <a:latin typeface="Lato Light" panose="020F0502020204030203" pitchFamily="34" charset="0"/>
                <a:ea typeface="Lato Light" panose="020F0502020204030203" pitchFamily="34" charset="0"/>
                <a:cs typeface="Lato Light" panose="020F0502020204030203" pitchFamily="34" charset="0"/>
              </a:rPr>
              <a:t>The Strengthening Families Team work with children who are assessed by the Investigation and Assessment Teams as needing ongoing case management by Territory Families to ensure their safety and protection with the primary goal of preventing the children entering the care of the Chief Executive Officer, Territory Families.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smtClean="0">
                <a:latin typeface="Lato Light" panose="020F0502020204030203" pitchFamily="34" charset="0"/>
                <a:ea typeface="Lato Light" panose="020F0502020204030203" pitchFamily="34" charset="0"/>
                <a:cs typeface="Lato Light" panose="020F0502020204030203" pitchFamily="34" charset="0"/>
              </a:rPr>
              <a:t>Long</a:t>
            </a:r>
            <a:r>
              <a:rPr lang="en-AU" sz="1200" b="1" baseline="0" dirty="0" smtClean="0">
                <a:latin typeface="Lato Light" panose="020F0502020204030203" pitchFamily="34" charset="0"/>
                <a:ea typeface="Lato Light" panose="020F0502020204030203" pitchFamily="34" charset="0"/>
                <a:cs typeface="Lato Light" panose="020F0502020204030203" pitchFamily="34" charset="0"/>
              </a:rPr>
              <a:t> Term Care - </a:t>
            </a:r>
            <a:r>
              <a:rPr lang="en-AU" sz="1200" dirty="0" smtClean="0">
                <a:latin typeface="Lato Light" panose="020F0502020204030203" pitchFamily="34" charset="0"/>
                <a:ea typeface="Lato Light" panose="020F0502020204030203" pitchFamily="34" charset="0"/>
                <a:cs typeface="Lato Light" panose="020F0502020204030203" pitchFamily="34" charset="0"/>
              </a:rPr>
              <a:t>The Long Term Care Teams work with children who are in the care of the Chief Executive Officer, Territory Families where their care plan goal is to ensure stability and permanency in the care of the Chief Executive Officer, Territory Families. Child Protection Practitioners’ and Aboriginal Community Workers’ primary focus is to ensure children have plans in place for all of their needs including, but not limited to; education, social skills, health and development for the length of their childhood/young adulthood. A critical part of the Team’s work is to strengthen relationships between the children /young people and their immediate and extended family. The teams’ work culminates in ‘Transition From Care’ planning for young people from the age of 15 years to support young people to work towards their goals and for them to successfully enter adult life.</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smtClean="0">
                <a:latin typeface="Lato Light" panose="020F0502020204030203" pitchFamily="34" charset="0"/>
                <a:ea typeface="Lato Light" panose="020F0502020204030203" pitchFamily="34" charset="0"/>
                <a:cs typeface="Lato Light" panose="020F0502020204030203" pitchFamily="34" charset="0"/>
              </a:rPr>
              <a:t>CARCS – </a:t>
            </a:r>
            <a:r>
              <a:rPr lang="en-AU" sz="1200" b="0" dirty="0" smtClean="0">
                <a:latin typeface="Lato Light" panose="020F0502020204030203" pitchFamily="34" charset="0"/>
                <a:ea typeface="Lato Light" panose="020F0502020204030203" pitchFamily="34" charset="0"/>
                <a:cs typeface="Lato Light" panose="020F0502020204030203" pitchFamily="34" charset="0"/>
              </a:rPr>
              <a:t>Provide residential</a:t>
            </a:r>
            <a:r>
              <a:rPr lang="en-AU" sz="1200" b="0" baseline="0" dirty="0" smtClean="0">
                <a:latin typeface="Lato Light" panose="020F0502020204030203" pitchFamily="34" charset="0"/>
                <a:ea typeface="Lato Light" panose="020F0502020204030203" pitchFamily="34" charset="0"/>
                <a:cs typeface="Lato Light" panose="020F0502020204030203" pitchFamily="34" charset="0"/>
              </a:rPr>
              <a:t> care in two sites and assessment of and support to potential or authorised kin and foster carers. </a:t>
            </a:r>
            <a:endParaRPr lang="en-AU" sz="1200" b="1"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dirty="0" smtClean="0">
                <a:latin typeface="Lato Light" panose="020F0502020204030203" pitchFamily="34" charset="0"/>
                <a:ea typeface="Lato Light" panose="020F0502020204030203" pitchFamily="34" charset="0"/>
                <a:cs typeface="Lato Light" panose="020F0502020204030203" pitchFamily="34" charset="0"/>
              </a:rPr>
              <a:t>BST</a:t>
            </a:r>
            <a:r>
              <a:rPr lang="en-AU" sz="1200" b="0" dirty="0" smtClean="0">
                <a:latin typeface="Lato Light" panose="020F0502020204030203" pitchFamily="34" charset="0"/>
                <a:ea typeface="Lato Light" panose="020F0502020204030203" pitchFamily="34" charset="0"/>
                <a:cs typeface="Lato Light" panose="020F0502020204030203" pitchFamily="34" charset="0"/>
              </a:rPr>
              <a:t> - </a:t>
            </a:r>
            <a:r>
              <a:rPr lang="en-AU" sz="1200" dirty="0" smtClean="0">
                <a:latin typeface="Lato Light" panose="020F0502020204030203" pitchFamily="34" charset="0"/>
                <a:ea typeface="Lato Light" panose="020F0502020204030203" pitchFamily="34" charset="0"/>
                <a:cs typeface="Lato Light" panose="020F0502020204030203" pitchFamily="34" charset="0"/>
              </a:rPr>
              <a:t>The Business Services Team provides high quality business administrative advice and support in accordance with relevant legislation, policy and procedure requirements to the Southern Region while enabling frontline staff to protect children from harm and optimise outcomes for children in care of the Chief Executive Officer, Territory Families.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latin typeface="Lato Light" panose="020F0502020204030203" pitchFamily="34" charset="0"/>
              <a:ea typeface="Lato Light" panose="020F0502020204030203" pitchFamily="34" charset="0"/>
              <a:cs typeface="Lato Light" panose="020F0502020204030203"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dirty="0" smtClean="0">
              <a:latin typeface="Lato Light" panose="020F0502020204030203" pitchFamily="34" charset="0"/>
              <a:ea typeface="Lato Light" panose="020F0502020204030203" pitchFamily="34" charset="0"/>
              <a:cs typeface="Lato Light" panose="020F0502020204030203" pitchFamily="34" charset="0"/>
            </a:endParaRPr>
          </a:p>
          <a:p>
            <a:endParaRPr lang="en-AU" b="1" dirty="0"/>
          </a:p>
        </p:txBody>
      </p:sp>
      <p:sp>
        <p:nvSpPr>
          <p:cNvPr id="4" name="Slide Number Placeholder 3"/>
          <p:cNvSpPr>
            <a:spLocks noGrp="1"/>
          </p:cNvSpPr>
          <p:nvPr>
            <p:ph type="sldNum" sz="quarter" idx="10"/>
          </p:nvPr>
        </p:nvSpPr>
        <p:spPr/>
        <p:txBody>
          <a:bodyPr/>
          <a:lstStyle/>
          <a:p>
            <a:fld id="{8EF4CDC8-DEC7-4767-B5C1-4DE2315228D6}" type="slidenum">
              <a:rPr lang="en-AU" smtClean="0"/>
              <a:t>4</a:t>
            </a:fld>
            <a:endParaRPr lang="en-AU"/>
          </a:p>
        </p:txBody>
      </p:sp>
    </p:spTree>
    <p:extLst>
      <p:ext uri="{BB962C8B-B14F-4D97-AF65-F5344CB8AC3E}">
        <p14:creationId xmlns:p14="http://schemas.microsoft.com/office/powerpoint/2010/main" val="2483640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YJ – </a:t>
            </a:r>
            <a:r>
              <a:rPr lang="en-AU" b="0" dirty="0" smtClean="0"/>
              <a:t>Youth</a:t>
            </a:r>
            <a:r>
              <a:rPr lang="en-AU" b="0" baseline="0" dirty="0" smtClean="0"/>
              <a:t> Justice Services including the Owen Springs Detention Centre, Youth Outreach and Reengagement Team and the development of bail accommodation options </a:t>
            </a:r>
            <a:endParaRPr lang="en-AU" b="1" dirty="0" smtClean="0"/>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DV</a:t>
            </a:r>
            <a:r>
              <a:rPr lang="en-AU" b="1" baseline="0" dirty="0" smtClean="0"/>
              <a:t> - </a:t>
            </a:r>
            <a:r>
              <a:rPr lang="en-AU" sz="1200" kern="1200" dirty="0" smtClean="0">
                <a:solidFill>
                  <a:schemeClr val="tx1"/>
                </a:solidFill>
                <a:effectLst/>
                <a:latin typeface="+mn-lt"/>
                <a:ea typeface="+mn-ea"/>
                <a:cs typeface="+mn-cs"/>
              </a:rPr>
              <a:t>The Domestic Violence team delivers support and referral services for victims of domestic and family violence by working collaboratively across government agencies and non-government organisations to address the negative impact of service fragmentation for vulnerable people.   The team implements the Northern Territory Domestic and Family Violence Reduction Strategy 2014-2017 – Safety is Everyone’s Right at the regional level, inclusive of the project management of the Critical Intervention Outreach Services (Remote and Urban), the Sexual Assault Specialist and the Domestic Violence Specialist Children’s Service. Local Reference Groups operate in Alice Springs and Tennant Creek. The Family Safety Framework is established in Alice Springs, Tennant Creek and Yuendumu to provide an action based integrated service response to high risk domestic and family violence victims and their children. </a:t>
            </a:r>
          </a:p>
          <a:p>
            <a:endParaRPr lang="en-AU" b="1" dirty="0" smtClean="0"/>
          </a:p>
          <a:p>
            <a:r>
              <a:rPr lang="en-AU" b="1" dirty="0" smtClean="0"/>
              <a:t>Pensioners</a:t>
            </a:r>
            <a:r>
              <a:rPr lang="en-AU" b="1" baseline="0" dirty="0" smtClean="0"/>
              <a:t> - </a:t>
            </a:r>
            <a:r>
              <a:rPr lang="en-AU" b="0" baseline="0" dirty="0" smtClean="0"/>
              <a:t>The Northern Territory Pensioner and Concession Scheme, and Seniors Card Scheme are currently transitioning their shop fronts from the Department of Health to Territory Families. The Northern Territory Pensioner and Carer Concession Scheme (the Scheme) has two objectives:</a:t>
            </a:r>
          </a:p>
          <a:p>
            <a:endParaRPr lang="en-AU" b="0" baseline="0" dirty="0" smtClean="0"/>
          </a:p>
          <a:p>
            <a:r>
              <a:rPr lang="en-AU" b="0" baseline="0" dirty="0" smtClean="0"/>
              <a:t>•to provide an incentive for members to remain in the Northern Territory following their retirement; and</a:t>
            </a:r>
          </a:p>
          <a:p>
            <a:r>
              <a:rPr lang="en-AU" b="0" baseline="0" dirty="0" smtClean="0"/>
              <a:t>•to assist all pensioners generally and certain categories of other low-income earners with a range of cost of living expenses.</a:t>
            </a:r>
          </a:p>
          <a:p>
            <a:endParaRPr lang="en-AU" b="0" baseline="0" dirty="0" smtClean="0"/>
          </a:p>
          <a:p>
            <a:r>
              <a:rPr lang="en-AU" b="0" baseline="0" dirty="0" smtClean="0"/>
              <a:t>The Scheme encourages people to remain in the Northern Territory following their retirement through the provision of concession on a number of cost of living expenses. Concessions ensure ongoing independence and mobility for many people who would otherwise be further financially and socially disadvantaged following their retirement and a reduction in disposable income and access to community networks. </a:t>
            </a:r>
            <a:endParaRPr lang="en-AU" b="0" dirty="0" smtClean="0"/>
          </a:p>
          <a:p>
            <a:endParaRPr lang="en-AU" b="0" dirty="0"/>
          </a:p>
        </p:txBody>
      </p:sp>
      <p:sp>
        <p:nvSpPr>
          <p:cNvPr id="4" name="Slide Number Placeholder 3"/>
          <p:cNvSpPr>
            <a:spLocks noGrp="1"/>
          </p:cNvSpPr>
          <p:nvPr>
            <p:ph type="sldNum" sz="quarter" idx="10"/>
          </p:nvPr>
        </p:nvSpPr>
        <p:spPr/>
        <p:txBody>
          <a:bodyPr/>
          <a:lstStyle/>
          <a:p>
            <a:fld id="{8EF4CDC8-DEC7-4767-B5C1-4DE2315228D6}" type="slidenum">
              <a:rPr lang="en-AU" smtClean="0"/>
              <a:t>5</a:t>
            </a:fld>
            <a:endParaRPr lang="en-AU"/>
          </a:p>
        </p:txBody>
      </p:sp>
    </p:spTree>
    <p:extLst>
      <p:ext uri="{BB962C8B-B14F-4D97-AF65-F5344CB8AC3E}">
        <p14:creationId xmlns:p14="http://schemas.microsoft.com/office/powerpoint/2010/main" val="2483640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Child</a:t>
            </a:r>
            <a:r>
              <a:rPr lang="en-AU" b="1" baseline="0" dirty="0" smtClean="0"/>
              <a:t> Abuse - </a:t>
            </a:r>
            <a:r>
              <a:rPr lang="en-AU" sz="1200" dirty="0" smtClean="0">
                <a:latin typeface="+mn-lt"/>
                <a:cs typeface="+mn-cs"/>
              </a:rPr>
              <a:t>Everyone over the age of 18 years is mandated to make a report if they believe a child has been, or is likely to suffer harm or exploitation or be a victim of a sexual offence.</a:t>
            </a:r>
          </a:p>
          <a:p>
            <a:pPr marL="0" marR="0" indent="0" algn="l" defTabSz="914400" rtl="0" eaLnBrk="1" fontAlgn="auto" latinLnBrk="0" hangingPunct="1">
              <a:lnSpc>
                <a:spcPct val="100000"/>
              </a:lnSpc>
              <a:spcBef>
                <a:spcPts val="0"/>
              </a:spcBef>
              <a:spcAft>
                <a:spcPts val="0"/>
              </a:spcAft>
              <a:buClrTx/>
              <a:buSzTx/>
              <a:buFontTx/>
              <a:buNone/>
              <a:tabLst/>
              <a:defRPr/>
            </a:pPr>
            <a:endParaRPr lang="en-AU" b="1" dirty="0" smtClean="0"/>
          </a:p>
          <a:p>
            <a:pPr marL="0" indent="0">
              <a:buNone/>
            </a:pPr>
            <a:r>
              <a:rPr lang="en-AU" altLang="en-US" sz="1200" b="1" dirty="0" smtClean="0"/>
              <a:t>Physical Harm</a:t>
            </a:r>
          </a:p>
          <a:p>
            <a:pPr>
              <a:buFont typeface="Wingdings" pitchFamily="2" charset="2"/>
              <a:buChar char="q"/>
            </a:pPr>
            <a:r>
              <a:rPr lang="en-AU" altLang="en-US" sz="1200" dirty="0" smtClean="0"/>
              <a:t>Is all non-accidental physical injuries or impairments or where there is significant risk of injuries occurring. </a:t>
            </a:r>
          </a:p>
          <a:p>
            <a:pPr>
              <a:buFont typeface="Wingdings" pitchFamily="2" charset="2"/>
              <a:buChar char="q"/>
            </a:pPr>
            <a:r>
              <a:rPr lang="en-AU" altLang="en-US" sz="1200" dirty="0" smtClean="0"/>
              <a:t>Physical harm can be caused by actions such as the child being kicked, punched, slapped, shaken</a:t>
            </a:r>
            <a:r>
              <a:rPr lang="en-AU" altLang="en-US" sz="1200" baseline="0" dirty="0" smtClean="0"/>
              <a:t>, bitten or burnt.</a:t>
            </a:r>
          </a:p>
          <a:p>
            <a:pPr>
              <a:buFont typeface="Wingdings" pitchFamily="2" charset="2"/>
              <a:buChar char="q"/>
            </a:pPr>
            <a:endParaRPr lang="en-AU" altLang="en-US" sz="1200" baseline="0" dirty="0" smtClean="0"/>
          </a:p>
          <a:p>
            <a:pPr marL="0" indent="0">
              <a:buNone/>
            </a:pPr>
            <a:r>
              <a:rPr lang="en-AU" altLang="en-US" sz="1200" b="1" dirty="0" smtClean="0"/>
              <a:t>Sexual Harm</a:t>
            </a:r>
          </a:p>
          <a:p>
            <a:pPr>
              <a:buFont typeface="Wingdings" pitchFamily="2" charset="2"/>
              <a:buChar char="q"/>
            </a:pPr>
            <a:r>
              <a:rPr lang="en-AU" altLang="en-US" sz="1200" dirty="0" smtClean="0"/>
              <a:t>occurs when any sexual activity or sexual threat is imposed on a child.</a:t>
            </a:r>
          </a:p>
          <a:p>
            <a:pPr>
              <a:buFont typeface="Wingdings" pitchFamily="2" charset="2"/>
              <a:buChar char="q"/>
            </a:pPr>
            <a:r>
              <a:rPr lang="en-AU" altLang="en-US" sz="1200" dirty="0" smtClean="0"/>
              <a:t>It includes the inducement or coercion of the child to engage in or to witness sexually explicit conduct for sexual gratification of the person responsible.</a:t>
            </a:r>
          </a:p>
          <a:p>
            <a:pPr>
              <a:buFont typeface="Wingdings" pitchFamily="2" charset="2"/>
              <a:buNone/>
            </a:pPr>
            <a:endParaRPr lang="en-AU" altLang="en-US" sz="1200" dirty="0" smtClean="0"/>
          </a:p>
          <a:p>
            <a:pPr marL="0" indent="0">
              <a:buNone/>
            </a:pPr>
            <a:r>
              <a:rPr lang="en-AU" altLang="en-US" sz="1200" b="1" dirty="0" smtClean="0"/>
              <a:t>Sexual Offence</a:t>
            </a:r>
          </a:p>
          <a:p>
            <a:pPr>
              <a:buFont typeface="Wingdings" pitchFamily="2" charset="2"/>
              <a:buChar char="q"/>
            </a:pPr>
            <a:r>
              <a:rPr lang="en-AU" altLang="en-US" sz="1200" dirty="0" smtClean="0"/>
              <a:t>Sexual intercourse, oral sex, indecent dealing and exposure to pornographic material with a child under 16 years, regardless of consent or the age of the other person.</a:t>
            </a:r>
          </a:p>
          <a:p>
            <a:pPr>
              <a:buFont typeface="Wingdings" pitchFamily="2" charset="2"/>
              <a:buChar char="q"/>
            </a:pPr>
            <a:r>
              <a:rPr lang="en-AU" altLang="en-US" sz="1200" dirty="0" smtClean="0"/>
              <a:t>Sexual intercourse by an adult with a young person between 16-18 years, where the adult is in a caring role (e.g. teacher, guardian), regardless of consent or the age of the other person.</a:t>
            </a:r>
          </a:p>
          <a:p>
            <a:pPr>
              <a:buFont typeface="Wingdings" pitchFamily="2" charset="2"/>
              <a:buNone/>
            </a:pPr>
            <a:endParaRPr lang="en-AU" altLang="en-US" sz="1200" dirty="0" smtClean="0"/>
          </a:p>
          <a:p>
            <a:pPr marL="0" indent="0">
              <a:buNone/>
            </a:pPr>
            <a:r>
              <a:rPr lang="en-AU" altLang="en-US" sz="1600" b="1" dirty="0" smtClean="0"/>
              <a:t>Emotional Harm</a:t>
            </a:r>
          </a:p>
          <a:p>
            <a:pPr>
              <a:buFont typeface="Wingdings" pitchFamily="2" charset="2"/>
              <a:buChar char="q"/>
            </a:pPr>
            <a:r>
              <a:rPr lang="en-AU" altLang="en-US" sz="1600" dirty="0" smtClean="0"/>
              <a:t>Occurs when a child’s social, emotional or cognitive development is impaired or is at significant risk as a direct result of the carer’s persistent failure to meet the child’s emotional need for love and security, or their psychological needs for stimulation/nurturing.</a:t>
            </a:r>
          </a:p>
          <a:p>
            <a:pPr>
              <a:buFont typeface="Wingdings" pitchFamily="2" charset="2"/>
              <a:buChar char="q"/>
            </a:pPr>
            <a:r>
              <a:rPr lang="en-AU" altLang="en-US" sz="1600" dirty="0" smtClean="0"/>
              <a:t>May include</a:t>
            </a:r>
            <a:r>
              <a:rPr lang="en-AU" altLang="en-US" sz="1600" baseline="0" dirty="0" smtClean="0"/>
              <a:t> </a:t>
            </a:r>
            <a:r>
              <a:rPr lang="en-AU" altLang="en-US" sz="1600" dirty="0" smtClean="0"/>
              <a:t>constant criticism, name-calling, rejection, exposure to domestic and family violence.</a:t>
            </a:r>
          </a:p>
          <a:p>
            <a:pPr>
              <a:buFont typeface="Wingdings" pitchFamily="2" charset="2"/>
              <a:buChar char="q"/>
            </a:pPr>
            <a:endParaRPr lang="en-AU" altLang="en-US" sz="1600" dirty="0" smtClean="0"/>
          </a:p>
          <a:p>
            <a:pPr marL="0" indent="0">
              <a:buNone/>
            </a:pPr>
            <a:r>
              <a:rPr lang="en-AU" altLang="en-US" sz="1600" b="1" dirty="0" smtClean="0"/>
              <a:t>Neglect</a:t>
            </a:r>
          </a:p>
          <a:p>
            <a:pPr>
              <a:buFont typeface="Wingdings" pitchFamily="2" charset="2"/>
              <a:buChar char="q"/>
            </a:pPr>
            <a:r>
              <a:rPr lang="en-AU" altLang="en-US" sz="1600" dirty="0" smtClean="0"/>
              <a:t>Neglect is the repeated failure to meet a child’s basic physical and emotional necessities of life includin</a:t>
            </a:r>
            <a:r>
              <a:rPr lang="en-AU" altLang="en-US" sz="1600" baseline="0" dirty="0" smtClean="0"/>
              <a:t>g </a:t>
            </a:r>
            <a:r>
              <a:rPr lang="en-AU" altLang="en-US" sz="1600" dirty="0" smtClean="0"/>
              <a:t>supervision, shelter, nutrition, clothing, education, personal hygiene , or medical care.</a:t>
            </a:r>
          </a:p>
          <a:p>
            <a:pPr>
              <a:buFont typeface="Wingdings" pitchFamily="2" charset="2"/>
              <a:buChar char="q"/>
            </a:pPr>
            <a:endParaRPr lang="en-AU" altLang="en-US" sz="1600" dirty="0" smtClean="0"/>
          </a:p>
          <a:p>
            <a:pPr marL="0" indent="0">
              <a:lnSpc>
                <a:spcPct val="150000"/>
              </a:lnSpc>
              <a:buNone/>
              <a:defRPr/>
            </a:pPr>
            <a:r>
              <a:rPr lang="en-AU" sz="1600" b="1" dirty="0" smtClean="0"/>
              <a:t>Cumulative Harm</a:t>
            </a:r>
          </a:p>
          <a:p>
            <a:pPr>
              <a:lnSpc>
                <a:spcPct val="150000"/>
              </a:lnSpc>
              <a:buFont typeface="Wingdings" pitchFamily="2" charset="2"/>
              <a:buChar char="q"/>
              <a:defRPr/>
            </a:pPr>
            <a:r>
              <a:rPr lang="en-AU" sz="1600" dirty="0" smtClean="0"/>
              <a:t>Effects of multiple adverse circumstances and events in a child’s life.  The experiences of these prolonged and repeated events on the child can be profound and cumulative, diminishing a child’s sense of safety, stability and wellbeing.</a:t>
            </a:r>
            <a:endParaRPr lang="en-AU" altLang="en-US" sz="1600" dirty="0" smtClean="0"/>
          </a:p>
          <a:p>
            <a:pPr>
              <a:buFont typeface="Wingdings" pitchFamily="2" charset="2"/>
              <a:buNone/>
            </a:pPr>
            <a:endParaRPr lang="en-AU" alt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DV</a:t>
            </a:r>
            <a:r>
              <a:rPr lang="en-AU" b="1" baseline="0" dirty="0" smtClean="0"/>
              <a:t> </a:t>
            </a:r>
            <a:r>
              <a:rPr lang="en-AU" b="1" baseline="0" dirty="0" smtClean="0"/>
              <a:t>- </a:t>
            </a:r>
            <a:r>
              <a:rPr lang="en-AU" sz="1200" dirty="0" smtClean="0">
                <a:latin typeface="+mn-lt"/>
                <a:cs typeface="+mn-cs"/>
              </a:rPr>
              <a:t>Everyone over the age of 18 years is mandated to make a report if they believe a person has caused, or is likely to cause, serious physical harm to someone they are in a domestic or family relationship with and/or</a:t>
            </a:r>
            <a:r>
              <a:rPr lang="en-AU" sz="1200" i="1" dirty="0" smtClean="0">
                <a:latin typeface="+mn-lt"/>
                <a:cs typeface="+mn-cs"/>
              </a:rPr>
              <a:t> </a:t>
            </a:r>
            <a:r>
              <a:rPr lang="en-AU" sz="1200" dirty="0" smtClean="0">
                <a:latin typeface="+mn-lt"/>
                <a:cs typeface="+mn-cs"/>
              </a:rPr>
              <a:t>the life or safety of a person is under serious or imminent threat, because domestic or family violence has been, is being or is about to be committed.</a:t>
            </a:r>
          </a:p>
          <a:p>
            <a:endParaRPr lang="en-AU" b="1" dirty="0" smtClean="0"/>
          </a:p>
          <a:p>
            <a:endParaRPr lang="en-AU" dirty="0"/>
          </a:p>
        </p:txBody>
      </p:sp>
      <p:sp>
        <p:nvSpPr>
          <p:cNvPr id="4" name="Slide Number Placeholder 3"/>
          <p:cNvSpPr>
            <a:spLocks noGrp="1"/>
          </p:cNvSpPr>
          <p:nvPr>
            <p:ph type="sldNum" sz="quarter" idx="10"/>
          </p:nvPr>
        </p:nvSpPr>
        <p:spPr/>
        <p:txBody>
          <a:bodyPr/>
          <a:lstStyle/>
          <a:p>
            <a:fld id="{8EF4CDC8-DEC7-4767-B5C1-4DE2315228D6}" type="slidenum">
              <a:rPr lang="en-AU" smtClean="0"/>
              <a:t>6</a:t>
            </a:fld>
            <a:endParaRPr lang="en-AU"/>
          </a:p>
        </p:txBody>
      </p:sp>
    </p:spTree>
    <p:extLst>
      <p:ext uri="{BB962C8B-B14F-4D97-AF65-F5344CB8AC3E}">
        <p14:creationId xmlns:p14="http://schemas.microsoft.com/office/powerpoint/2010/main" val="2483640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 2"/>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4426"/>
          <a:stretch>
            <a:fillRect/>
          </a:stretch>
        </p:blipFill>
        <p:spPr bwMode="auto">
          <a:xfrm>
            <a:off x="-4763" y="-36513"/>
            <a:ext cx="9464676" cy="427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16024" y="821159"/>
            <a:ext cx="6692280" cy="1102519"/>
          </a:xfrm>
        </p:spPr>
        <p:txBody>
          <a:bodyPr>
            <a:normAutofit/>
          </a:bodyPr>
          <a:lstStyle>
            <a:lvl1pPr>
              <a:defRPr lang="en-AU" sz="4400" kern="1200" baseline="0" dirty="0">
                <a:solidFill>
                  <a:srgbClr val="FFFFFF"/>
                </a:solidFill>
                <a:latin typeface="Lato Black" charset="0"/>
                <a:ea typeface="ＭＳ Ｐゴシック" charset="0"/>
                <a:cs typeface="Lato Black" charset="0"/>
              </a:defRPr>
            </a:lvl1pPr>
          </a:lstStyle>
          <a:p>
            <a:r>
              <a:rPr lang="en-US" dirty="0" smtClean="0"/>
              <a:t>Presentation Title </a:t>
            </a:r>
            <a:endParaRPr lang="en-AU" dirty="0"/>
          </a:p>
        </p:txBody>
      </p:sp>
      <p:sp>
        <p:nvSpPr>
          <p:cNvPr id="3" name="Subtitle 2"/>
          <p:cNvSpPr>
            <a:spLocks noGrp="1"/>
          </p:cNvSpPr>
          <p:nvPr>
            <p:ph type="subTitle" idx="1" hasCustomPrompt="1"/>
          </p:nvPr>
        </p:nvSpPr>
        <p:spPr>
          <a:xfrm>
            <a:off x="611560" y="1923678"/>
            <a:ext cx="6400800" cy="1314450"/>
          </a:xfrm>
          <a:prstGeom prst="rect">
            <a:avLst/>
          </a:prstGeom>
        </p:spPr>
        <p:txBody>
          <a:bodyPr>
            <a:normAutofit/>
          </a:bodyPr>
          <a:lstStyle>
            <a:lvl1pPr marL="0" indent="0" algn="l" defTabSz="914400" rtl="0" eaLnBrk="1" latinLnBrk="0" hangingPunct="1">
              <a:lnSpc>
                <a:spcPts val="4300"/>
              </a:lnSpc>
              <a:buNone/>
              <a:defRPr lang="en-AU" sz="4400" kern="1200" dirty="0">
                <a:solidFill>
                  <a:srgbClr val="FFFFFF"/>
                </a:solidFill>
                <a:latin typeface="Lato Light" charset="0"/>
                <a:ea typeface="ＭＳ Ｐゴシック" charset="0"/>
                <a:cs typeface="Lato Light"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Title</a:t>
            </a:r>
            <a:endParaRPr lang="en-AU" dirty="0"/>
          </a:p>
        </p:txBody>
      </p:sp>
      <p:sp>
        <p:nvSpPr>
          <p:cNvPr id="9" name="Text Placeholder 8"/>
          <p:cNvSpPr>
            <a:spLocks noGrp="1"/>
          </p:cNvSpPr>
          <p:nvPr>
            <p:ph type="body" sz="quarter" idx="11" hasCustomPrompt="1"/>
          </p:nvPr>
        </p:nvSpPr>
        <p:spPr>
          <a:xfrm>
            <a:off x="611188" y="3363913"/>
            <a:ext cx="6409084" cy="287337"/>
          </a:xfrm>
          <a:prstGeom prst="rect">
            <a:avLst/>
          </a:prstGeom>
        </p:spPr>
        <p:txBody>
          <a:bodyPr/>
          <a:lstStyle>
            <a:lvl1pPr marL="0" indent="0">
              <a:buNone/>
              <a:defRPr sz="1600" baseline="0">
                <a:solidFill>
                  <a:schemeClr val="bg1"/>
                </a:solidFill>
                <a:latin typeface="Lato Medium" panose="020F0502020204030203" pitchFamily="34" charset="0"/>
                <a:ea typeface="Lato Medium" panose="020F0502020204030203" pitchFamily="34" charset="0"/>
                <a:cs typeface="Lato Medium" panose="020F0502020204030203" pitchFamily="34" charset="0"/>
              </a:defRPr>
            </a:lvl1pPr>
          </a:lstStyle>
          <a:p>
            <a:pPr lvl="0"/>
            <a:r>
              <a:rPr lang="en-AU" dirty="0" smtClean="0"/>
              <a:t>Insert Presenter Name</a:t>
            </a:r>
            <a:endParaRPr lang="en-AU" dirty="0"/>
          </a:p>
        </p:txBody>
      </p:sp>
      <p:sp>
        <p:nvSpPr>
          <p:cNvPr id="10" name="Text Placeholder 8"/>
          <p:cNvSpPr>
            <a:spLocks noGrp="1"/>
          </p:cNvSpPr>
          <p:nvPr>
            <p:ph type="body" sz="quarter" idx="12" hasCustomPrompt="1"/>
          </p:nvPr>
        </p:nvSpPr>
        <p:spPr>
          <a:xfrm>
            <a:off x="611560" y="3669342"/>
            <a:ext cx="6408712" cy="287337"/>
          </a:xfrm>
          <a:prstGeom prst="rect">
            <a:avLst/>
          </a:prstGeom>
        </p:spPr>
        <p:txBody>
          <a:bodyPr/>
          <a:lstStyle>
            <a:lvl1pPr marL="0" indent="0">
              <a:buNone/>
              <a:defRPr sz="1600" baseline="0">
                <a:solidFill>
                  <a:schemeClr val="bg1"/>
                </a:solidFill>
                <a:latin typeface="Lato Medium" panose="020F0502020204030203" pitchFamily="34" charset="0"/>
                <a:ea typeface="Lato Medium" panose="020F0502020204030203" pitchFamily="34" charset="0"/>
                <a:cs typeface="Lato Medium" panose="020F0502020204030203" pitchFamily="34" charset="0"/>
              </a:defRPr>
            </a:lvl1pPr>
          </a:lstStyle>
          <a:p>
            <a:pPr lvl="0"/>
            <a:r>
              <a:rPr lang="en-AU" dirty="0" smtClean="0"/>
              <a:t>Insert Agency/Department Name</a:t>
            </a:r>
            <a:endParaRPr lang="en-AU" dirty="0"/>
          </a:p>
        </p:txBody>
      </p:sp>
      <p:sp>
        <p:nvSpPr>
          <p:cNvPr id="11" name="Text Placeholder 8"/>
          <p:cNvSpPr>
            <a:spLocks noGrp="1"/>
          </p:cNvSpPr>
          <p:nvPr>
            <p:ph type="body" sz="quarter" idx="13" hasCustomPrompt="1"/>
          </p:nvPr>
        </p:nvSpPr>
        <p:spPr>
          <a:xfrm>
            <a:off x="611560" y="3977661"/>
            <a:ext cx="6408712" cy="287337"/>
          </a:xfrm>
          <a:prstGeom prst="rect">
            <a:avLst/>
          </a:prstGeom>
        </p:spPr>
        <p:txBody>
          <a:bodyPr/>
          <a:lstStyle>
            <a:lvl1pPr marL="0" indent="0">
              <a:buNone/>
              <a:defRPr sz="1600" baseline="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pPr lvl="0"/>
            <a:r>
              <a:rPr lang="en-AU" dirty="0" smtClean="0"/>
              <a:t>Insert Date</a:t>
            </a:r>
            <a:endParaRPr lang="en-AU" dirty="0"/>
          </a:p>
        </p:txBody>
      </p:sp>
    </p:spTree>
    <p:extLst>
      <p:ext uri="{BB962C8B-B14F-4D97-AF65-F5344CB8AC3E}">
        <p14:creationId xmlns:p14="http://schemas.microsoft.com/office/powerpoint/2010/main" val="35148079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rk Green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8F993E"/>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8F993E"/>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26582185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rk Green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8F993E"/>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8F993E"/>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16218258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range Section Page">
    <p:spTree>
      <p:nvGrpSpPr>
        <p:cNvPr id="1" name=""/>
        <p:cNvGrpSpPr/>
        <p:nvPr/>
      </p:nvGrpSpPr>
      <p:grpSpPr>
        <a:xfrm>
          <a:off x="0" y="0"/>
          <a:ext cx="0" cy="0"/>
          <a:chOff x="0" y="0"/>
          <a:chExt cx="0" cy="0"/>
        </a:xfrm>
      </p:grpSpPr>
      <p:pic>
        <p:nvPicPr>
          <p:cNvPr id="6" name="Image 2"/>
          <p:cNvPicPr>
            <a:picLocks noChangeAspect="1" noChangeArrowheads="1"/>
          </p:cNvPicPr>
          <p:nvPr userDrawn="1"/>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t="1" r="2479" b="17377"/>
          <a:stretch/>
        </p:blipFill>
        <p:spPr bwMode="auto">
          <a:xfrm>
            <a:off x="-7937" y="1"/>
            <a:ext cx="9180512" cy="433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41932521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rang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DC582A"/>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DC58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23545516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DC582A"/>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DC58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29493964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6908"/>
          <a:stretch>
            <a:fillRect/>
          </a:stretch>
        </p:blipFill>
        <p:spPr bwMode="auto">
          <a:xfrm>
            <a:off x="-4763" y="0"/>
            <a:ext cx="9413876" cy="4366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4163807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5E8AB4"/>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5E8AB4"/>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41413457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5E8AB4"/>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5E8AB4"/>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41699201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d Section Page">
    <p:spTree>
      <p:nvGrpSpPr>
        <p:cNvPr id="1" name=""/>
        <p:cNvGrpSpPr/>
        <p:nvPr/>
      </p:nvGrpSpPr>
      <p:grpSpPr>
        <a:xfrm>
          <a:off x="0" y="0"/>
          <a:ext cx="0" cy="0"/>
          <a:chOff x="0" y="0"/>
          <a:chExt cx="0" cy="0"/>
        </a:xfrm>
      </p:grpSpPr>
      <p:pic>
        <p:nvPicPr>
          <p:cNvPr id="6"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6908"/>
          <a:stretch>
            <a:fillRect/>
          </a:stretch>
        </p:blipFill>
        <p:spPr bwMode="auto">
          <a:xfrm>
            <a:off x="-4763" y="1"/>
            <a:ext cx="9413876" cy="4388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27932536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BD472A"/>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BD47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9299446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s">
    <p:spTree>
      <p:nvGrpSpPr>
        <p:cNvPr id="1" name=""/>
        <p:cNvGrpSpPr/>
        <p:nvPr/>
      </p:nvGrpSpPr>
      <p:grpSpPr>
        <a:xfrm>
          <a:off x="0" y="0"/>
          <a:ext cx="0" cy="0"/>
          <a:chOff x="0" y="0"/>
          <a:chExt cx="0" cy="0"/>
        </a:xfrm>
      </p:grpSpPr>
      <p:sp>
        <p:nvSpPr>
          <p:cNvPr id="6" name="Title 11"/>
          <p:cNvSpPr>
            <a:spLocks noGrp="1"/>
          </p:cNvSpPr>
          <p:nvPr>
            <p:ph type="title" hasCustomPrompt="1"/>
          </p:nvPr>
        </p:nvSpPr>
        <p:spPr>
          <a:xfrm>
            <a:off x="4211960" y="89036"/>
            <a:ext cx="4216623" cy="682513"/>
          </a:xfrm>
        </p:spPr>
        <p:txBody>
          <a:bodyPr>
            <a:normAutofit/>
          </a:bodyPr>
          <a:lstStyle>
            <a:lvl1pPr>
              <a:defRPr sz="1000" b="0" baseline="0">
                <a:solidFill>
                  <a:schemeClr val="tx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dirty="0" smtClean="0"/>
              <a:t>For </a:t>
            </a:r>
            <a:r>
              <a:rPr lang="en-US" dirty="0" err="1" smtClean="0"/>
              <a:t>accessiblity</a:t>
            </a:r>
            <a:r>
              <a:rPr lang="en-US" dirty="0" smtClean="0"/>
              <a:t>: </a:t>
            </a:r>
            <a:br>
              <a:rPr lang="en-US" dirty="0" smtClean="0"/>
            </a:br>
            <a:r>
              <a:rPr lang="en-US" dirty="0" smtClean="0"/>
              <a:t>1. Type ‘Contents’</a:t>
            </a:r>
            <a:br>
              <a:rPr lang="en-US" dirty="0" smtClean="0"/>
            </a:br>
            <a:r>
              <a:rPr lang="en-US" dirty="0" smtClean="0"/>
              <a:t>2. Open Home tab -&gt; Arrange menu -&gt; Selection pane</a:t>
            </a:r>
            <a:br>
              <a:rPr lang="en-US" dirty="0" smtClean="0"/>
            </a:br>
            <a:r>
              <a:rPr lang="en-US" dirty="0" smtClean="0"/>
              <a:t>3. Hide the Title field by clicking the eye symbol near the Title field.</a:t>
            </a:r>
            <a:endParaRPr lang="en-AU" dirty="0"/>
          </a:p>
        </p:txBody>
      </p:sp>
      <p:sp>
        <p:nvSpPr>
          <p:cNvPr id="5" name="TextBox 4"/>
          <p:cNvSpPr txBox="1">
            <a:spLocks noChangeArrowheads="1"/>
          </p:cNvSpPr>
          <p:nvPr userDrawn="1"/>
        </p:nvSpPr>
        <p:spPr bwMode="auto">
          <a:xfrm>
            <a:off x="720725" y="211138"/>
            <a:ext cx="7702550" cy="776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ts val="3300"/>
              </a:lnSpc>
              <a:spcAft>
                <a:spcPts val="1100"/>
              </a:spcAft>
            </a:pPr>
            <a:r>
              <a:rPr lang="en-US" sz="3300" dirty="0" smtClean="0">
                <a:solidFill>
                  <a:srgbClr val="CB6015"/>
                </a:solidFill>
                <a:latin typeface="Lato Heavy" charset="0"/>
                <a:cs typeface="Lato Heavy" charset="0"/>
              </a:rPr>
              <a:t>Contents</a:t>
            </a:r>
            <a:endParaRPr lang="en-US" sz="3300" dirty="0">
              <a:solidFill>
                <a:srgbClr val="CB6015"/>
              </a:solidFill>
              <a:latin typeface="Lato Heavy" charset="0"/>
              <a:cs typeface="Lato Heavy" charset="0"/>
            </a:endParaRPr>
          </a:p>
        </p:txBody>
      </p:sp>
      <p:sp>
        <p:nvSpPr>
          <p:cNvPr id="3" name="Content Placeholder 2"/>
          <p:cNvSpPr>
            <a:spLocks noGrp="1"/>
          </p:cNvSpPr>
          <p:nvPr>
            <p:ph idx="1"/>
          </p:nvPr>
        </p:nvSpPr>
        <p:spPr>
          <a:xfrm>
            <a:off x="611560" y="987574"/>
            <a:ext cx="7848872" cy="3240361"/>
          </a:xfrm>
        </p:spPr>
        <p:txBody>
          <a:bodyPr/>
          <a:lstStyle>
            <a:lvl1pPr marL="342900" indent="-342900">
              <a:buFont typeface="Lato" panose="020F0502020204030203"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16819813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d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BD472A"/>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BD472A"/>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34493054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edit Master title style (30 </a:t>
            </a:r>
            <a:r>
              <a:rPr lang="en-US" dirty="0" err="1" smtClean="0"/>
              <a:t>pts</a:t>
            </a:r>
            <a:r>
              <a:rPr lang="en-US" dirty="0" smtClean="0"/>
              <a:t>)</a:t>
            </a:r>
            <a:endParaRPr lang="en-AU"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233502235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936104"/>
          </a:xfrm>
        </p:spPr>
        <p:txBody>
          <a:bodyPr/>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457200" y="1200151"/>
            <a:ext cx="8229600" cy="3027783"/>
          </a:xfrm>
          <a:prstGeom prst="rect">
            <a:avLst/>
          </a:prstGeom>
        </p:spPr>
        <p:txBody>
          <a:bodyPr vert="eaVert"/>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Medium" panose="020F0502020204030203" pitchFamily="34" charset="0"/>
                <a:ea typeface="Lato Medium" panose="020F0502020204030203" pitchFamily="34" charset="0"/>
                <a:cs typeface="Lato Medium"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7" name="Straight Connector 6"/>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85184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021955"/>
          </a:xfrm>
        </p:spPr>
        <p:txBody>
          <a:bodyPr vert="eaVert"/>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457200" y="205979"/>
            <a:ext cx="6019800" cy="4021955"/>
          </a:xfrm>
          <a:prstGeom prst="rect">
            <a:avLst/>
          </a:prstGeom>
        </p:spPr>
        <p:txBody>
          <a:bodyPr vert="eaVert"/>
          <a:lstStyle>
            <a:lvl1pPr>
              <a:defRPr>
                <a:latin typeface="Lato" panose="020F0502020204030203" pitchFamily="34" charset="0"/>
                <a:ea typeface="Lato" panose="020F0502020204030203" pitchFamily="34" charset="0"/>
                <a:cs typeface="Lato" panose="020F0502020204030203" pitchFamily="34" charset="0"/>
              </a:defRPr>
            </a:lvl1pPr>
            <a:lvl2pPr>
              <a:defRPr>
                <a:latin typeface="Lato Medium" panose="020F0502020204030203" pitchFamily="34" charset="0"/>
                <a:ea typeface="Lato Medium" panose="020F0502020204030203" pitchFamily="34" charset="0"/>
                <a:cs typeface="Lato Medium"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7" name="Straight Connector 6"/>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674866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1560" y="1779662"/>
            <a:ext cx="7848872" cy="897731"/>
          </a:xfrm>
        </p:spPr>
        <p:txBody>
          <a:bodyPr>
            <a:normAutofit/>
          </a:bodyPr>
          <a:lstStyle>
            <a:lvl1pPr>
              <a:defRPr sz="4400" baseline="0"/>
            </a:lvl1pPr>
          </a:lstStyle>
          <a:p>
            <a:r>
              <a:rPr lang="en-US" dirty="0" smtClean="0"/>
              <a:t>Thank You</a:t>
            </a:r>
            <a:endParaRPr lang="en-AU" dirty="0"/>
          </a:p>
        </p:txBody>
      </p:sp>
    </p:spTree>
    <p:extLst>
      <p:ext uri="{BB962C8B-B14F-4D97-AF65-F5344CB8AC3E}">
        <p14:creationId xmlns:p14="http://schemas.microsoft.com/office/powerpoint/2010/main" val="39304466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3648" y="3442840"/>
            <a:ext cx="6408712" cy="425054"/>
          </a:xfrm>
        </p:spPr>
        <p:txBody>
          <a:bodyPr anchor="b"/>
          <a:lstStyle>
            <a:lvl1pPr algn="l">
              <a:defRPr sz="2000" b="1">
                <a:latin typeface="Lato Black" panose="020F0502020204030203" pitchFamily="34" charset="0"/>
                <a:ea typeface="Lato Black" panose="020F0502020204030203" pitchFamily="34" charset="0"/>
                <a:cs typeface="Lato Black" panose="020F0502020204030203" pitchFamily="34" charset="0"/>
              </a:defRPr>
            </a:lvl1pPr>
          </a:lstStyle>
          <a:p>
            <a:r>
              <a:rPr lang="en-US" dirty="0" smtClean="0"/>
              <a:t>Picture slide</a:t>
            </a:r>
            <a:endParaRPr lang="en-AU" dirty="0"/>
          </a:p>
        </p:txBody>
      </p:sp>
      <p:sp>
        <p:nvSpPr>
          <p:cNvPr id="3" name="Picture Placeholder 2"/>
          <p:cNvSpPr>
            <a:spLocks noGrp="1"/>
          </p:cNvSpPr>
          <p:nvPr>
            <p:ph type="pic" idx="1"/>
          </p:nvPr>
        </p:nvSpPr>
        <p:spPr>
          <a:xfrm>
            <a:off x="1403648" y="459581"/>
            <a:ext cx="6408712" cy="2976265"/>
          </a:xfrm>
          <a:prstGeom prst="rect">
            <a:avLst/>
          </a:prstGeom>
        </p:spPr>
        <p:txBody>
          <a:bodyPr/>
          <a:lstStyle>
            <a:lvl1pPr marL="0" indent="0">
              <a:buNone/>
              <a:defRPr sz="3200">
                <a:latin typeface="Lato" panose="020F0502020204030203" pitchFamily="34" charset="0"/>
                <a:ea typeface="Lato" panose="020F0502020204030203" pitchFamily="34" charset="0"/>
                <a:cs typeface="Lato" panose="020F050202020403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403648" y="3881487"/>
            <a:ext cx="6408712" cy="346447"/>
          </a:xfrm>
          <a:prstGeom prst="rect">
            <a:avLst/>
          </a:prstGeom>
        </p:spPr>
        <p:txBody>
          <a:bodyPr/>
          <a:lstStyle>
            <a:lvl1pPr marL="0" indent="0">
              <a:buNone/>
              <a:defRPr sz="14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68641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250825" y="4286250"/>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467672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chre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b="17400"/>
          <a:stretch>
            <a:fillRect/>
          </a:stretch>
        </p:blipFill>
        <p:spPr bwMode="auto">
          <a:xfrm>
            <a:off x="0" y="0"/>
            <a:ext cx="9413876" cy="43250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36148350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chr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DF6F1D"/>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DF6F1D"/>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42641088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chr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DF6F1D"/>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DF6F1D"/>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18110083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6908"/>
          <a:stretch>
            <a:fillRect/>
          </a:stretch>
        </p:blipFill>
        <p:spPr bwMode="auto">
          <a:xfrm>
            <a:off x="-4763" y="0"/>
            <a:ext cx="9413876" cy="43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575631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rple Text Pag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30610" y="195487"/>
            <a:ext cx="7848872" cy="504056"/>
          </a:xfrm>
        </p:spPr>
        <p:txBody>
          <a:bodyPr>
            <a:noAutofit/>
          </a:bodyPr>
          <a:lstStyle>
            <a:lvl1pPr>
              <a:lnSpc>
                <a:spcPts val="3300"/>
              </a:lnSpc>
              <a:spcAft>
                <a:spcPts val="1100"/>
              </a:spcAft>
              <a:defRPr>
                <a:solidFill>
                  <a:srgbClr val="8C4799"/>
                </a:solidFill>
              </a:defRPr>
            </a:lvl1pPr>
          </a:lstStyle>
          <a:p>
            <a:r>
              <a:rPr lang="en-US" dirty="0" smtClean="0"/>
              <a:t>Page Heading</a:t>
            </a:r>
            <a:endParaRPr lang="en-AU" dirty="0"/>
          </a:p>
        </p:txBody>
      </p:sp>
      <p:sp>
        <p:nvSpPr>
          <p:cNvPr id="18" name="Text Placeholder 2"/>
          <p:cNvSpPr>
            <a:spLocks noGrp="1"/>
          </p:cNvSpPr>
          <p:nvPr>
            <p:ph type="body" idx="11" hasCustomPrompt="1"/>
          </p:nvPr>
        </p:nvSpPr>
        <p:spPr>
          <a:xfrm>
            <a:off x="627571" y="843558"/>
            <a:ext cx="7848872"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131590"/>
            <a:ext cx="7848872" cy="989062"/>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9" name="Text Placeholder 2"/>
          <p:cNvSpPr>
            <a:spLocks noGrp="1"/>
          </p:cNvSpPr>
          <p:nvPr>
            <p:ph type="body" idx="12" hasCustomPrompt="1"/>
          </p:nvPr>
        </p:nvSpPr>
        <p:spPr>
          <a:xfrm>
            <a:off x="631416" y="2139702"/>
            <a:ext cx="7848872" cy="288032"/>
          </a:xfrm>
        </p:spPr>
        <p:txBody>
          <a:bodyPr anchor="t" anchorCtr="0">
            <a:noAutofit/>
          </a:bodyPr>
          <a:lstStyle>
            <a:lvl1pPr marL="0" indent="0">
              <a:lnSpc>
                <a:spcPts val="2000"/>
              </a:lnSpc>
              <a:spcBef>
                <a:spcPts val="0"/>
              </a:spcBef>
              <a:buNone/>
              <a:defRPr sz="1800" b="0">
                <a:solidFill>
                  <a:srgbClr val="8C4799"/>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7" name="Content Placeholder 2"/>
          <p:cNvSpPr>
            <a:spLocks noGrp="1"/>
          </p:cNvSpPr>
          <p:nvPr>
            <p:ph idx="10"/>
          </p:nvPr>
        </p:nvSpPr>
        <p:spPr>
          <a:xfrm>
            <a:off x="627571" y="2437259"/>
            <a:ext cx="7848872" cy="1800200"/>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6573228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rple Text Image Pag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1084" y="123478"/>
            <a:ext cx="3112716" cy="504056"/>
          </a:xfrm>
        </p:spPr>
        <p:txBody>
          <a:bodyPr>
            <a:noAutofit/>
          </a:bodyPr>
          <a:lstStyle>
            <a:lvl1pPr>
              <a:lnSpc>
                <a:spcPts val="3300"/>
              </a:lnSpc>
              <a:spcAft>
                <a:spcPts val="1100"/>
              </a:spcAft>
              <a:defRPr>
                <a:solidFill>
                  <a:srgbClr val="8C4799"/>
                </a:solidFill>
              </a:defRPr>
            </a:lvl1pPr>
          </a:lstStyle>
          <a:p>
            <a:r>
              <a:rPr lang="en-US" dirty="0" smtClean="0"/>
              <a:t>Page heading</a:t>
            </a:r>
            <a:endParaRPr lang="en-AU" dirty="0"/>
          </a:p>
        </p:txBody>
      </p:sp>
      <p:sp>
        <p:nvSpPr>
          <p:cNvPr id="12" name="Text Placeholder 2"/>
          <p:cNvSpPr>
            <a:spLocks noGrp="1"/>
          </p:cNvSpPr>
          <p:nvPr>
            <p:ph type="body" idx="11" hasCustomPrompt="1"/>
          </p:nvPr>
        </p:nvSpPr>
        <p:spPr>
          <a:xfrm>
            <a:off x="627571" y="771550"/>
            <a:ext cx="3080333" cy="288032"/>
          </a:xfrm>
        </p:spPr>
        <p:txBody>
          <a:bodyPr anchor="t" anchorCtr="0">
            <a:noAutofit/>
          </a:bodyPr>
          <a:lstStyle>
            <a:lvl1pPr marL="0" indent="0">
              <a:lnSpc>
                <a:spcPts val="2000"/>
              </a:lnSpc>
              <a:spcBef>
                <a:spcPts val="0"/>
              </a:spcBef>
              <a:buNone/>
              <a:defRPr sz="1800" b="0">
                <a:solidFill>
                  <a:schemeClr val="tx1"/>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HEADINGS</a:t>
            </a:r>
          </a:p>
        </p:txBody>
      </p:sp>
      <p:sp>
        <p:nvSpPr>
          <p:cNvPr id="14" name="Content Placeholder 2"/>
          <p:cNvSpPr>
            <a:spLocks noGrp="1"/>
          </p:cNvSpPr>
          <p:nvPr>
            <p:ph idx="1"/>
          </p:nvPr>
        </p:nvSpPr>
        <p:spPr>
          <a:xfrm>
            <a:off x="630610" y="1059582"/>
            <a:ext cx="3077294" cy="1152128"/>
          </a:xfrm>
        </p:spPr>
        <p:txBody>
          <a:bodyPr tIns="0">
            <a:normAutofit/>
          </a:bodyPr>
          <a:lstStyle>
            <a:lvl1pPr marL="0" indent="0">
              <a:lnSpc>
                <a:spcPts val="2000"/>
              </a:lnSpc>
              <a:spcBef>
                <a:spcPts val="0"/>
              </a:spcBef>
              <a:buFont typeface="Lato" panose="020F0502020204030203" pitchFamily="34" charset="0"/>
              <a:buNone/>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3" name="Text Placeholder 2"/>
          <p:cNvSpPr>
            <a:spLocks noGrp="1"/>
          </p:cNvSpPr>
          <p:nvPr>
            <p:ph type="body" idx="12" hasCustomPrompt="1"/>
          </p:nvPr>
        </p:nvSpPr>
        <p:spPr>
          <a:xfrm>
            <a:off x="631416" y="2355726"/>
            <a:ext cx="3076488" cy="288032"/>
          </a:xfrm>
        </p:spPr>
        <p:txBody>
          <a:bodyPr anchor="t" anchorCtr="0">
            <a:noAutofit/>
          </a:bodyPr>
          <a:lstStyle>
            <a:lvl1pPr marL="0" indent="0">
              <a:lnSpc>
                <a:spcPts val="2000"/>
              </a:lnSpc>
              <a:spcBef>
                <a:spcPts val="0"/>
              </a:spcBef>
              <a:buNone/>
              <a:defRPr sz="1800" b="0">
                <a:solidFill>
                  <a:srgbClr val="8C4799"/>
                </a:solidFill>
                <a:latin typeface="Lato Black" panose="020F0502020204030203" pitchFamily="34" charset="0"/>
                <a:ea typeface="Lato Black" panose="020F0502020204030203" pitchFamily="34" charset="0"/>
                <a:cs typeface="Lato Black"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Subheadings</a:t>
            </a:r>
          </a:p>
        </p:txBody>
      </p:sp>
      <p:sp>
        <p:nvSpPr>
          <p:cNvPr id="15" name="Content Placeholder 2"/>
          <p:cNvSpPr>
            <a:spLocks noGrp="1"/>
          </p:cNvSpPr>
          <p:nvPr>
            <p:ph idx="10"/>
          </p:nvPr>
        </p:nvSpPr>
        <p:spPr>
          <a:xfrm>
            <a:off x="627571" y="2643758"/>
            <a:ext cx="3080333" cy="1584176"/>
          </a:xfrm>
        </p:spPr>
        <p:txBody>
          <a:bodyPr tIns="0">
            <a:normAutofit/>
          </a:bodyPr>
          <a:lstStyle>
            <a:lvl1pPr marL="180975" indent="-180975">
              <a:lnSpc>
                <a:spcPts val="2000"/>
              </a:lnSpc>
              <a:spcBef>
                <a:spcPts val="0"/>
              </a:spcBef>
              <a:buFont typeface="Lato Light" panose="020F0502020204030203" pitchFamily="34" charset="0"/>
              <a:buChar char="»"/>
              <a:defRPr sz="1800">
                <a:latin typeface="Lato Light" panose="020F0502020204030203" pitchFamily="34" charset="0"/>
                <a:ea typeface="Lato Light" panose="020F0502020204030203" pitchFamily="34" charset="0"/>
                <a:cs typeface="Lato Light" panose="020F0502020204030203"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Content Placeholder 3"/>
          <p:cNvSpPr>
            <a:spLocks noGrp="1"/>
          </p:cNvSpPr>
          <p:nvPr>
            <p:ph sz="half" idx="2" hasCustomPrompt="1"/>
          </p:nvPr>
        </p:nvSpPr>
        <p:spPr>
          <a:xfrm>
            <a:off x="3779912" y="123479"/>
            <a:ext cx="5364088" cy="4104456"/>
          </a:xfrm>
        </p:spPr>
        <p:txBody>
          <a:bodyPr>
            <a:normAutofit/>
          </a:bodyPr>
          <a:lstStyle>
            <a:lvl1pPr>
              <a:defRPr sz="1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fontAlgn="auto">
              <a:lnSpc>
                <a:spcPts val="2000"/>
              </a:lnSpc>
              <a:spcBef>
                <a:spcPts val="0"/>
              </a:spcBef>
              <a:spcAft>
                <a:spcPts val="0"/>
              </a:spcAft>
              <a:defRPr lang="en-US"/>
            </a:pPr>
            <a:r>
              <a:rPr lang="en-US" dirty="0" smtClean="0">
                <a:latin typeface="Lato Light" charset="77"/>
                <a:ea typeface="Lato Light" charset="77"/>
                <a:cs typeface="Lato Light" charset="77"/>
              </a:rPr>
              <a:t>Click to add image</a:t>
            </a:r>
            <a:endParaRPr lang="en-US" dirty="0">
              <a:latin typeface="Lato Light" charset="77"/>
              <a:ea typeface="Lato Light" charset="77"/>
              <a:cs typeface="Lato Light" charset="77"/>
            </a:endParaRPr>
          </a:p>
        </p:txBody>
      </p:sp>
    </p:spTree>
    <p:extLst>
      <p:ext uri="{BB962C8B-B14F-4D97-AF65-F5344CB8AC3E}">
        <p14:creationId xmlns:p14="http://schemas.microsoft.com/office/powerpoint/2010/main" val="32923661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ark Green Section Page">
    <p:spTree>
      <p:nvGrpSpPr>
        <p:cNvPr id="1" name=""/>
        <p:cNvGrpSpPr/>
        <p:nvPr/>
      </p:nvGrpSpPr>
      <p:grpSpPr>
        <a:xfrm>
          <a:off x="0" y="0"/>
          <a:ext cx="0" cy="0"/>
          <a:chOff x="0" y="0"/>
          <a:chExt cx="0" cy="0"/>
        </a:xfrm>
      </p:grpSpPr>
      <p:pic>
        <p:nvPicPr>
          <p:cNvPr id="4" name="Image 2"/>
          <p:cNvPicPr>
            <a:picLocks noChangeAspect="1" noChangeArrowheads="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val="0"/>
              </a:ext>
            </a:extLst>
          </a:blip>
          <a:srcRect b="17400"/>
          <a:stretch>
            <a:fillRect/>
          </a:stretch>
        </p:blipFill>
        <p:spPr bwMode="auto">
          <a:xfrm>
            <a:off x="-4763" y="0"/>
            <a:ext cx="9413876" cy="4338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1"/>
          <p:cNvSpPr>
            <a:spLocks noGrp="1"/>
          </p:cNvSpPr>
          <p:nvPr>
            <p:ph type="title" hasCustomPrompt="1"/>
          </p:nvPr>
        </p:nvSpPr>
        <p:spPr>
          <a:xfrm>
            <a:off x="611560" y="1635646"/>
            <a:ext cx="5904656" cy="2016224"/>
          </a:xfrm>
        </p:spPr>
        <p:txBody>
          <a:bodyPr>
            <a:normAutofit/>
          </a:bodyPr>
          <a:lstStyle>
            <a:lvl1pPr>
              <a:defRPr sz="4400" b="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stStyle>
          <a:p>
            <a:r>
              <a:rPr lang="en-US" dirty="0" smtClean="0"/>
              <a:t>Section Heading</a:t>
            </a:r>
            <a:endParaRPr lang="en-AU" dirty="0"/>
          </a:p>
        </p:txBody>
      </p:sp>
    </p:spTree>
    <p:extLst>
      <p:ext uri="{BB962C8B-B14F-4D97-AF65-F5344CB8AC3E}">
        <p14:creationId xmlns:p14="http://schemas.microsoft.com/office/powerpoint/2010/main" val="16829704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560" y="195487"/>
            <a:ext cx="7848872" cy="897731"/>
          </a:xfrm>
          <a:prstGeom prst="rect">
            <a:avLst/>
          </a:prstGeom>
        </p:spPr>
        <p:txBody>
          <a:bodyPr vert="horz" lIns="91440" tIns="45720" rIns="91440" bIns="45720" rtlCol="0" anchor="t">
            <a:normAutofit/>
          </a:bodyPr>
          <a:lstStyle/>
          <a:p>
            <a:r>
              <a:rPr lang="en-US" dirty="0" smtClean="0"/>
              <a:t>Text title</a:t>
            </a:r>
            <a:endParaRPr lang="en-AU" dirty="0"/>
          </a:p>
        </p:txBody>
      </p:sp>
      <p:sp>
        <p:nvSpPr>
          <p:cNvPr id="3" name="Text Placeholder 2"/>
          <p:cNvSpPr>
            <a:spLocks noGrp="1"/>
          </p:cNvSpPr>
          <p:nvPr>
            <p:ph type="body" idx="1"/>
          </p:nvPr>
        </p:nvSpPr>
        <p:spPr>
          <a:xfrm>
            <a:off x="611560" y="1200151"/>
            <a:ext cx="7848872" cy="30277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cxnSp>
        <p:nvCxnSpPr>
          <p:cNvPr id="16" name="Straight Connector 15" descr="Bottom page border"/>
          <p:cNvCxnSpPr/>
          <p:nvPr/>
        </p:nvCxnSpPr>
        <p:spPr>
          <a:xfrm>
            <a:off x="250825" y="4299942"/>
            <a:ext cx="8642350" cy="0"/>
          </a:xfrm>
          <a:prstGeom prst="line">
            <a:avLst/>
          </a:prstGeom>
          <a:ln w="1270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5" name="TextBox 3"/>
          <p:cNvSpPr txBox="1">
            <a:spLocks noChangeArrowheads="1"/>
          </p:cNvSpPr>
          <p:nvPr/>
        </p:nvSpPr>
        <p:spPr bwMode="auto">
          <a:xfrm>
            <a:off x="765174" y="4571405"/>
            <a:ext cx="128654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nSpc>
                <a:spcPts val="1100"/>
              </a:lnSpc>
            </a:pPr>
            <a:r>
              <a:rPr lang="en-US" sz="1100" dirty="0" smtClean="0">
                <a:solidFill>
                  <a:prstClr val="black"/>
                </a:solidFill>
                <a:latin typeface="Lato Black" charset="0"/>
                <a:cs typeface="Lato Black" charset="0"/>
              </a:rPr>
              <a:t>www.nt.gov.au</a:t>
            </a:r>
            <a:endParaRPr lang="en-US" sz="1100" dirty="0">
              <a:solidFill>
                <a:prstClr val="black"/>
              </a:solidFill>
              <a:latin typeface="Lato Black" charset="0"/>
              <a:cs typeface="Lato Black" charset="0"/>
            </a:endParaRPr>
          </a:p>
        </p:txBody>
      </p:sp>
      <p:pic>
        <p:nvPicPr>
          <p:cNvPr id="7" name="Picture 6" descr="NTG_Primary_RGB.png"/>
          <p:cNvPicPr>
            <a:picLocks noChangeAspect="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6804248" y="4472980"/>
            <a:ext cx="1655762"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432797"/>
      </p:ext>
    </p:extLst>
  </p:cSld>
  <p:clrMap bg1="lt1" tx1="dk1" bg2="lt2" tx2="dk2" accent1="accent1" accent2="accent2" accent3="accent3" accent4="accent4" accent5="accent5" accent6="accent6" hlink="hlink" folHlink="folHlink"/>
  <p:sldLayoutIdLst>
    <p:sldLayoutId id="2147483649" r:id="rId1"/>
    <p:sldLayoutId id="2147483677" r:id="rId2"/>
    <p:sldLayoutId id="2147483678" r:id="rId3"/>
    <p:sldLayoutId id="2147483679" r:id="rId4"/>
    <p:sldLayoutId id="2147483680" r:id="rId5"/>
    <p:sldLayoutId id="2147483684" r:id="rId6"/>
    <p:sldLayoutId id="2147483685" r:id="rId7"/>
    <p:sldLayoutId id="2147483686"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 id="2147483658" r:id="rId22"/>
    <p:sldLayoutId id="2147483659" r:id="rId23"/>
    <p:sldLayoutId id="2147483674" r:id="rId24"/>
    <p:sldLayoutId id="2147483657" r:id="rId25"/>
    <p:sldLayoutId id="2147483655" r:id="rId26"/>
  </p:sldLayoutIdLst>
  <p:timing>
    <p:tnLst>
      <p:par>
        <p:cTn id="1" dur="indefinite" restart="never" nodeType="tmRoot"/>
      </p:par>
    </p:tnLst>
  </p:timing>
  <p:txStyles>
    <p:titleStyle>
      <a:lvl1pPr algn="l" defTabSz="914400" rtl="0" eaLnBrk="1" latinLnBrk="0" hangingPunct="1">
        <a:spcBef>
          <a:spcPct val="0"/>
        </a:spcBef>
        <a:buNone/>
        <a:defRPr sz="3300" b="1" kern="1200" baseline="0">
          <a:solidFill>
            <a:srgbClr val="CB6015"/>
          </a:solidFill>
          <a:latin typeface="Lato Heavy" panose="020F0502020204030203" pitchFamily="34" charset="0"/>
          <a:ea typeface="Lato Heavy" panose="020F0502020204030203" pitchFamily="34" charset="0"/>
          <a:cs typeface="Lato Heavy" panose="020F0502020204030203" pitchFamily="34" charset="0"/>
        </a:defRPr>
      </a:lvl1pPr>
    </p:titleStyle>
    <p:body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AU" dirty="0" smtClean="0"/>
              <a:t>Territory Families</a:t>
            </a:r>
            <a:endParaRPr lang="en-AU" dirty="0"/>
          </a:p>
        </p:txBody>
      </p:sp>
      <p:sp>
        <p:nvSpPr>
          <p:cNvPr id="8" name="Subtitle 7"/>
          <p:cNvSpPr>
            <a:spLocks noGrp="1"/>
          </p:cNvSpPr>
          <p:nvPr>
            <p:ph type="subTitle" idx="1"/>
          </p:nvPr>
        </p:nvSpPr>
        <p:spPr/>
        <p:txBody>
          <a:bodyPr/>
          <a:lstStyle/>
          <a:p>
            <a:r>
              <a:rPr lang="en-AU" dirty="0" smtClean="0"/>
              <a:t>Southern Region</a:t>
            </a:r>
            <a:endParaRPr lang="en-AU" dirty="0"/>
          </a:p>
        </p:txBody>
      </p:sp>
      <p:sp>
        <p:nvSpPr>
          <p:cNvPr id="9" name="Text Placeholder 8"/>
          <p:cNvSpPr>
            <a:spLocks noGrp="1"/>
          </p:cNvSpPr>
          <p:nvPr>
            <p:ph type="body" sz="quarter" idx="11"/>
          </p:nvPr>
        </p:nvSpPr>
        <p:spPr/>
        <p:txBody>
          <a:bodyPr>
            <a:normAutofit fontScale="92500" lnSpcReduction="20000"/>
          </a:bodyPr>
          <a:lstStyle/>
          <a:p>
            <a:r>
              <a:rPr lang="en-AU" dirty="0" smtClean="0"/>
              <a:t>Lisa Palamountain and Sarah Codrington	</a:t>
            </a:r>
            <a:endParaRPr lang="en-AU" dirty="0"/>
          </a:p>
        </p:txBody>
      </p:sp>
      <p:sp>
        <p:nvSpPr>
          <p:cNvPr id="10" name="Text Placeholder 9"/>
          <p:cNvSpPr>
            <a:spLocks noGrp="1"/>
          </p:cNvSpPr>
          <p:nvPr>
            <p:ph type="body" sz="quarter" idx="12"/>
          </p:nvPr>
        </p:nvSpPr>
        <p:spPr/>
        <p:txBody>
          <a:bodyPr>
            <a:normAutofit fontScale="92500" lnSpcReduction="20000"/>
          </a:bodyPr>
          <a:lstStyle/>
          <a:p>
            <a:r>
              <a:rPr lang="en-AU" dirty="0" smtClean="0"/>
              <a:t>Territory Families</a:t>
            </a:r>
            <a:endParaRPr lang="en-AU" dirty="0"/>
          </a:p>
        </p:txBody>
      </p:sp>
    </p:spTree>
    <p:extLst>
      <p:ext uri="{BB962C8B-B14F-4D97-AF65-F5344CB8AC3E}">
        <p14:creationId xmlns:p14="http://schemas.microsoft.com/office/powerpoint/2010/main" val="259697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8288"/>
            <a:ext cx="8302625" cy="790575"/>
          </a:xfrm>
        </p:spPr>
        <p:txBody>
          <a:bodyPr/>
          <a:lstStyle/>
          <a:p>
            <a:r>
              <a:rPr lang="en-AU" dirty="0" smtClean="0"/>
              <a:t>Southern Region Overview</a:t>
            </a:r>
            <a:endParaRPr lang="en-AU"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6597" y="915566"/>
            <a:ext cx="2184820" cy="3172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7941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a:t>Geographical Service </a:t>
            </a:r>
            <a:r>
              <a:rPr lang="en-AU" dirty="0" smtClean="0"/>
              <a:t>Delivery</a:t>
            </a:r>
            <a:endParaRPr lang="en-AU" dirty="0"/>
          </a:p>
        </p:txBody>
      </p:sp>
      <p:sp>
        <p:nvSpPr>
          <p:cNvPr id="9" name="Text Placeholder 8"/>
          <p:cNvSpPr>
            <a:spLocks noGrp="1"/>
          </p:cNvSpPr>
          <p:nvPr>
            <p:ph type="body" idx="11"/>
          </p:nvPr>
        </p:nvSpPr>
        <p:spPr/>
        <p:txBody>
          <a:bodyPr/>
          <a:lstStyle/>
          <a:p>
            <a:r>
              <a:rPr lang="en-AU" dirty="0" smtClean="0"/>
              <a:t>Catchment Model</a:t>
            </a:r>
            <a:endParaRPr lang="en-AU" dirty="0"/>
          </a:p>
        </p:txBody>
      </p:sp>
      <p:sp>
        <p:nvSpPr>
          <p:cNvPr id="7" name="Content Placeholder 6"/>
          <p:cNvSpPr>
            <a:spLocks noGrp="1"/>
          </p:cNvSpPr>
          <p:nvPr>
            <p:ph idx="1"/>
          </p:nvPr>
        </p:nvSpPr>
        <p:spPr/>
        <p:txBody>
          <a:bodyPr>
            <a:normAutofit fontScale="70000" lnSpcReduction="20000"/>
          </a:bodyPr>
          <a:lstStyle/>
          <a:p>
            <a:r>
              <a:rPr lang="en-AU" dirty="0"/>
              <a:t>The Southern Region operates a ‘catchment’ approach to case allocation meaning Child Protection Practitioners are designated to communities, enabling relationships and knowledge to grow, and the efficiency of casework to be maximised (i.e. staff could conduct work on multiple cases per travel event). </a:t>
            </a:r>
          </a:p>
          <a:p>
            <a:endParaRPr lang="en-AU" dirty="0"/>
          </a:p>
        </p:txBody>
      </p:sp>
    </p:spTree>
    <p:extLst>
      <p:ext uri="{BB962C8B-B14F-4D97-AF65-F5344CB8AC3E}">
        <p14:creationId xmlns:p14="http://schemas.microsoft.com/office/powerpoint/2010/main" val="3858863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p:cNvSpPr txBox="1">
            <a:spLocks/>
          </p:cNvSpPr>
          <p:nvPr/>
        </p:nvSpPr>
        <p:spPr>
          <a:xfrm>
            <a:off x="630610" y="195487"/>
            <a:ext cx="7848872" cy="504056"/>
          </a:xfrm>
          <a:prstGeom prst="rect">
            <a:avLst/>
          </a:prstGeom>
        </p:spPr>
        <p:txBody>
          <a:bodyPr/>
          <a:lstStyle>
            <a:lvl1pPr algn="l" defTabSz="914400" rtl="0" eaLnBrk="1" latinLnBrk="0" hangingPunct="1">
              <a:spcBef>
                <a:spcPct val="0"/>
              </a:spcBef>
              <a:buNone/>
              <a:defRPr sz="3300" b="1" kern="1200" baseline="0">
                <a:solidFill>
                  <a:srgbClr val="CB6015"/>
                </a:solidFill>
                <a:latin typeface="Lato Heavy" panose="020F0502020204030203" pitchFamily="34" charset="0"/>
                <a:ea typeface="Lato Heavy" panose="020F0502020204030203" pitchFamily="34" charset="0"/>
                <a:cs typeface="Lato Heavy" panose="020F0502020204030203" pitchFamily="34" charset="0"/>
              </a:defRPr>
            </a:lvl1pPr>
          </a:lstStyle>
          <a:p>
            <a:r>
              <a:rPr lang="en-AU" dirty="0" smtClean="0"/>
              <a:t>Southern Region Care and Protection </a:t>
            </a:r>
          </a:p>
          <a:p>
            <a:r>
              <a:rPr lang="en-AU" dirty="0" smtClean="0"/>
              <a:t>Teams</a:t>
            </a:r>
            <a:endParaRPr lang="en-AU" dirty="0"/>
          </a:p>
        </p:txBody>
      </p:sp>
      <p:sp>
        <p:nvSpPr>
          <p:cNvPr id="4" name="Text Placeholder 8"/>
          <p:cNvSpPr txBox="1">
            <a:spLocks/>
          </p:cNvSpPr>
          <p:nvPr/>
        </p:nvSpPr>
        <p:spPr>
          <a:xfrm>
            <a:off x="627571" y="843558"/>
            <a:ext cx="7848872" cy="288032"/>
          </a:xfrm>
          <a:prstGeom prst="rect">
            <a:avLst/>
          </a:prstGeom>
        </p:spPr>
        <p:txBody>
          <a:bodyPr/>
          <a:lst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800" dirty="0" smtClean="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smtClean="0">
                <a:latin typeface="Lato Black" panose="020F0502020204030203" pitchFamily="34" charset="0"/>
                <a:ea typeface="Lato Black" panose="020F0502020204030203" pitchFamily="34" charset="0"/>
                <a:cs typeface="Lato Black" panose="020F0502020204030203" pitchFamily="34" charset="0"/>
              </a:rPr>
              <a:t>Investigation and Assessment</a:t>
            </a:r>
          </a:p>
          <a:p>
            <a:pPr>
              <a:spcBef>
                <a:spcPts val="0"/>
              </a:spcBef>
            </a:pPr>
            <a:endParaRPr lang="en-AU" sz="1400" dirty="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a:latin typeface="Lato Black" panose="020F0502020204030203" pitchFamily="34" charset="0"/>
                <a:ea typeface="Lato Black" panose="020F0502020204030203" pitchFamily="34" charset="0"/>
                <a:cs typeface="Lato Black" panose="020F0502020204030203" pitchFamily="34" charset="0"/>
              </a:rPr>
              <a:t>Child Abuse </a:t>
            </a:r>
            <a:r>
              <a:rPr lang="en-AU" sz="1400" dirty="0" smtClean="0">
                <a:latin typeface="Lato Black" panose="020F0502020204030203" pitchFamily="34" charset="0"/>
                <a:ea typeface="Lato Black" panose="020F0502020204030203" pitchFamily="34" charset="0"/>
                <a:cs typeface="Lato Black" panose="020F0502020204030203" pitchFamily="34" charset="0"/>
              </a:rPr>
              <a:t>Taskforce</a:t>
            </a:r>
          </a:p>
          <a:p>
            <a:pPr>
              <a:spcBef>
                <a:spcPts val="0"/>
              </a:spcBef>
            </a:pPr>
            <a:endParaRPr lang="en-AU" sz="1400" dirty="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a:latin typeface="Lato Black" panose="020F0502020204030203" pitchFamily="34" charset="0"/>
                <a:ea typeface="Lato Black" panose="020F0502020204030203" pitchFamily="34" charset="0"/>
                <a:cs typeface="Lato Black" panose="020F0502020204030203" pitchFamily="34" charset="0"/>
              </a:rPr>
              <a:t>Strengthening Families</a:t>
            </a:r>
          </a:p>
          <a:p>
            <a:pPr>
              <a:spcBef>
                <a:spcPts val="0"/>
              </a:spcBef>
            </a:pPr>
            <a:endParaRPr lang="en-AU" sz="1400" dirty="0" smtClean="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smtClean="0">
                <a:latin typeface="Lato Black" panose="020F0502020204030203" pitchFamily="34" charset="0"/>
                <a:ea typeface="Lato Black" panose="020F0502020204030203" pitchFamily="34" charset="0"/>
                <a:cs typeface="Lato Black" panose="020F0502020204030203" pitchFamily="34" charset="0"/>
              </a:rPr>
              <a:t>Reunification</a:t>
            </a:r>
          </a:p>
          <a:p>
            <a:pPr>
              <a:spcBef>
                <a:spcPts val="0"/>
              </a:spcBef>
            </a:pPr>
            <a:endParaRPr lang="en-AU" sz="1400" dirty="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smtClean="0">
                <a:latin typeface="Lato Black" panose="020F0502020204030203" pitchFamily="34" charset="0"/>
                <a:ea typeface="Lato Black" panose="020F0502020204030203" pitchFamily="34" charset="0"/>
                <a:cs typeface="Lato Black" panose="020F0502020204030203" pitchFamily="34" charset="0"/>
              </a:rPr>
              <a:t>Long Term Care</a:t>
            </a:r>
          </a:p>
          <a:p>
            <a:pPr>
              <a:spcBef>
                <a:spcPts val="0"/>
              </a:spcBef>
            </a:pPr>
            <a:endParaRPr lang="en-AU" sz="1400" dirty="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smtClean="0">
                <a:latin typeface="Lato Black" panose="020F0502020204030203" pitchFamily="34" charset="0"/>
                <a:ea typeface="Lato Black" panose="020F0502020204030203" pitchFamily="34" charset="0"/>
                <a:cs typeface="Lato Black" panose="020F0502020204030203" pitchFamily="34" charset="0"/>
              </a:rPr>
              <a:t>Carers and Residential Care</a:t>
            </a:r>
          </a:p>
          <a:p>
            <a:pPr>
              <a:spcBef>
                <a:spcPts val="0"/>
              </a:spcBef>
            </a:pPr>
            <a:endParaRPr lang="en-AU" sz="1400" dirty="0">
              <a:latin typeface="Lato Black" panose="020F0502020204030203" pitchFamily="34" charset="0"/>
              <a:ea typeface="Lato Black" panose="020F0502020204030203" pitchFamily="34" charset="0"/>
              <a:cs typeface="Lato Black" panose="020F0502020204030203" pitchFamily="34" charset="0"/>
            </a:endParaRPr>
          </a:p>
          <a:p>
            <a:pPr>
              <a:spcBef>
                <a:spcPts val="0"/>
              </a:spcBef>
            </a:pPr>
            <a:r>
              <a:rPr lang="en-AU" sz="1400" dirty="0">
                <a:latin typeface="Lato Black" panose="020F0502020204030203" pitchFamily="34" charset="0"/>
                <a:ea typeface="Lato Black" panose="020F0502020204030203" pitchFamily="34" charset="0"/>
                <a:cs typeface="Lato Black" panose="020F0502020204030203" pitchFamily="34" charset="0"/>
              </a:rPr>
              <a:t>Business Services</a:t>
            </a: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a:p>
            <a:endParaRPr lang="en-AU" sz="1800" dirty="0" smtClean="0">
              <a:latin typeface="Lato Black" panose="020F0502020204030203" pitchFamily="34" charset="0"/>
              <a:ea typeface="Lato Black" panose="020F0502020204030203" pitchFamily="34" charset="0"/>
              <a:cs typeface="Lato Black" panose="020F0502020204030203" pitchFamily="34" charset="0"/>
            </a:endParaRP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148890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p:cNvSpPr txBox="1">
            <a:spLocks/>
          </p:cNvSpPr>
          <p:nvPr/>
        </p:nvSpPr>
        <p:spPr>
          <a:xfrm>
            <a:off x="630610" y="195487"/>
            <a:ext cx="7848872" cy="504056"/>
          </a:xfrm>
          <a:prstGeom prst="rect">
            <a:avLst/>
          </a:prstGeom>
        </p:spPr>
        <p:txBody>
          <a:bodyPr/>
          <a:lstStyle>
            <a:lvl1pPr algn="l" defTabSz="914400" rtl="0" eaLnBrk="1" latinLnBrk="0" hangingPunct="1">
              <a:spcBef>
                <a:spcPct val="0"/>
              </a:spcBef>
              <a:buNone/>
              <a:defRPr sz="3300" b="1" kern="1200" baseline="0">
                <a:solidFill>
                  <a:srgbClr val="CB6015"/>
                </a:solidFill>
                <a:latin typeface="Lato Heavy" panose="020F0502020204030203" pitchFamily="34" charset="0"/>
                <a:ea typeface="Lato Heavy" panose="020F0502020204030203" pitchFamily="34" charset="0"/>
                <a:cs typeface="Lato Heavy" panose="020F0502020204030203" pitchFamily="34" charset="0"/>
              </a:defRPr>
            </a:lvl1pPr>
          </a:lstStyle>
          <a:p>
            <a:r>
              <a:rPr lang="en-AU" dirty="0"/>
              <a:t>Southern Region Teams</a:t>
            </a:r>
          </a:p>
        </p:txBody>
      </p:sp>
      <p:sp>
        <p:nvSpPr>
          <p:cNvPr id="4" name="Text Placeholder 8"/>
          <p:cNvSpPr txBox="1">
            <a:spLocks/>
          </p:cNvSpPr>
          <p:nvPr/>
        </p:nvSpPr>
        <p:spPr>
          <a:xfrm>
            <a:off x="627571" y="843558"/>
            <a:ext cx="7848872" cy="288032"/>
          </a:xfrm>
          <a:prstGeom prst="rect">
            <a:avLst/>
          </a:prstGeom>
        </p:spPr>
        <p:txBody>
          <a:bodyPr/>
          <a:lst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800" dirty="0" smtClean="0">
                <a:latin typeface="Lato Black" panose="020F0502020204030203" pitchFamily="34" charset="0"/>
                <a:ea typeface="Lato Black" panose="020F0502020204030203" pitchFamily="34" charset="0"/>
                <a:cs typeface="Lato Black" panose="020F0502020204030203" pitchFamily="34" charset="0"/>
              </a:rPr>
              <a:t>Youth Justice</a:t>
            </a:r>
          </a:p>
          <a:p>
            <a:endParaRPr lang="en-AU" sz="1800" dirty="0" smtClean="0">
              <a:latin typeface="Lato Black" panose="020F0502020204030203" pitchFamily="34" charset="0"/>
              <a:ea typeface="Lato Black" panose="020F0502020204030203" pitchFamily="34" charset="0"/>
              <a:cs typeface="Lato Black" panose="020F0502020204030203" pitchFamily="34" charset="0"/>
            </a:endParaRPr>
          </a:p>
          <a:p>
            <a:r>
              <a:rPr lang="en-AU" sz="1800" dirty="0" smtClean="0">
                <a:latin typeface="Lato Black" panose="020F0502020204030203" pitchFamily="34" charset="0"/>
                <a:ea typeface="Lato Black" panose="020F0502020204030203" pitchFamily="34" charset="0"/>
                <a:cs typeface="Lato Black" panose="020F0502020204030203" pitchFamily="34" charset="0"/>
              </a:rPr>
              <a:t>Domestic Violence Directorate</a:t>
            </a: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a:p>
            <a:r>
              <a:rPr lang="en-AU" sz="1800" dirty="0" smtClean="0">
                <a:latin typeface="Lato Black" panose="020F0502020204030203" pitchFamily="34" charset="0"/>
                <a:ea typeface="Lato Black" panose="020F0502020204030203" pitchFamily="34" charset="0"/>
                <a:cs typeface="Lato Black" panose="020F0502020204030203" pitchFamily="34" charset="0"/>
              </a:rPr>
              <a:t>Pensioner Concessions</a:t>
            </a:r>
            <a:endParaRPr lang="en-AU" sz="1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Content Placeholder 6"/>
          <p:cNvSpPr txBox="1">
            <a:spLocks/>
          </p:cNvSpPr>
          <p:nvPr/>
        </p:nvSpPr>
        <p:spPr>
          <a:xfrm>
            <a:off x="630610" y="1131590"/>
            <a:ext cx="7848872" cy="989062"/>
          </a:xfrm>
          <a:prstGeom prst="rect">
            <a:avLst/>
          </a:prstGeom>
        </p:spPr>
        <p:txBody>
          <a:bodyPr>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768277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p:cNvSpPr txBox="1">
            <a:spLocks/>
          </p:cNvSpPr>
          <p:nvPr/>
        </p:nvSpPr>
        <p:spPr>
          <a:xfrm>
            <a:off x="630610" y="195487"/>
            <a:ext cx="7848872" cy="504056"/>
          </a:xfrm>
          <a:prstGeom prst="rect">
            <a:avLst/>
          </a:prstGeom>
        </p:spPr>
        <p:txBody>
          <a:bodyPr/>
          <a:lstStyle>
            <a:lvl1pPr algn="l" defTabSz="914400" rtl="0" eaLnBrk="1" latinLnBrk="0" hangingPunct="1">
              <a:spcBef>
                <a:spcPct val="0"/>
              </a:spcBef>
              <a:buNone/>
              <a:defRPr sz="3300" b="1" kern="1200" baseline="0">
                <a:solidFill>
                  <a:srgbClr val="CB6015"/>
                </a:solidFill>
                <a:latin typeface="Lato Heavy" panose="020F0502020204030203" pitchFamily="34" charset="0"/>
                <a:ea typeface="Lato Heavy" panose="020F0502020204030203" pitchFamily="34" charset="0"/>
                <a:cs typeface="Lato Heavy" panose="020F0502020204030203" pitchFamily="34" charset="0"/>
              </a:defRPr>
            </a:lvl1pPr>
          </a:lstStyle>
          <a:p>
            <a:r>
              <a:rPr lang="en-AU" dirty="0" smtClean="0"/>
              <a:t>Mandatory Reporting</a:t>
            </a:r>
            <a:endParaRPr lang="en-AU" dirty="0"/>
          </a:p>
        </p:txBody>
      </p:sp>
      <p:sp>
        <p:nvSpPr>
          <p:cNvPr id="4" name="Text Placeholder 8"/>
          <p:cNvSpPr txBox="1">
            <a:spLocks/>
          </p:cNvSpPr>
          <p:nvPr/>
        </p:nvSpPr>
        <p:spPr>
          <a:xfrm>
            <a:off x="627571" y="843558"/>
            <a:ext cx="7848872" cy="288032"/>
          </a:xfrm>
          <a:prstGeom prst="rect">
            <a:avLst/>
          </a:prstGeom>
        </p:spPr>
        <p:txBody>
          <a:bodyPr/>
          <a:lst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sz="1800" dirty="0" smtClean="0">
              <a:latin typeface="Lato Black" panose="020F0502020204030203" pitchFamily="34" charset="0"/>
              <a:ea typeface="Lato Black" panose="020F0502020204030203" pitchFamily="34" charset="0"/>
              <a:cs typeface="Lato Black" panose="020F0502020204030203" pitchFamily="34" charset="0"/>
            </a:endParaRP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a:p>
            <a:endParaRPr lang="en-AU" sz="1800" dirty="0" smtClean="0">
              <a:latin typeface="Lato Black" panose="020F0502020204030203" pitchFamily="34" charset="0"/>
              <a:ea typeface="Lato Black" panose="020F0502020204030203" pitchFamily="34" charset="0"/>
              <a:cs typeface="Lato Black" panose="020F0502020204030203" pitchFamily="34" charset="0"/>
            </a:endParaRPr>
          </a:p>
          <a:p>
            <a:r>
              <a:rPr lang="en-AU" sz="1800" dirty="0" smtClean="0">
                <a:latin typeface="Lato Black" panose="020F0502020204030203" pitchFamily="34" charset="0"/>
                <a:ea typeface="Lato Black" panose="020F0502020204030203" pitchFamily="34" charset="0"/>
                <a:cs typeface="Lato Black" panose="020F0502020204030203" pitchFamily="34" charset="0"/>
              </a:rPr>
              <a:t>Child Abuse and Neglect – 1800 700 250</a:t>
            </a:r>
          </a:p>
          <a:p>
            <a:endParaRPr lang="en-AU" sz="1800" dirty="0" smtClean="0">
              <a:latin typeface="Lato Black" panose="020F0502020204030203" pitchFamily="34" charset="0"/>
              <a:ea typeface="Lato Black" panose="020F0502020204030203" pitchFamily="34" charset="0"/>
              <a:cs typeface="Lato Black" panose="020F0502020204030203" pitchFamily="34" charset="0"/>
            </a:endParaRPr>
          </a:p>
          <a:p>
            <a:r>
              <a:rPr lang="en-AU" sz="1800" dirty="0" smtClean="0">
                <a:latin typeface="Lato Black" panose="020F0502020204030203" pitchFamily="34" charset="0"/>
                <a:ea typeface="Lato Black" panose="020F0502020204030203" pitchFamily="34" charset="0"/>
                <a:cs typeface="Lato Black" panose="020F0502020204030203" pitchFamily="34" charset="0"/>
              </a:rPr>
              <a:t>Domestic Violence – 131 444 or 000 in an emergency</a:t>
            </a:r>
          </a:p>
          <a:p>
            <a:endParaRPr lang="en-AU" sz="1800"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Content Placeholder 6"/>
          <p:cNvSpPr txBox="1">
            <a:spLocks/>
          </p:cNvSpPr>
          <p:nvPr/>
        </p:nvSpPr>
        <p:spPr>
          <a:xfrm>
            <a:off x="630610" y="1131590"/>
            <a:ext cx="7848872" cy="989062"/>
          </a:xfrm>
          <a:prstGeom prst="rect">
            <a:avLst/>
          </a:prstGeom>
        </p:spPr>
        <p:txBody>
          <a:bodyPr>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800100" indent="-342900" algn="l" defTabSz="914400" rtl="0" eaLnBrk="1" latinLnBrk="0" hangingPunct="1">
              <a:spcBef>
                <a:spcPct val="20000"/>
              </a:spcBef>
              <a:buFont typeface="Lato" panose="020F0502020204030203" pitchFamily="34" charset="0"/>
              <a:buChar char="»"/>
              <a:defRPr sz="2400" kern="1200">
                <a:solidFill>
                  <a:srgbClr val="CB6015"/>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spcBef>
                <a:spcPct val="20000"/>
              </a:spcBef>
              <a:buFont typeface="Lato" panose="020F0502020204030203"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4250536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411510"/>
            <a:ext cx="7992888" cy="3240360"/>
          </a:xfrm>
        </p:spPr>
        <p:txBody>
          <a:bodyPr>
            <a:normAutofit fontScale="90000"/>
          </a:bodyPr>
          <a:lstStyle/>
          <a:p>
            <a:pPr algn="ctr"/>
            <a:r>
              <a:rPr lang="en-AU" dirty="0" smtClean="0"/>
              <a:t>Questions and Answers</a:t>
            </a:r>
            <a:br>
              <a:rPr lang="en-AU" dirty="0" smtClean="0"/>
            </a:br>
            <a:r>
              <a:rPr lang="en-AU" dirty="0"/>
              <a:t/>
            </a:r>
            <a:br>
              <a:rPr lang="en-AU" dirty="0"/>
            </a:br>
            <a:r>
              <a:rPr lang="en-AU" dirty="0" smtClean="0"/>
              <a:t>Central Intake – 1800 700 250</a:t>
            </a:r>
            <a:br>
              <a:rPr lang="en-AU" dirty="0" smtClean="0"/>
            </a:br>
            <a:r>
              <a:rPr lang="en-AU" dirty="0" smtClean="0"/>
              <a:t/>
            </a:r>
            <a:br>
              <a:rPr lang="en-AU" dirty="0" smtClean="0"/>
            </a:br>
            <a:r>
              <a:rPr lang="en-AU" altLang="en-US" dirty="0"/>
              <a:t>https://</a:t>
            </a:r>
            <a:r>
              <a:rPr lang="en-AU" altLang="en-US" dirty="0" smtClean="0"/>
              <a:t>territoryfamilies.nt.gov.au </a:t>
            </a:r>
            <a:endParaRPr lang="en-AU" dirty="0"/>
          </a:p>
        </p:txBody>
      </p:sp>
    </p:spTree>
    <p:extLst>
      <p:ext uri="{BB962C8B-B14F-4D97-AF65-F5344CB8AC3E}">
        <p14:creationId xmlns:p14="http://schemas.microsoft.com/office/powerpoint/2010/main" val="4172254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F Southern Region Face to Face Ori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2B7A08B11F7A478358B32B4FE98ACD" ma:contentTypeVersion="11" ma:contentTypeDescription="Create a new document." ma:contentTypeScope="" ma:versionID="c5dbc8a3c31d8239ab0eded73d7fb685">
  <xsd:schema xmlns:xsd="http://www.w3.org/2001/XMLSchema" xmlns:xs="http://www.w3.org/2001/XMLSchema" xmlns:p="http://schemas.microsoft.com/office/2006/metadata/properties" xmlns:ns1="http://schemas.microsoft.com/sharepoint/v3" xmlns:ns2="df728e28-6cb8-4fbb-8c51-0180adc8a154" targetNamespace="http://schemas.microsoft.com/office/2006/metadata/properties" ma:root="true" ma:fieldsID="e5bd42463e560446264e8277cb4286f0" ns1:_="" ns2:_="">
    <xsd:import namespace="http://schemas.microsoft.com/sharepoint/v3"/>
    <xsd:import namespace="df728e28-6cb8-4fbb-8c51-0180adc8a154"/>
    <xsd:element name="properties">
      <xsd:complexType>
        <xsd:sequence>
          <xsd:element name="documentManagement">
            <xsd:complexType>
              <xsd:all>
                <xsd:element ref="ns1:PublishingStartDate" minOccurs="0"/>
                <xsd:element ref="ns1:PublishingExpirationDate" minOccurs="0"/>
                <xsd:element ref="ns2:Related_x0020_In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f728e28-6cb8-4fbb-8c51-0180adc8a154" elementFormDefault="qualified">
    <xsd:import namespace="http://schemas.microsoft.com/office/2006/documentManagement/types"/>
    <xsd:import namespace="http://schemas.microsoft.com/office/infopath/2007/PartnerControls"/>
    <xsd:element name="Related_x0020_Information" ma:index="10" nillable="true" ma:displayName="Related Information" ma:format="Hyperlink" ma:internalName="Related_x0020_Information">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lated_x0020_Information xmlns="df728e28-6cb8-4fbb-8c51-0180adc8a154">
      <Url xsi:nil="true"/>
      <Description xsi:nil="true"/>
    </Related_x0020_Information>
  </documentManagement>
</p:properties>
</file>

<file path=customXml/itemProps1.xml><?xml version="1.0" encoding="utf-8"?>
<ds:datastoreItem xmlns:ds="http://schemas.openxmlformats.org/officeDocument/2006/customXml" ds:itemID="{1CF7938F-0F70-4D72-9CDA-2B2C6DBF2E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f728e28-6cb8-4fbb-8c51-0180adc8a1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0A6EBB-7619-408D-88F1-34AB5ED0B78C}">
  <ds:schemaRefs>
    <ds:schemaRef ds:uri="http://schemas.microsoft.com/sharepoint/v3/contenttype/forms"/>
  </ds:schemaRefs>
</ds:datastoreItem>
</file>

<file path=customXml/itemProps3.xml><?xml version="1.0" encoding="utf-8"?>
<ds:datastoreItem xmlns:ds="http://schemas.openxmlformats.org/officeDocument/2006/customXml" ds:itemID="{CE8F4714-B2E7-4756-B99B-F5305E8286FB}">
  <ds:schemaRefs>
    <ds:schemaRef ds:uri="http://schemas.microsoft.com/office/2006/documentManagement/types"/>
    <ds:schemaRef ds:uri="http://www.w3.org/XML/1998/namespace"/>
    <ds:schemaRef ds:uri="http://purl.org/dc/elements/1.1/"/>
    <ds:schemaRef ds:uri="http://purl.org/dc/dcmitype/"/>
    <ds:schemaRef ds:uri="http://purl.org/dc/terms/"/>
    <ds:schemaRef ds:uri="df728e28-6cb8-4fbb-8c51-0180adc8a154"/>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TF Southern Region Face to Face Orientation</Template>
  <TotalTime>88</TotalTime>
  <Words>1243</Words>
  <Application>Microsoft Office PowerPoint</Application>
  <PresentationFormat>On-screen Show (16:9)</PresentationFormat>
  <Paragraphs>105</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TF Southern Region Face to Face Orientation</vt:lpstr>
      <vt:lpstr>Territory Families</vt:lpstr>
      <vt:lpstr>Southern Region Overview</vt:lpstr>
      <vt:lpstr>Geographical Service Delivery</vt:lpstr>
      <vt:lpstr>PowerPoint Presentation</vt:lpstr>
      <vt:lpstr>PowerPoint Presentation</vt:lpstr>
      <vt:lpstr>PowerPoint Presentation</vt:lpstr>
      <vt:lpstr>Questions and Answers  Central Intake – 1800 700 250  https://territoryfamilies.nt.gov.au </vt:lpstr>
    </vt:vector>
  </TitlesOfParts>
  <Company>NTG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Territory Families</dc:title>
  <dc:creator>Lisa Palamountain</dc:creator>
  <cp:lastModifiedBy>Lisa Palamountain</cp:lastModifiedBy>
  <cp:revision>9</cp:revision>
  <dcterms:created xsi:type="dcterms:W3CDTF">2017-05-22T10:18:35Z</dcterms:created>
  <dcterms:modified xsi:type="dcterms:W3CDTF">2017-05-23T13:16:06Z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0x010100EF2B7A08B11F7A478358B32B4FE98ACD</vt:lpwstr>
  </property>
  <property fmtid="{D5CDD505-2E9C-101B-9397-08002B2CF9AE}" pid="3" name="Order">
    <vt:r8>519700</vt:r8>
  </property>
  <property fmtid="{D5CDD505-2E9C-101B-9397-08002B2CF9AE}" pid="4" name="Branch">
    <vt:lpwstr>Office Templates</vt:lpwstr>
  </property>
  <property fmtid="{D5CDD505-2E9C-101B-9397-08002B2CF9AE}" pid="5" name="Heading">
    <vt:lpwstr>Office Templates - Corporate Stationery</vt:lpwstr>
  </property>
  <property fmtid="{D5CDD505-2E9C-101B-9397-08002B2CF9AE}" pid="6" name="Document Type">
    <vt:lpwstr>Form/Template</vt:lpwstr>
  </property>
  <property fmtid="{D5CDD505-2E9C-101B-9397-08002B2CF9AE}" pid="7" name="Folder Name">
    <vt:lpwstr>Office Templates</vt:lpwstr>
  </property>
</Properties>
</file>