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14"/>
  </p:notesMasterIdLst>
  <p:sldIdLst>
    <p:sldId id="268" r:id="rId2"/>
    <p:sldId id="264" r:id="rId3"/>
    <p:sldId id="257" r:id="rId4"/>
    <p:sldId id="258" r:id="rId5"/>
    <p:sldId id="270" r:id="rId6"/>
    <p:sldId id="263" r:id="rId7"/>
    <p:sldId id="260" r:id="rId8"/>
    <p:sldId id="262" r:id="rId9"/>
    <p:sldId id="261" r:id="rId10"/>
    <p:sldId id="272" r:id="rId11"/>
    <p:sldId id="273" r:id="rId12"/>
    <p:sldId id="271" r:id="rId13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F7D1-E48E-46BE-A638-322C93C3FDC7}" type="datetimeFigureOut">
              <a:rPr lang="en-AU" smtClean="0"/>
              <a:t>24/05/2017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9E023-7493-47D2-8342-D21A1880A1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06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0276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737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701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208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To improve the safety and wellbeing of children and their families</a:t>
            </a:r>
          </a:p>
          <a:p>
            <a:r>
              <a:rPr lang="en-AU" dirty="0" smtClean="0"/>
              <a:t>Sustainability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37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480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Discuss the guiding principles of the Act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7455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285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5536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92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411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9E023-7493-47D2-8342-D21A1880A15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450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94965F-7DBE-4081-BCE0-DAD027193A2F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pPr>
              <a:defRPr/>
            </a:pPr>
            <a:fld id="{E0CD5D2B-225B-4812-B19D-BD56D5E75BD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FE046A-964F-431D-8E41-340EB84041E4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B3029-EDFB-4B87-B019-46ECAF6D935B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654B9-2D19-4CBD-BA83-C2091D5E216C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pPr>
              <a:defRPr/>
            </a:pPr>
            <a:fld id="{252C8D24-C73C-43E0-96F6-E0E0326FB3F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2257E-8E6E-45A4-8872-929772A73BAA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7ABA0-0F14-48AB-9A17-78AE1DDEEE16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5C49C6-856E-4972-BCC7-A0898A70DE4C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B555FB-FE5C-4F04-8856-B9544A5C155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3CEAA7-52C6-4C06-8C6B-3DE4719C38E0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F5FD9-2058-4116-8F13-641494FB86E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8DF9B-8890-417E-ACBE-63879E15D369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7416-5926-48BA-B80B-8815C7478F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19A10-C760-47F4-815E-48F42B53021F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CEBB0A-6A25-45F3-A48F-CA8FF7F44AF3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421799-4272-4590-BC61-33AA31942D8A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C936C-F09D-4151-B638-C0BD147CFB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BF7CA1-1FA0-4B17-AEF6-F104034577B5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42793-DFBF-4DE3-B617-A17FDD21A6A7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E1C203-CCB8-4537-B2EF-CFFA8175AA1C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CD08BE-11B2-475E-823D-FC1E6ABB53A0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9AE4094-D5BB-408D-912F-C888BF17D058}" type="datetimeFigureOut">
              <a:rPr lang="en-AU" smtClean="0"/>
              <a:pPr>
                <a:defRPr/>
              </a:pPr>
              <a:t>24/05/2017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E12C467-EB0A-4F81-9C59-35D0207F06B4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ist.ketyeye@tangentyere.org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utritionmanager@npywc.org.au" TargetMode="External"/><Relationship Id="rId4" Type="http://schemas.openxmlformats.org/officeDocument/2006/relationships/hyperlink" Target="mailto:pauline.hickey@caac.org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9400" y="3284335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400" dirty="0" err="1"/>
              <a:t>Ngaanyatjarra</a:t>
            </a:r>
            <a:r>
              <a:rPr lang="en-AU" sz="1400" dirty="0"/>
              <a:t> </a:t>
            </a:r>
            <a:endParaRPr lang="en-AU" sz="1400" dirty="0" smtClean="0"/>
          </a:p>
          <a:p>
            <a:pPr algn="r"/>
            <a:r>
              <a:rPr lang="en-AU" sz="1400" dirty="0" smtClean="0"/>
              <a:t>Pitjantjatjara </a:t>
            </a:r>
          </a:p>
          <a:p>
            <a:pPr algn="r"/>
            <a:r>
              <a:rPr lang="en-AU" sz="1400" dirty="0" err="1" smtClean="0"/>
              <a:t>Yankunytjatjara</a:t>
            </a:r>
            <a:endParaRPr lang="en-AU" sz="1400" dirty="0"/>
          </a:p>
          <a:p>
            <a:pPr algn="r"/>
            <a:r>
              <a:rPr lang="en-AU" sz="1400" dirty="0"/>
              <a:t>Women's Council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37775" r="25164" b="42589"/>
          <a:stretch/>
        </p:blipFill>
        <p:spPr>
          <a:xfrm>
            <a:off x="467544" y="3371569"/>
            <a:ext cx="2250634" cy="702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476250"/>
            <a:ext cx="7772400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AU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accent1"/>
                </a:solidFill>
              </a:rPr>
              <a:t>FAMILY SUPPORT SERVICES IN CENTRAL AUSTRALIA</a:t>
            </a:r>
            <a:endParaRPr lang="en-AU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accent1"/>
              </a:solidFill>
            </a:endParaRPr>
          </a:p>
        </p:txBody>
      </p:sp>
      <p:pic>
        <p:nvPicPr>
          <p:cNvPr id="13315" name="Picture 4" descr="npy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3401025"/>
            <a:ext cx="647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S:\Global\Staff Access Folder policies,templates, everything\Logos\Tang Log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3382589"/>
            <a:ext cx="12239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48091" y="3427723"/>
            <a:ext cx="1516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err="1"/>
              <a:t>Tangentyere</a:t>
            </a:r>
            <a:r>
              <a:rPr lang="en-AU" sz="1600" dirty="0"/>
              <a:t> </a:t>
            </a:r>
            <a:endParaRPr lang="en-AU" sz="1600" dirty="0" smtClean="0"/>
          </a:p>
          <a:p>
            <a:r>
              <a:rPr lang="en-AU" sz="1600" dirty="0" smtClean="0"/>
              <a:t>Council</a:t>
            </a:r>
            <a:endParaRPr lang="en-A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708920"/>
            <a:ext cx="6158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Provided by the following Aboriginal services: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66" y="4185929"/>
            <a:ext cx="1299999" cy="10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2185"/>
            <a:ext cx="1299608" cy="9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2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618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AU" sz="3600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Catholic Care NT – Intensive Family Support Santa Teresa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0912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Child/</a:t>
            </a:r>
            <a:r>
              <a:rPr lang="en-AU" b="1" dirty="0" err="1"/>
              <a:t>ren</a:t>
            </a:r>
            <a:r>
              <a:rPr lang="en-AU" b="1" dirty="0"/>
              <a:t> aged: </a:t>
            </a:r>
            <a:r>
              <a:rPr lang="en-AU" dirty="0" smtClean="0"/>
              <a:t>0-12 </a:t>
            </a:r>
            <a:r>
              <a:rPr lang="en-AU" dirty="0"/>
              <a:t>years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Length of service: </a:t>
            </a:r>
            <a:r>
              <a:rPr lang="en-AU" dirty="0" smtClean="0"/>
              <a:t>Case </a:t>
            </a:r>
            <a:r>
              <a:rPr lang="en-AU" dirty="0"/>
              <a:t>can remain open for </a:t>
            </a:r>
            <a:r>
              <a:rPr lang="en-AU" dirty="0" smtClean="0"/>
              <a:t>12 months, extension if required.  Cases are reviewed every 2 weeks with Parents Research Centre (PRC)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Capacity: </a:t>
            </a:r>
            <a:r>
              <a:rPr lang="en-AU" dirty="0" smtClean="0"/>
              <a:t>Varies on complexity of families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Referral: </a:t>
            </a:r>
            <a:r>
              <a:rPr lang="en-AU" dirty="0" smtClean="0"/>
              <a:t>Via </a:t>
            </a:r>
            <a:r>
              <a:rPr lang="en-AU" b="1" dirty="0" smtClean="0"/>
              <a:t>Territory </a:t>
            </a:r>
            <a:r>
              <a:rPr lang="en-AU" b="1" dirty="0"/>
              <a:t>Families (NT), </a:t>
            </a:r>
            <a:r>
              <a:rPr lang="en-AU" dirty="0" smtClean="0"/>
              <a:t>or </a:t>
            </a:r>
            <a:r>
              <a:rPr lang="en-AU" b="1" dirty="0"/>
              <a:t>community </a:t>
            </a:r>
            <a:r>
              <a:rPr lang="en-AU" dirty="0"/>
              <a:t>referrals </a:t>
            </a:r>
            <a:r>
              <a:rPr lang="en-AU" dirty="0" smtClean="0"/>
              <a:t>with no CP involvement</a:t>
            </a:r>
            <a:endParaRPr lang="en-AU" b="1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Criteria: </a:t>
            </a:r>
            <a:r>
              <a:rPr lang="en-AU" b="1" dirty="0" smtClean="0"/>
              <a:t>V</a:t>
            </a:r>
            <a:r>
              <a:rPr lang="en-AU" dirty="0" smtClean="0"/>
              <a:t>oluntary </a:t>
            </a:r>
            <a:r>
              <a:rPr lang="en-AU" dirty="0"/>
              <a:t>engagement by family; Indigenous families </a:t>
            </a:r>
            <a:r>
              <a:rPr lang="en-AU" dirty="0" smtClean="0"/>
              <a:t>&amp; Non-Indigenous families.  Aim is to decrease child neglect by helping families make change in 5 important areas of child care and development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Area</a:t>
            </a:r>
            <a:r>
              <a:rPr lang="en-AU" dirty="0"/>
              <a:t>: </a:t>
            </a:r>
            <a:r>
              <a:rPr lang="en-AU" dirty="0" smtClean="0"/>
              <a:t>Santa Teresa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 smtClean="0"/>
              <a:t>Referrals </a:t>
            </a:r>
            <a:r>
              <a:rPr lang="en-AU" b="1" dirty="0"/>
              <a:t>not accepted: </a:t>
            </a:r>
            <a:r>
              <a:rPr lang="en-AU" dirty="0" smtClean="0"/>
              <a:t>Neglect not identified; presenting with number of high risk factors and limited capacity to receive assistance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 smtClean="0"/>
              <a:t>Service Approach: </a:t>
            </a:r>
            <a:r>
              <a:rPr lang="en-AU" dirty="0" smtClean="0"/>
              <a:t>Outreach Case Manager attends with Community Worker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8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Lutheran Community Care – Intensive Family Support </a:t>
            </a:r>
            <a:r>
              <a:rPr lang="en-AU" sz="32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Hermannsburg (</a:t>
            </a:r>
            <a:r>
              <a:rPr lang="en-AU" sz="3200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Ntaria</a:t>
            </a:r>
            <a:r>
              <a:rPr lang="en-AU" sz="32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AU" sz="32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Child/</a:t>
            </a:r>
            <a:r>
              <a:rPr lang="en-AU" b="1" dirty="0" err="1"/>
              <a:t>ren</a:t>
            </a:r>
            <a:r>
              <a:rPr lang="en-AU" b="1" dirty="0"/>
              <a:t> aged: </a:t>
            </a:r>
            <a:r>
              <a:rPr lang="en-AU" dirty="0" smtClean="0"/>
              <a:t>0-12 </a:t>
            </a:r>
            <a:r>
              <a:rPr lang="en-AU" dirty="0"/>
              <a:t>years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Length of service: </a:t>
            </a:r>
            <a:r>
              <a:rPr lang="en-AU" dirty="0" smtClean="0"/>
              <a:t>Case </a:t>
            </a:r>
            <a:r>
              <a:rPr lang="en-AU" dirty="0"/>
              <a:t>can remain open for 12 months, extension if required.  Cases are reviewed every 2 weeks with Parents Research Centre (PRC)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Capacity: </a:t>
            </a:r>
            <a:r>
              <a:rPr lang="en-AU" dirty="0" smtClean="0"/>
              <a:t>10 - 12 families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Referral: </a:t>
            </a:r>
            <a:r>
              <a:rPr lang="en-AU" b="1" dirty="0" smtClean="0"/>
              <a:t>V</a:t>
            </a:r>
            <a:r>
              <a:rPr lang="en-AU" dirty="0" smtClean="0"/>
              <a:t>ia </a:t>
            </a:r>
            <a:r>
              <a:rPr lang="en-AU" b="1" dirty="0"/>
              <a:t>Territory Families (NT), </a:t>
            </a:r>
            <a:r>
              <a:rPr lang="en-AU" dirty="0"/>
              <a:t>or </a:t>
            </a:r>
            <a:r>
              <a:rPr lang="en-AU" b="1" dirty="0"/>
              <a:t>community </a:t>
            </a:r>
            <a:r>
              <a:rPr lang="en-AU" dirty="0"/>
              <a:t>referrals with no CP involvement</a:t>
            </a:r>
            <a:endParaRPr lang="en-AU" b="1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Criteria: </a:t>
            </a:r>
            <a:r>
              <a:rPr lang="en-AU" dirty="0"/>
              <a:t>voluntary engagement by family; Indigenous families &amp; Non-Indigenous families.  Aim is to decrease child neglect by helping families make change in 5 important areas of child care and development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Area</a:t>
            </a:r>
            <a:r>
              <a:rPr lang="en-AU" dirty="0"/>
              <a:t>: </a:t>
            </a:r>
            <a:r>
              <a:rPr lang="en-AU" dirty="0" err="1" smtClean="0"/>
              <a:t>Hermansburg</a:t>
            </a:r>
            <a:r>
              <a:rPr lang="en-AU" dirty="0" smtClean="0"/>
              <a:t> (</a:t>
            </a:r>
            <a:r>
              <a:rPr lang="en-AU" dirty="0" err="1" smtClean="0"/>
              <a:t>Ntaria</a:t>
            </a:r>
            <a:r>
              <a:rPr lang="en-AU" dirty="0" smtClean="0"/>
              <a:t>)</a:t>
            </a:r>
            <a:endParaRPr lang="en-AU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/>
              <a:t>Referrals not accepted: </a:t>
            </a:r>
            <a:r>
              <a:rPr lang="en-AU" dirty="0"/>
              <a:t>Neglect not </a:t>
            </a:r>
            <a:r>
              <a:rPr lang="en-AU" dirty="0" smtClean="0"/>
              <a:t>identified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b="1" dirty="0" smtClean="0"/>
              <a:t>Service Approach: </a:t>
            </a:r>
            <a:r>
              <a:rPr lang="en-AU" dirty="0" smtClean="0"/>
              <a:t>IFSS Case Manager and Family Support Worker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13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Contact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  <a:defRPr/>
            </a:pPr>
            <a:r>
              <a:rPr lang="en-AU" sz="1800" dirty="0" err="1"/>
              <a:t>Tangentyere</a:t>
            </a:r>
            <a:r>
              <a:rPr lang="en-AU" sz="1800" dirty="0"/>
              <a:t> </a:t>
            </a:r>
            <a:r>
              <a:rPr lang="en-AU" sz="1800" dirty="0" smtClean="0"/>
              <a:t>Council (IFPS):</a:t>
            </a: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sz="1800" dirty="0" smtClean="0">
                <a:hlinkClick r:id="rId3"/>
              </a:rPr>
              <a:t>list.ketyeye@tangentyere.org.au</a:t>
            </a:r>
            <a:endParaRPr lang="en-AU" sz="1800" dirty="0"/>
          </a:p>
          <a:p>
            <a:pPr marL="0" indent="0">
              <a:buNone/>
              <a:defRPr/>
            </a:pPr>
            <a:r>
              <a:rPr lang="en-AU" sz="1800" dirty="0" smtClean="0">
                <a:sym typeface="Wingdings 2"/>
              </a:rPr>
              <a:t>  </a:t>
            </a:r>
            <a:r>
              <a:rPr lang="en-AU" sz="1800" dirty="0" smtClean="0"/>
              <a:t>8951 </a:t>
            </a:r>
            <a:r>
              <a:rPr lang="en-AU" sz="1800" dirty="0"/>
              <a:t>4225/265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AU" sz="1800" dirty="0" smtClean="0"/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sz="1800" dirty="0" smtClean="0"/>
              <a:t>Catholic Care (IFPS)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AU" sz="1800" dirty="0" smtClean="0">
                <a:sym typeface="Wingdings 2"/>
              </a:rPr>
              <a:t>  8958 2400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AU" sz="1800" dirty="0"/>
          </a:p>
          <a:p>
            <a:pPr marL="0" indent="0">
              <a:buNone/>
              <a:defRPr/>
            </a:pPr>
            <a:r>
              <a:rPr lang="en-AU" sz="1800" dirty="0" smtClean="0"/>
              <a:t>FSS Congress (IFSS &amp; TFSS): </a:t>
            </a: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en-AU" sz="1800" dirty="0" smtClean="0">
                <a:hlinkClick r:id="rId4"/>
              </a:rPr>
              <a:t>pauline.hickey@caac.org.au</a:t>
            </a:r>
            <a:r>
              <a:rPr lang="en-AU" sz="1800" dirty="0" smtClean="0"/>
              <a:t> </a:t>
            </a:r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en-AU" sz="1800" dirty="0" smtClean="0">
                <a:sym typeface="Wingdings 2"/>
              </a:rPr>
              <a:t>  </a:t>
            </a:r>
            <a:r>
              <a:rPr lang="en-AU" sz="1800" dirty="0" smtClean="0"/>
              <a:t>8959 4742</a:t>
            </a: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endParaRPr lang="en-AU" sz="1800" dirty="0" smtClean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endParaRPr lang="en-AU" sz="1800" dirty="0" smtClean="0"/>
          </a:p>
          <a:p>
            <a:pPr marL="0" indent="0">
              <a:buNone/>
              <a:tabLst>
                <a:tab pos="266700" algn="l"/>
              </a:tabLst>
              <a:defRPr/>
            </a:pPr>
            <a:r>
              <a:rPr lang="en-AU" sz="1800" dirty="0" smtClean="0"/>
              <a:t>NPYWC (IFS):</a:t>
            </a: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en-AU" sz="1800" dirty="0" smtClean="0">
                <a:hlinkClick r:id="rId5"/>
              </a:rPr>
              <a:t>nutritionmanager@npywc.org.au</a:t>
            </a:r>
            <a:r>
              <a:rPr lang="en-AU" sz="1800" dirty="0" smtClean="0"/>
              <a:t> </a:t>
            </a:r>
            <a:endParaRPr lang="en-AU" sz="1800" dirty="0"/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r>
              <a:rPr lang="en-AU" sz="1800" dirty="0">
                <a:sym typeface="Wingdings 2"/>
              </a:rPr>
              <a:t> </a:t>
            </a:r>
            <a:r>
              <a:rPr lang="en-AU" sz="1800" dirty="0" smtClean="0">
                <a:sym typeface="Wingdings 2"/>
              </a:rPr>
              <a:t> </a:t>
            </a:r>
            <a:r>
              <a:rPr lang="en-AU" sz="1800" dirty="0" smtClean="0"/>
              <a:t>8958 2345</a:t>
            </a:r>
          </a:p>
          <a:p>
            <a:pPr marL="0" indent="0" fontAlgn="auto">
              <a:spcAft>
                <a:spcPts val="0"/>
              </a:spcAft>
              <a:buNone/>
              <a:tabLst>
                <a:tab pos="266700" algn="l"/>
              </a:tabLst>
              <a:defRPr/>
            </a:pPr>
            <a:endParaRPr lang="en-AU" sz="1800" dirty="0"/>
          </a:p>
          <a:p>
            <a:pPr marL="0" indent="0">
              <a:buNone/>
            </a:pPr>
            <a:r>
              <a:rPr lang="en-AU" sz="1800" dirty="0"/>
              <a:t>Catholic Care </a:t>
            </a:r>
            <a:r>
              <a:rPr lang="en-AU" sz="1800" dirty="0" smtClean="0"/>
              <a:t>(IFPS Santa </a:t>
            </a:r>
            <a:r>
              <a:rPr lang="en-AU" sz="1800" dirty="0"/>
              <a:t>Teresa)</a:t>
            </a:r>
          </a:p>
          <a:p>
            <a:pPr marL="0" indent="0">
              <a:buNone/>
            </a:pPr>
            <a:r>
              <a:rPr lang="en-AU" sz="1800" dirty="0">
                <a:sym typeface="Wingdings 2"/>
              </a:rPr>
              <a:t> 0459 342 100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indent="0">
              <a:buNone/>
            </a:pPr>
            <a:r>
              <a:rPr lang="en-AU" sz="1800" dirty="0"/>
              <a:t>Lutheran Community Care </a:t>
            </a:r>
            <a:r>
              <a:rPr lang="en-AU" sz="1800" dirty="0" smtClean="0"/>
              <a:t>(IFS </a:t>
            </a:r>
            <a:r>
              <a:rPr lang="en-AU" sz="1800" dirty="0" err="1" smtClean="0"/>
              <a:t>Ntaria</a:t>
            </a:r>
            <a:r>
              <a:rPr lang="en-AU" sz="1800" dirty="0"/>
              <a:t>)</a:t>
            </a:r>
          </a:p>
          <a:p>
            <a:pPr marL="0" indent="0">
              <a:buNone/>
            </a:pPr>
            <a:r>
              <a:rPr lang="en-AU" sz="1800" dirty="0">
                <a:sym typeface="Wingdings 2"/>
              </a:rPr>
              <a:t>  8956 7022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0" y="6237312"/>
            <a:ext cx="9144000" cy="36004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7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Aim of Family Support Services: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76872"/>
            <a:ext cx="8003232" cy="3849291"/>
          </a:xfrm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To promote the safety, stability and development of vulnerable children, young people and their families, and to build capacity and resilience for children, families and communities.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1400" dirty="0"/>
              <a:t>(</a:t>
            </a:r>
            <a:r>
              <a:rPr lang="en-US" sz="1400" dirty="0" smtClean="0"/>
              <a:t>Victorian Government Strategic </a:t>
            </a:r>
            <a:r>
              <a:rPr lang="en-US" sz="1400" dirty="0"/>
              <a:t>F</a:t>
            </a:r>
            <a:r>
              <a:rPr lang="en-US" sz="1400" dirty="0" smtClean="0"/>
              <a:t>ramework for Family Services 2007)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US" sz="14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A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What do Family Support services provide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?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08512"/>
          </a:xfrm>
        </p:spPr>
        <p:txBody>
          <a:bodyPr>
            <a:normAutofit fontScale="25000" lnSpcReduction="20000"/>
          </a:bodyPr>
          <a:lstStyle/>
          <a:p>
            <a:pPr marL="282575" lvl="1" indent="0">
              <a:buNone/>
              <a:defRPr/>
            </a:pPr>
            <a:endParaRPr lang="en-AU" sz="9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Assessment of whole family but with a focus on the needs of children</a:t>
            </a:r>
          </a:p>
          <a:p>
            <a:pPr marL="342900" lvl="1" indent="-342900">
              <a:spcAft>
                <a:spcPts val="600"/>
              </a:spcAft>
              <a:buClr>
                <a:schemeClr val="accent2">
                  <a:lumMod val="75000"/>
                </a:schemeClr>
              </a:buClr>
              <a:buSzPct val="75000"/>
              <a:buFont typeface="Wingdings" panose="05000000000000000000" pitchFamily="2" charset="2"/>
              <a:buChar char="§"/>
              <a:defRPr/>
            </a:pPr>
            <a:r>
              <a:rPr lang="en-AU" sz="9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Information and </a:t>
            </a: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referral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Assertive outreach/active engagement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Goal focused case plan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Case Management – a coordinating role.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Practical parenting support.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Counselling</a:t>
            </a:r>
            <a:endParaRPr lang="en-AU" sz="9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Brokerage </a:t>
            </a:r>
          </a:p>
          <a:p>
            <a:pPr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9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Advocacy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Child centred, family focused</a:t>
            </a:r>
            <a:r>
              <a:rPr lang="en-AU" sz="3200" dirty="0" smtClean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AU" sz="3200" dirty="0">
              <a:ln w="18415" cmpd="sng">
                <a:solidFill>
                  <a:srgbClr val="FFFFFF"/>
                </a:solidFill>
                <a:prstDash val="solid"/>
              </a:ln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AU" sz="3000" b="1" i="1" dirty="0" smtClean="0">
              <a:solidFill>
                <a:srgbClr val="CC3300"/>
              </a:solidFill>
            </a:endParaRP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2800" dirty="0" smtClean="0"/>
              <a:t>Recognises the best interests of children are paramount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2800" dirty="0" smtClean="0"/>
              <a:t>The significance of the family in achieving positive outcomes</a:t>
            </a:r>
          </a:p>
          <a:p>
            <a:pPr>
              <a:spcAft>
                <a:spcPts val="1200"/>
              </a:spcAft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AU" sz="2800" dirty="0" smtClean="0"/>
              <a:t>Capacity building - “walking alongside families to achieve family goals, building on family strengths.”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ln w="18415" cmpd="sng">
                  <a:solidFill>
                    <a:srgbClr val="FFFFFF"/>
                  </a:solidFill>
                  <a:prstDash val="solid"/>
                </a:ln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Who are the funded Family Support Service providers in Central Australia?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AU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AU" i="1" dirty="0" smtClean="0">
              <a:solidFill>
                <a:srgbClr val="FF0000"/>
              </a:solidFill>
            </a:endParaRP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3100" dirty="0"/>
              <a:t>Central Australian Aboriginal </a:t>
            </a:r>
            <a:r>
              <a:rPr lang="en-AU" sz="3100" dirty="0" smtClean="0"/>
              <a:t>Congress – Family Support Service (</a:t>
            </a:r>
            <a:r>
              <a:rPr lang="en-AU" sz="3100" dirty="0" err="1" smtClean="0"/>
              <a:t>Tyerrtye</a:t>
            </a:r>
            <a:r>
              <a:rPr lang="en-AU" sz="3100" dirty="0" smtClean="0"/>
              <a:t> </a:t>
            </a:r>
            <a:r>
              <a:rPr lang="en-AU" sz="3100" dirty="0" err="1"/>
              <a:t>Arntarnte-Areme</a:t>
            </a:r>
            <a:r>
              <a:rPr lang="en-AU" sz="3100" dirty="0"/>
              <a:t> TFSS and IFSS)</a:t>
            </a:r>
          </a:p>
          <a:p>
            <a:pPr marL="690563" lvl="1" indent="-342900" algn="ctr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31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3100" dirty="0" err="1"/>
              <a:t>Tangentyere</a:t>
            </a:r>
            <a:r>
              <a:rPr lang="en-AU" sz="3100" dirty="0"/>
              <a:t> Council </a:t>
            </a:r>
            <a:r>
              <a:rPr lang="en-AU" sz="3100" dirty="0" smtClean="0"/>
              <a:t>&amp; Catholic Care NT  – Intensive Family Preservation Service (IFPS)</a:t>
            </a:r>
            <a:endParaRPr lang="en-AU" sz="31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3100" dirty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3100" dirty="0"/>
              <a:t>NPY’s Women’s Council </a:t>
            </a:r>
            <a:r>
              <a:rPr lang="en-AU" sz="3100" dirty="0" smtClean="0"/>
              <a:t>– Intensive Family Support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31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3100" dirty="0" smtClean="0"/>
              <a:t>Catholic Care NT – Intensive Family Support Santa Teresa</a:t>
            </a:r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AU" sz="3100" dirty="0" smtClean="0"/>
          </a:p>
          <a:p>
            <a:pPr lvl="1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AU" sz="3100" dirty="0" smtClean="0"/>
              <a:t>Lutheran Community Care – Intensive Family Support Hermannsburg (</a:t>
            </a:r>
            <a:r>
              <a:rPr lang="en-AU" sz="3100" dirty="0" err="1" smtClean="0"/>
              <a:t>Ntaria</a:t>
            </a:r>
            <a:r>
              <a:rPr lang="en-AU" sz="3100" dirty="0" smtClean="0"/>
              <a:t>)</a:t>
            </a:r>
            <a:endParaRPr lang="en-AU" sz="3100" dirty="0"/>
          </a:p>
          <a:p>
            <a:pPr marL="0" indent="0">
              <a:buNone/>
            </a:pPr>
            <a:endParaRPr lang="en-AU" sz="2800" dirty="0"/>
          </a:p>
        </p:txBody>
      </p:sp>
      <p:sp>
        <p:nvSpPr>
          <p:cNvPr id="4" name="AutoShape 2" descr="Image result for filigree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110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Congress </a:t>
            </a:r>
            <a:r>
              <a:rPr lang="en-AU" sz="32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Targeted Family Support</a:t>
            </a:r>
            <a:endParaRPr lang="en-AU" sz="32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83562" cy="498767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Child/</a:t>
            </a:r>
            <a:r>
              <a:rPr lang="en-AU" sz="1800" b="1" dirty="0" err="1" smtClean="0"/>
              <a:t>ren</a:t>
            </a:r>
            <a:r>
              <a:rPr lang="en-AU" sz="1800" b="1" dirty="0" smtClean="0"/>
              <a:t> aged: </a:t>
            </a:r>
            <a:r>
              <a:rPr lang="en-AU" sz="1800" dirty="0" smtClean="0"/>
              <a:t>0-18 years. Will accept antenatal referrals.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Length of Service: </a:t>
            </a:r>
            <a:r>
              <a:rPr lang="en-AU" sz="1800" dirty="0" smtClean="0"/>
              <a:t>Cases are able to remain open for as long as needed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Capacity: </a:t>
            </a:r>
            <a:r>
              <a:rPr lang="en-AU" sz="1800" dirty="0" smtClean="0"/>
              <a:t>8 -10 families</a:t>
            </a:r>
            <a:endParaRPr lang="en-AU" sz="18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Referral:</a:t>
            </a:r>
            <a:r>
              <a:rPr lang="en-AU" sz="1800" dirty="0" smtClean="0"/>
              <a:t> Via </a:t>
            </a:r>
            <a:r>
              <a:rPr lang="en-AU" sz="1800" b="1" dirty="0" smtClean="0"/>
              <a:t>Territory Families</a:t>
            </a:r>
            <a:r>
              <a:rPr lang="en-AU" sz="1800" dirty="0" smtClean="0"/>
              <a:t> or </a:t>
            </a:r>
            <a:r>
              <a:rPr lang="en-AU" sz="1800" b="1" dirty="0" smtClean="0"/>
              <a:t>community </a:t>
            </a:r>
            <a:r>
              <a:rPr lang="en-AU" sz="1800" dirty="0" smtClean="0"/>
              <a:t>referrals (Indigenous only)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Criteria: TF </a:t>
            </a:r>
            <a:r>
              <a:rPr lang="en-AU" sz="1800" dirty="0" smtClean="0"/>
              <a:t>cases </a:t>
            </a:r>
            <a:r>
              <a:rPr lang="en-AU" sz="1800" b="1" dirty="0" smtClean="0"/>
              <a:t>prior to an investigation </a:t>
            </a:r>
            <a:r>
              <a:rPr lang="en-AU" sz="1800" dirty="0" smtClean="0"/>
              <a:t>where </a:t>
            </a:r>
            <a:r>
              <a:rPr lang="en-AU" sz="1800" b="1" dirty="0" smtClean="0"/>
              <a:t>neglect or emotional </a:t>
            </a:r>
            <a:r>
              <a:rPr lang="en-AU" sz="1800" dirty="0" smtClean="0"/>
              <a:t>abuse has been alleged and is rated at a </a:t>
            </a:r>
            <a:r>
              <a:rPr lang="en-AU" sz="1800" b="1" dirty="0" smtClean="0"/>
              <a:t>child concern level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Area: </a:t>
            </a:r>
            <a:r>
              <a:rPr lang="en-AU" sz="1800" dirty="0" smtClean="0"/>
              <a:t>Alice </a:t>
            </a:r>
            <a:r>
              <a:rPr lang="en-AU" sz="1800" dirty="0"/>
              <a:t>S</a:t>
            </a:r>
            <a:r>
              <a:rPr lang="en-AU" sz="1800" dirty="0" smtClean="0"/>
              <a:t>prings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Referrals not accepted: </a:t>
            </a:r>
            <a:r>
              <a:rPr lang="en-AU" sz="1800" dirty="0" smtClean="0"/>
              <a:t>When the </a:t>
            </a:r>
            <a:r>
              <a:rPr lang="en-AU" sz="1800" b="1" dirty="0" smtClean="0"/>
              <a:t>risk is too high;</a:t>
            </a:r>
            <a:r>
              <a:rPr lang="en-AU" sz="1800" dirty="0" smtClean="0"/>
              <a:t> </a:t>
            </a:r>
            <a:r>
              <a:rPr lang="en-AU" sz="1800" b="1" dirty="0" smtClean="0"/>
              <a:t>physical or sexual abuse</a:t>
            </a:r>
            <a:r>
              <a:rPr lang="en-AU" sz="1800" dirty="0" smtClean="0"/>
              <a:t>; conflict of interest, client being referred is a staff member; </a:t>
            </a:r>
            <a:r>
              <a:rPr lang="en-AU" sz="1800" dirty="0" smtClean="0">
                <a:solidFill>
                  <a:schemeClr val="tx1"/>
                </a:solidFill>
              </a:rPr>
              <a:t>current </a:t>
            </a:r>
            <a:r>
              <a:rPr lang="en-AU" sz="1800" b="1" dirty="0"/>
              <a:t>open CP </a:t>
            </a:r>
            <a:r>
              <a:rPr lang="en-AU" sz="1800" dirty="0" smtClean="0">
                <a:solidFill>
                  <a:schemeClr val="tx1"/>
                </a:solidFill>
              </a:rPr>
              <a:t>case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Service Approach: </a:t>
            </a:r>
            <a:r>
              <a:rPr lang="en-AU" sz="1800" dirty="0" smtClean="0"/>
              <a:t>Work </a:t>
            </a:r>
            <a:r>
              <a:rPr lang="en-AU" sz="1800" dirty="0"/>
              <a:t>in pairs – Aboriginal Family Support Worker &amp; Case Worker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32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Congress Intensive Family </a:t>
            </a:r>
            <a:r>
              <a:rPr lang="en-AU" sz="32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Support</a:t>
            </a:r>
            <a:endParaRPr lang="en-AU" sz="3200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183562" cy="43931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Child/</a:t>
            </a:r>
            <a:r>
              <a:rPr lang="en-AU" sz="1800" b="1" dirty="0" err="1" smtClean="0"/>
              <a:t>ren</a:t>
            </a:r>
            <a:r>
              <a:rPr lang="en-AU" sz="1800" b="1" dirty="0" smtClean="0"/>
              <a:t> aged: </a:t>
            </a:r>
            <a:r>
              <a:rPr lang="en-AU" sz="1800" dirty="0" smtClean="0"/>
              <a:t>0-12 years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Length of service: </a:t>
            </a:r>
            <a:r>
              <a:rPr lang="en-AU" sz="1800" dirty="0" smtClean="0"/>
              <a:t>12-18 months (able to be extended)  Able to work with family while there is an </a:t>
            </a:r>
            <a:r>
              <a:rPr lang="en-AU" sz="1800" b="1" dirty="0" smtClean="0"/>
              <a:t>open CP case </a:t>
            </a:r>
            <a:r>
              <a:rPr lang="en-AU" sz="1800" dirty="0" smtClean="0"/>
              <a:t>and family is on </a:t>
            </a:r>
            <a:r>
              <a:rPr lang="en-AU" sz="1800" b="1" dirty="0" smtClean="0"/>
              <a:t>CPMIM.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/>
              <a:t>Capacity</a:t>
            </a:r>
            <a:r>
              <a:rPr lang="en-AU" sz="1800" b="1" dirty="0" smtClean="0"/>
              <a:t>: </a:t>
            </a:r>
            <a:r>
              <a:rPr lang="en-AU" sz="1800" dirty="0" smtClean="0"/>
              <a:t>12 families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Referral:</a:t>
            </a:r>
            <a:r>
              <a:rPr lang="en-AU" sz="1800" dirty="0"/>
              <a:t> Via </a:t>
            </a:r>
            <a:r>
              <a:rPr lang="en-AU" sz="1800" b="1" dirty="0"/>
              <a:t>Territory Families</a:t>
            </a:r>
            <a:r>
              <a:rPr lang="en-AU" sz="1800" dirty="0"/>
              <a:t> or </a:t>
            </a:r>
            <a:r>
              <a:rPr lang="en-AU" sz="1800" b="1" dirty="0"/>
              <a:t>community </a:t>
            </a:r>
            <a:r>
              <a:rPr lang="en-AU" sz="1800" dirty="0"/>
              <a:t>referrals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Criteria: </a:t>
            </a:r>
            <a:r>
              <a:rPr lang="en-AU" sz="1800" dirty="0" smtClean="0"/>
              <a:t>parental neglect identified as a concern; requires open CP; referred to CPMIM; voluntary engagement by family; Indigenous and non Indigenous families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Area: </a:t>
            </a:r>
            <a:r>
              <a:rPr lang="en-AU" sz="1800" dirty="0" smtClean="0"/>
              <a:t>Alice Springs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Referrals not accepted: </a:t>
            </a:r>
            <a:r>
              <a:rPr lang="en-AU" sz="1800" dirty="0" smtClean="0"/>
              <a:t>conflict of interest (client staff member); child/ren have been removed and there is no reunification plan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Service Approach: </a:t>
            </a:r>
            <a:r>
              <a:rPr lang="en-AU" sz="1800" dirty="0" smtClean="0"/>
              <a:t>Work </a:t>
            </a:r>
            <a:r>
              <a:rPr lang="en-AU" sz="1800" dirty="0"/>
              <a:t>in pairs – Aboriginal Family Support Worker &amp; Case Worker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endParaRPr lang="en-AU" sz="18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None/>
              <a:defRPr/>
            </a:pPr>
            <a:endParaRPr lang="en-AU" sz="9600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5788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sz="2800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Tangentyere</a:t>
            </a:r>
            <a:r>
              <a:rPr lang="en-AU" sz="2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Council &amp; Catholic Care NT  </a:t>
            </a:r>
            <a:r>
              <a:rPr lang="en-AU" sz="2800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AU" sz="28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Intensive Family Preservation Service (IFPS)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183562" cy="4824412"/>
          </a:xfrm>
        </p:spPr>
        <p:txBody>
          <a:bodyPr>
            <a:noAutofit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AU" b="1" i="1" dirty="0" smtClean="0">
                <a:solidFill>
                  <a:schemeClr val="accent1"/>
                </a:solidFill>
              </a:rPr>
              <a:t>	</a:t>
            </a:r>
            <a:endParaRPr lang="en-AU" sz="3300" b="1" i="1" dirty="0" smtClean="0">
              <a:solidFill>
                <a:srgbClr val="CC33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/>
              <a:t>Child/</a:t>
            </a:r>
            <a:r>
              <a:rPr lang="en-AU" sz="1800" b="1" dirty="0" err="1"/>
              <a:t>ren</a:t>
            </a:r>
            <a:r>
              <a:rPr lang="en-AU" sz="1800" b="1" dirty="0"/>
              <a:t> aged: </a:t>
            </a:r>
            <a:r>
              <a:rPr lang="en-AU" sz="1800" dirty="0" smtClean="0"/>
              <a:t>0-18 years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/>
              <a:t>Length of service: </a:t>
            </a:r>
            <a:r>
              <a:rPr lang="en-AU" sz="1800" dirty="0" smtClean="0"/>
              <a:t>Cases can be open for 12 months with extension negotiated if ongoing support required. Reviewed every 3 months.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/>
              <a:t>Capacity: </a:t>
            </a:r>
            <a:r>
              <a:rPr lang="en-AU" sz="1800" dirty="0" smtClean="0"/>
              <a:t>Varies on complexity.  Service capacity 650 hours of direct and indirect service per month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Referral: </a:t>
            </a:r>
            <a:r>
              <a:rPr lang="en-AU" sz="1800" dirty="0" smtClean="0"/>
              <a:t>From Strengthening Families – Territory Families. </a:t>
            </a:r>
            <a:endParaRPr lang="en-AU" sz="1800" b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Criteria: </a:t>
            </a:r>
            <a:r>
              <a:rPr lang="en-AU" sz="1800" dirty="0" smtClean="0"/>
              <a:t>cases that have been screened in as very high or high risk of removal. Aboriginal and non-Aboriginal families accepted.</a:t>
            </a:r>
            <a:endParaRPr lang="en-AU" sz="1800" b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Area: </a:t>
            </a:r>
            <a:r>
              <a:rPr lang="en-AU" sz="1800" dirty="0" smtClean="0"/>
              <a:t>Alice Springs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Referrals not accepted: </a:t>
            </a:r>
            <a:r>
              <a:rPr lang="en-AU" sz="1800" dirty="0" smtClean="0"/>
              <a:t>Service at capacity</a:t>
            </a:r>
            <a:endParaRPr lang="en-AU" sz="1800" b="1" dirty="0" smtClean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v"/>
              <a:defRPr/>
            </a:pPr>
            <a:r>
              <a:rPr lang="en-AU" sz="1800" b="1" dirty="0" smtClean="0"/>
              <a:t>Service Approach: Catholic Care: </a:t>
            </a:r>
            <a:r>
              <a:rPr lang="en-AU" sz="1800" dirty="0" smtClean="0"/>
              <a:t>Work in pairs – Family Support Worker &amp; Case Manager. </a:t>
            </a:r>
            <a:r>
              <a:rPr lang="en-AU" sz="1800" b="1" dirty="0" err="1" smtClean="0"/>
              <a:t>Tangentyere</a:t>
            </a:r>
            <a:r>
              <a:rPr lang="en-AU" sz="1800" b="1" dirty="0" smtClean="0"/>
              <a:t>: </a:t>
            </a:r>
            <a:r>
              <a:rPr lang="en-AU" sz="1800" dirty="0" smtClean="0"/>
              <a:t>Indigenous Caseworker – support worker dependant on case complexity</a:t>
            </a:r>
            <a:endParaRPr lang="en-AU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A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179492"/>
            <a:ext cx="8183562" cy="6635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A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A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A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395536" y="1700808"/>
            <a:ext cx="8183563" cy="46085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/>
              <a:t>Child/</a:t>
            </a:r>
            <a:r>
              <a:rPr lang="en-AU" sz="1600" b="1" dirty="0" err="1"/>
              <a:t>ren</a:t>
            </a:r>
            <a:r>
              <a:rPr lang="en-AU" sz="1600" b="1" dirty="0"/>
              <a:t> aged: </a:t>
            </a:r>
            <a:r>
              <a:rPr lang="en-AU" sz="1600" dirty="0" smtClean="0"/>
              <a:t>0-12 years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/>
              <a:t>Length of service: </a:t>
            </a:r>
            <a:r>
              <a:rPr lang="en-AU" sz="1600" dirty="0" smtClean="0"/>
              <a:t>Currently able to work with families whilst family is </a:t>
            </a:r>
            <a:r>
              <a:rPr lang="en-AU" sz="1600" b="1" dirty="0" smtClean="0"/>
              <a:t>open to CP </a:t>
            </a:r>
            <a:r>
              <a:rPr lang="en-AU" sz="1600" dirty="0" smtClean="0"/>
              <a:t>and on </a:t>
            </a:r>
            <a:r>
              <a:rPr lang="en-AU" sz="1600" b="1" dirty="0" smtClean="0"/>
              <a:t>CPMIM (</a:t>
            </a:r>
            <a:r>
              <a:rPr lang="en-AU" sz="1600" dirty="0" smtClean="0"/>
              <a:t>only in NT)</a:t>
            </a:r>
            <a:r>
              <a:rPr lang="en-AU" sz="1600" b="1" dirty="0" smtClean="0"/>
              <a:t>.  </a:t>
            </a:r>
            <a:r>
              <a:rPr lang="en-AU" sz="1600" dirty="0" smtClean="0"/>
              <a:t>Case can remain open for 12-18 months.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/>
              <a:t>Capacity: </a:t>
            </a:r>
            <a:r>
              <a:rPr lang="en-AU" sz="1600" dirty="0" smtClean="0"/>
              <a:t>30-40 families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/>
              <a:t>Referral: </a:t>
            </a:r>
            <a:r>
              <a:rPr lang="en-AU" sz="1600" dirty="0" smtClean="0"/>
              <a:t>Via </a:t>
            </a:r>
            <a:r>
              <a:rPr lang="en-AU" sz="1600" b="1" dirty="0" smtClean="0"/>
              <a:t>Territory Families (NT), FSA (SA) </a:t>
            </a:r>
            <a:r>
              <a:rPr lang="en-AU" sz="1600" dirty="0"/>
              <a:t>or </a:t>
            </a:r>
            <a:r>
              <a:rPr lang="en-AU" sz="1600" b="1" dirty="0"/>
              <a:t>community </a:t>
            </a:r>
            <a:r>
              <a:rPr lang="en-AU" sz="1600" dirty="0"/>
              <a:t>referrals </a:t>
            </a:r>
            <a:endParaRPr lang="en-AU" sz="1600" b="1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 smtClean="0"/>
              <a:t>Criteria: </a:t>
            </a:r>
            <a:r>
              <a:rPr lang="en-AU" sz="1600" dirty="0" smtClean="0"/>
              <a:t>parental neglect identified as a concern; requires open CP; OOHC cases where active reunification occurring; referred to CPMIM; voluntary engagement by family; Indigenous families only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 smtClean="0"/>
              <a:t>Area</a:t>
            </a:r>
            <a:r>
              <a:rPr lang="en-AU" sz="1600" dirty="0" smtClean="0"/>
              <a:t>: </a:t>
            </a:r>
            <a:r>
              <a:rPr lang="en-AU" sz="1600" b="1" dirty="0" smtClean="0"/>
              <a:t>NT: </a:t>
            </a:r>
            <a:r>
              <a:rPr lang="en-AU" sz="1600" dirty="0" smtClean="0"/>
              <a:t>Finke; Docker River; </a:t>
            </a:r>
            <a:r>
              <a:rPr lang="en-AU" sz="1600" dirty="0" err="1" smtClean="0"/>
              <a:t>Imanpa</a:t>
            </a:r>
            <a:r>
              <a:rPr lang="en-AU" sz="1600" dirty="0" smtClean="0"/>
              <a:t>; </a:t>
            </a:r>
            <a:r>
              <a:rPr lang="en-AU" sz="1600" dirty="0" err="1" smtClean="0"/>
              <a:t>Mutijulu</a:t>
            </a:r>
            <a:r>
              <a:rPr lang="en-AU" sz="1600" dirty="0" smtClean="0"/>
              <a:t> </a:t>
            </a:r>
            <a:r>
              <a:rPr lang="en-AU" sz="1600" i="1" dirty="0" smtClean="0"/>
              <a:t>(to include Alice Springs when families are in for short periods i.e. up to 2 months). </a:t>
            </a:r>
            <a:r>
              <a:rPr lang="en-AU" sz="1600" b="1" dirty="0" smtClean="0"/>
              <a:t>SA: </a:t>
            </a:r>
            <a:r>
              <a:rPr lang="en-AU" sz="1600" dirty="0" smtClean="0"/>
              <a:t>Ernabella; </a:t>
            </a:r>
            <a:r>
              <a:rPr lang="en-AU" sz="1600" dirty="0" err="1" smtClean="0"/>
              <a:t>Amata</a:t>
            </a:r>
            <a:r>
              <a:rPr lang="en-AU" sz="1600" dirty="0" smtClean="0"/>
              <a:t>; </a:t>
            </a:r>
            <a:r>
              <a:rPr lang="en-AU" sz="1600" dirty="0" err="1" smtClean="0"/>
              <a:t>Indulkana</a:t>
            </a:r>
            <a:r>
              <a:rPr lang="en-AU" sz="1600" dirty="0" smtClean="0"/>
              <a:t>; Mimili.</a:t>
            </a:r>
            <a:endParaRPr lang="en-AU" sz="1600" i="1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 smtClean="0"/>
              <a:t>Referrals not accepted: </a:t>
            </a:r>
            <a:r>
              <a:rPr lang="en-AU" sz="1600" dirty="0" smtClean="0"/>
              <a:t>conflict of interest (client staff member); child/</a:t>
            </a:r>
            <a:r>
              <a:rPr lang="en-AU" sz="1600" dirty="0" err="1" smtClean="0"/>
              <a:t>ren</a:t>
            </a:r>
            <a:r>
              <a:rPr lang="en-AU" sz="1600" dirty="0" smtClean="0"/>
              <a:t> have been removed and there is no reunification plan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en-AU" sz="1600" b="1" dirty="0" smtClean="0"/>
              <a:t>Service Approach: </a:t>
            </a:r>
            <a:r>
              <a:rPr lang="en-AU" sz="1600" dirty="0" smtClean="0"/>
              <a:t>Working </a:t>
            </a:r>
            <a:r>
              <a:rPr lang="en-AU" sz="1600" dirty="0" err="1" smtClean="0"/>
              <a:t>Malparara</a:t>
            </a:r>
            <a:r>
              <a:rPr lang="en-AU" sz="1600" dirty="0" smtClean="0"/>
              <a:t> Way (side by side)</a:t>
            </a:r>
          </a:p>
        </p:txBody>
      </p:sp>
      <p:graphicFrame>
        <p:nvGraphicFramePr>
          <p:cNvPr id="1053" name="Object 29"/>
          <p:cNvGraphicFramePr>
            <a:graphicFrameLocks noChangeAspect="1"/>
          </p:cNvGraphicFramePr>
          <p:nvPr/>
        </p:nvGraphicFramePr>
        <p:xfrm>
          <a:off x="4211638" y="2997200"/>
          <a:ext cx="1079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PDF" r:id="rId4" imgW="1080000" imgH="1080000" progId="">
                  <p:embed/>
                </p:oleObj>
              </mc:Choice>
              <mc:Fallback>
                <p:oleObj name="PDF" r:id="rId4" imgW="1080000" imgH="1080000" progId="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2997200"/>
                        <a:ext cx="10795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265176" indent="-265176" fontAlgn="auto">
              <a:spcAft>
                <a:spcPts val="0"/>
              </a:spcAft>
              <a:defRPr/>
            </a:pPr>
            <a:r>
              <a:rPr lang="en-AU" sz="3200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NPYWC Intensive Family Support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1214</TotalTime>
  <Words>984</Words>
  <Application>Microsoft Office PowerPoint</Application>
  <PresentationFormat>On-screen Show (4:3)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Decatur</vt:lpstr>
      <vt:lpstr>PDF</vt:lpstr>
      <vt:lpstr>FAMILY SUPPORT SERVICES IN CENTRAL AUSTRALIA</vt:lpstr>
      <vt:lpstr>Aim of Family Support Services:</vt:lpstr>
      <vt:lpstr>What do Family Support services provide?</vt:lpstr>
      <vt:lpstr>Child centred, family focused:</vt:lpstr>
      <vt:lpstr>Who are the funded Family Support Service providers in Central Australia?</vt:lpstr>
      <vt:lpstr>Congress Targeted Family Support</vt:lpstr>
      <vt:lpstr>Congress Intensive Family Support</vt:lpstr>
      <vt:lpstr>Tangentyere Council &amp; Catholic Care NT   Intensive Family Preservation Service (IFPS)</vt:lpstr>
      <vt:lpstr> </vt:lpstr>
      <vt:lpstr>Catholic Care NT – Intensive Family Support Santa Teresa </vt:lpstr>
      <vt:lpstr>Lutheran Community Care – Intensive Family Support Hermannsburg (Ntaria)</vt:lpstr>
      <vt:lpstr>Contact Details</vt:lpstr>
    </vt:vector>
  </TitlesOfParts>
  <Company>CAAC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INTENSIVE FAMILY SUPPORT SERVICES IN CENTRAL AUSTRALIA</dc:title>
  <dc:creator>Jill Faulkner</dc:creator>
  <cp:lastModifiedBy>Pauline Hickey</cp:lastModifiedBy>
  <cp:revision>74</cp:revision>
  <cp:lastPrinted>2017-05-24T06:03:56Z</cp:lastPrinted>
  <dcterms:created xsi:type="dcterms:W3CDTF">2012-10-03T01:43:20Z</dcterms:created>
  <dcterms:modified xsi:type="dcterms:W3CDTF">2017-05-24T06:38:34Z</dcterms:modified>
</cp:coreProperties>
</file>