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72" r:id="rId3"/>
    <p:sldId id="260" r:id="rId4"/>
    <p:sldId id="273" r:id="rId5"/>
    <p:sldId id="261" r:id="rId6"/>
    <p:sldId id="279" r:id="rId7"/>
    <p:sldId id="262" r:id="rId8"/>
    <p:sldId id="263" r:id="rId9"/>
    <p:sldId id="271" r:id="rId10"/>
    <p:sldId id="264" r:id="rId11"/>
    <p:sldId id="268" r:id="rId12"/>
    <p:sldId id="266" r:id="rId13"/>
    <p:sldId id="267" r:id="rId14"/>
    <p:sldId id="265" r:id="rId15"/>
    <p:sldId id="270" r:id="rId16"/>
    <p:sldId id="277" r:id="rId17"/>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C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3139B-2373-964C-A0DE-59257E79F5A6}" type="datetimeFigureOut">
              <a:rPr lang="en-US" smtClean="0"/>
              <a:t>5/24/2017</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F410BD8-03E6-AF49-A814-5C403D49D7A6}"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3139B-2373-964C-A0DE-59257E79F5A6}"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3139B-2373-964C-A0DE-59257E79F5A6}"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9F410BD8-03E6-AF49-A814-5C403D49D7A6}"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3139B-2373-964C-A0DE-59257E79F5A6}"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3139B-2373-964C-A0DE-59257E79F5A6}" type="datetimeFigureOut">
              <a:rPr lang="en-US" smtClean="0"/>
              <a:t>5/24/2017</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F410BD8-03E6-AF49-A814-5C403D49D7A6}"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83139B-2373-964C-A0DE-59257E79F5A6}"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83139B-2373-964C-A0DE-59257E79F5A6}"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3139B-2373-964C-A0DE-59257E79F5A6}"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3139B-2373-964C-A0DE-59257E79F5A6}"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10BD8-03E6-AF49-A814-5C403D49D7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83139B-2373-964C-A0DE-59257E79F5A6}"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0BD8-03E6-AF49-A814-5C403D49D7A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383139B-2373-964C-A0DE-59257E79F5A6}"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10BD8-03E6-AF49-A814-5C403D49D7A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383139B-2373-964C-A0DE-59257E79F5A6}" type="datetimeFigureOut">
              <a:rPr lang="en-US" smtClean="0"/>
              <a:t>5/24/2017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F410BD8-03E6-AF49-A814-5C403D49D7A6}"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aru.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8079828" cy="208104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Cross Sector Orientation: </a:t>
            </a:r>
            <a:br>
              <a:rPr lang="en-US" dirty="0" smtClean="0"/>
            </a:br>
            <a:r>
              <a:rPr lang="en-US" dirty="0" smtClean="0"/>
              <a:t>remote services </a:t>
            </a:r>
            <a:endParaRPr lang="en-US" dirty="0"/>
          </a:p>
        </p:txBody>
      </p:sp>
      <p:sp>
        <p:nvSpPr>
          <p:cNvPr id="3" name="Subtitle 2"/>
          <p:cNvSpPr>
            <a:spLocks noGrp="1"/>
          </p:cNvSpPr>
          <p:nvPr>
            <p:ph type="subTitle" idx="1"/>
          </p:nvPr>
        </p:nvSpPr>
        <p:spPr>
          <a:xfrm>
            <a:off x="1371600" y="4556234"/>
            <a:ext cx="6400800" cy="1828800"/>
          </a:xfrm>
        </p:spPr>
        <p:txBody>
          <a:bodyPr>
            <a:normAutofit/>
          </a:bodyPr>
          <a:lstStyle/>
          <a:p>
            <a:endParaRPr lang="en-US" b="1" dirty="0" smtClean="0"/>
          </a:p>
          <a:p>
            <a:r>
              <a:rPr lang="en-US" b="1" dirty="0" smtClean="0"/>
              <a:t>Suzanne Bryce : NPY Women’s Council</a:t>
            </a:r>
            <a:endParaRPr lang="en-US"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2581" y="1913539"/>
            <a:ext cx="4698124" cy="264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2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your visit</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Who do you need to talk to? (include Aboriginal community leaders and board members; local service managers and staff; </a:t>
            </a:r>
            <a:r>
              <a:rPr lang="en-US" dirty="0" smtClean="0"/>
              <a:t>ESM </a:t>
            </a:r>
            <a:r>
              <a:rPr lang="en-US" dirty="0"/>
              <a:t>and GEO).</a:t>
            </a:r>
          </a:p>
          <a:p>
            <a:r>
              <a:rPr lang="en-US" dirty="0" smtClean="0"/>
              <a:t>Plan a few weeks in advance</a:t>
            </a:r>
          </a:p>
          <a:p>
            <a:r>
              <a:rPr lang="en-US" dirty="0" smtClean="0"/>
              <a:t>Know what is happening in the community</a:t>
            </a:r>
          </a:p>
          <a:p>
            <a:r>
              <a:rPr lang="en-US" dirty="0" smtClean="0"/>
              <a:t>Check for appropriate dates with locals</a:t>
            </a:r>
          </a:p>
          <a:p>
            <a:r>
              <a:rPr lang="en-US" dirty="0"/>
              <a:t>Let community know you are coming and send notice with photo and explain your </a:t>
            </a:r>
            <a:r>
              <a:rPr lang="en-US" dirty="0" smtClean="0"/>
              <a:t>visit</a:t>
            </a:r>
          </a:p>
          <a:p>
            <a:r>
              <a:rPr lang="en-US" dirty="0" smtClean="0"/>
              <a:t>Follow protocols for accommodation</a:t>
            </a:r>
          </a:p>
          <a:p>
            <a:r>
              <a:rPr lang="en-US" dirty="0" smtClean="0"/>
              <a:t>Can you help by bringing out supplies? Check policies: can you transport community members home from Alice?</a:t>
            </a:r>
          </a:p>
          <a:p>
            <a:r>
              <a:rPr lang="en-US" dirty="0" smtClean="0"/>
              <a:t>Plan and still know that things can change suddenly</a:t>
            </a:r>
          </a:p>
          <a:p>
            <a:endParaRPr lang="en-US" dirty="0"/>
          </a:p>
        </p:txBody>
      </p:sp>
    </p:spTree>
    <p:extLst>
      <p:ext uri="{BB962C8B-B14F-4D97-AF65-F5344CB8AC3E}">
        <p14:creationId xmlns:p14="http://schemas.microsoft.com/office/powerpoint/2010/main" val="3361941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4498"/>
            <a:ext cx="8229600" cy="5621666"/>
          </a:xfrm>
        </p:spPr>
        <p:txBody>
          <a:bodyPr/>
          <a:lstStyle/>
          <a:p>
            <a:pPr marL="0" indent="0" algn="ctr">
              <a:buNone/>
            </a:pPr>
            <a:r>
              <a:rPr lang="en-US" b="1" dirty="0" smtClean="0">
                <a:solidFill>
                  <a:schemeClr val="tx1"/>
                </a:solidFill>
              </a:rPr>
              <a:t>Allow plenty of time to meet with people</a:t>
            </a:r>
            <a:endParaRPr lang="en-US" dirty="0" smtClean="0"/>
          </a:p>
          <a:p>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180" y="1723456"/>
            <a:ext cx="7172951" cy="4750916"/>
          </a:xfrm>
          <a:prstGeom prst="rect">
            <a:avLst/>
          </a:prstGeom>
        </p:spPr>
      </p:pic>
    </p:spTree>
    <p:extLst>
      <p:ext uri="{BB962C8B-B14F-4D97-AF65-F5344CB8AC3E}">
        <p14:creationId xmlns:p14="http://schemas.microsoft.com/office/powerpoint/2010/main" val="87579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arrive</a:t>
            </a:r>
            <a:endParaRPr lang="en-US" dirty="0"/>
          </a:p>
        </p:txBody>
      </p:sp>
      <p:sp>
        <p:nvSpPr>
          <p:cNvPr id="3" name="Content Placeholder 2"/>
          <p:cNvSpPr>
            <a:spLocks noGrp="1"/>
          </p:cNvSpPr>
          <p:nvPr>
            <p:ph idx="1"/>
          </p:nvPr>
        </p:nvSpPr>
        <p:spPr/>
        <p:txBody>
          <a:bodyPr/>
          <a:lstStyle/>
          <a:p>
            <a:r>
              <a:rPr lang="en-US" dirty="0" smtClean="0"/>
              <a:t>Courtesy call to Shire office, to GEO</a:t>
            </a:r>
          </a:p>
          <a:p>
            <a:r>
              <a:rPr lang="en-US" dirty="0" smtClean="0"/>
              <a:t>Slow down, windows down - walk</a:t>
            </a:r>
          </a:p>
          <a:p>
            <a:r>
              <a:rPr lang="en-US" dirty="0" smtClean="0"/>
              <a:t>Be approachable, say hello</a:t>
            </a:r>
          </a:p>
          <a:p>
            <a:r>
              <a:rPr lang="en-US" dirty="0" smtClean="0"/>
              <a:t>Check your promotion notices, stick more up</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633" y="3421117"/>
            <a:ext cx="4749358" cy="3166239"/>
          </a:xfrm>
          <a:prstGeom prst="rect">
            <a:avLst/>
          </a:prstGeom>
        </p:spPr>
      </p:pic>
    </p:spTree>
    <p:extLst>
      <p:ext uri="{BB962C8B-B14F-4D97-AF65-F5344CB8AC3E}">
        <p14:creationId xmlns:p14="http://schemas.microsoft.com/office/powerpoint/2010/main" val="308743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a:t>
            </a:r>
            <a:endParaRPr lang="en-US" dirty="0"/>
          </a:p>
        </p:txBody>
      </p:sp>
      <p:sp>
        <p:nvSpPr>
          <p:cNvPr id="3" name="Content Placeholder 2"/>
          <p:cNvSpPr>
            <a:spLocks noGrp="1"/>
          </p:cNvSpPr>
          <p:nvPr>
            <p:ph idx="1"/>
          </p:nvPr>
        </p:nvSpPr>
        <p:spPr>
          <a:xfrm>
            <a:off x="457200" y="1490134"/>
            <a:ext cx="8229600" cy="4636030"/>
          </a:xfrm>
        </p:spPr>
        <p:txBody>
          <a:bodyPr>
            <a:normAutofit lnSpcReduction="10000"/>
          </a:bodyPr>
          <a:lstStyle/>
          <a:p>
            <a:r>
              <a:rPr lang="en-US" dirty="0" smtClean="0"/>
              <a:t>Remember people are busy and have family commitments, work and voluntary responsibilities, cultural obligations and other MEETINGS. </a:t>
            </a:r>
          </a:p>
          <a:p>
            <a:r>
              <a:rPr lang="en-US" dirty="0" smtClean="0"/>
              <a:t>Introduce yourself clearly, shake hands, remember names.</a:t>
            </a:r>
          </a:p>
          <a:p>
            <a:r>
              <a:rPr lang="en-US" dirty="0" smtClean="0"/>
              <a:t>Explain why you are on the community, seek advice from nominated community members about who to see, what to do.</a:t>
            </a:r>
          </a:p>
          <a:p>
            <a:r>
              <a:rPr lang="en-US" dirty="0" smtClean="0"/>
              <a:t>Seek permission from senior Aboriginal people about where to walk or drive. Don’t make new roads or tracks.</a:t>
            </a:r>
          </a:p>
          <a:p>
            <a:r>
              <a:rPr lang="en-US" dirty="0" smtClean="0"/>
              <a:t>Be respectful when visiting people at their home.  Stand at the fence and call out.</a:t>
            </a:r>
          </a:p>
          <a:p>
            <a:r>
              <a:rPr lang="en-US" dirty="0" smtClean="0"/>
              <a:t>Maintain a sense of </a:t>
            </a:r>
            <a:r>
              <a:rPr lang="en-US" dirty="0" err="1" smtClean="0"/>
              <a:t>humour</a:t>
            </a:r>
            <a:endParaRPr lang="en-US" dirty="0"/>
          </a:p>
        </p:txBody>
      </p:sp>
    </p:spTree>
    <p:extLst>
      <p:ext uri="{BB962C8B-B14F-4D97-AF65-F5344CB8AC3E}">
        <p14:creationId xmlns:p14="http://schemas.microsoft.com/office/powerpoint/2010/main" val="387676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with people</a:t>
            </a:r>
            <a:endParaRPr lang="en-US" dirty="0"/>
          </a:p>
        </p:txBody>
      </p:sp>
      <p:sp>
        <p:nvSpPr>
          <p:cNvPr id="3" name="Content Placeholder 2"/>
          <p:cNvSpPr>
            <a:spLocks noGrp="1"/>
          </p:cNvSpPr>
          <p:nvPr>
            <p:ph idx="1"/>
          </p:nvPr>
        </p:nvSpPr>
        <p:spPr/>
        <p:txBody>
          <a:bodyPr>
            <a:normAutofit lnSpcReduction="10000"/>
          </a:bodyPr>
          <a:lstStyle/>
          <a:p>
            <a:r>
              <a:rPr lang="en-US" dirty="0" smtClean="0"/>
              <a:t>Remember and practice your cultural awareness training.</a:t>
            </a:r>
          </a:p>
          <a:p>
            <a:r>
              <a:rPr lang="en-US" dirty="0" smtClean="0"/>
              <a:t>Be slow and steady: don’t rush people to make decisions or to do it your way</a:t>
            </a:r>
          </a:p>
          <a:p>
            <a:r>
              <a:rPr lang="en-US" dirty="0" smtClean="0"/>
              <a:t>Be prepared to talk to everyone, listen carefully</a:t>
            </a:r>
          </a:p>
          <a:p>
            <a:r>
              <a:rPr lang="en-US" dirty="0" smtClean="0"/>
              <a:t>Meet with people where they are comfortable (sitting outside store, in creek bed, on their verandah – meetings don’t have to be in meeting rooms) - privacy</a:t>
            </a:r>
          </a:p>
          <a:p>
            <a:r>
              <a:rPr lang="en-US" dirty="0" smtClean="0"/>
              <a:t>be approachable, allow people to know where to find you and how to contact you</a:t>
            </a:r>
          </a:p>
          <a:p>
            <a:r>
              <a:rPr lang="en-US" dirty="0" smtClean="0"/>
              <a:t>Use properly identified interpreters</a:t>
            </a:r>
          </a:p>
          <a:p>
            <a:r>
              <a:rPr lang="en-US" dirty="0" smtClean="0"/>
              <a:t>Use good plain English</a:t>
            </a:r>
            <a:endParaRPr lang="en-US" dirty="0"/>
          </a:p>
        </p:txBody>
      </p:sp>
    </p:spTree>
    <p:extLst>
      <p:ext uri="{BB962C8B-B14F-4D97-AF65-F5344CB8AC3E}">
        <p14:creationId xmlns:p14="http://schemas.microsoft.com/office/powerpoint/2010/main" val="226063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leave the community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5160" y="2969173"/>
            <a:ext cx="4461640" cy="2974427"/>
          </a:xfrm>
          <a:prstGeom prst="rect">
            <a:avLst/>
          </a:prstGeom>
        </p:spPr>
      </p:pic>
      <p:sp>
        <p:nvSpPr>
          <p:cNvPr id="3" name="Content Placeholder 2"/>
          <p:cNvSpPr>
            <a:spLocks noGrp="1"/>
          </p:cNvSpPr>
          <p:nvPr>
            <p:ph idx="1"/>
          </p:nvPr>
        </p:nvSpPr>
        <p:spPr/>
        <p:txBody>
          <a:bodyPr/>
          <a:lstStyle/>
          <a:p>
            <a:r>
              <a:rPr lang="en-US" dirty="0" smtClean="0"/>
              <a:t>Follow up on requests</a:t>
            </a:r>
          </a:p>
          <a:p>
            <a:r>
              <a:rPr lang="en-US" dirty="0" smtClean="0"/>
              <a:t>Do what you said you would do</a:t>
            </a:r>
          </a:p>
          <a:p>
            <a:r>
              <a:rPr lang="en-US" dirty="0" smtClean="0"/>
              <a:t>Have people been thanked and/or paid for working with you?</a:t>
            </a:r>
          </a:p>
          <a:p>
            <a:r>
              <a:rPr lang="en-US" dirty="0" smtClean="0"/>
              <a:t>Let people know what you have done</a:t>
            </a:r>
          </a:p>
          <a:p>
            <a:r>
              <a:rPr lang="en-US" dirty="0" smtClean="0"/>
              <a:t>Send back photos and stories </a:t>
            </a:r>
            <a:endParaRPr lang="en-US" dirty="0"/>
          </a:p>
        </p:txBody>
      </p:sp>
    </p:spTree>
    <p:extLst>
      <p:ext uri="{BB962C8B-B14F-4D97-AF65-F5344CB8AC3E}">
        <p14:creationId xmlns:p14="http://schemas.microsoft.com/office/powerpoint/2010/main" val="261633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Useful Resources and Readings</a:t>
            </a:r>
            <a:endParaRPr lang="en-AU" dirty="0"/>
          </a:p>
        </p:txBody>
      </p:sp>
      <p:sp>
        <p:nvSpPr>
          <p:cNvPr id="3" name="Content Placeholder 2"/>
          <p:cNvSpPr>
            <a:spLocks noGrp="1"/>
          </p:cNvSpPr>
          <p:nvPr>
            <p:ph idx="1"/>
          </p:nvPr>
        </p:nvSpPr>
        <p:spPr/>
        <p:txBody>
          <a:bodyPr>
            <a:normAutofit fontScale="92500" lnSpcReduction="10000"/>
          </a:bodyPr>
          <a:lstStyle/>
          <a:p>
            <a:r>
              <a:rPr lang="en-AU" dirty="0" err="1" smtClean="0"/>
              <a:t>Kartiya</a:t>
            </a:r>
            <a:r>
              <a:rPr lang="en-AU" dirty="0" smtClean="0"/>
              <a:t> are like Toyotas</a:t>
            </a:r>
          </a:p>
          <a:p>
            <a:r>
              <a:rPr lang="en-AU" dirty="0" err="1" smtClean="0"/>
              <a:t>Whitefellas</a:t>
            </a:r>
            <a:r>
              <a:rPr lang="en-AU" dirty="0" smtClean="0"/>
              <a:t> are like traffic lights</a:t>
            </a:r>
          </a:p>
          <a:p>
            <a:r>
              <a:rPr lang="en-AU" dirty="0" smtClean="0"/>
              <a:t>Little Red Threat Book</a:t>
            </a:r>
          </a:p>
          <a:p>
            <a:r>
              <a:rPr lang="en-AU" dirty="0" smtClean="0"/>
              <a:t>Working Well Guide</a:t>
            </a:r>
          </a:p>
          <a:p>
            <a:r>
              <a:rPr lang="en-AU" dirty="0" smtClean="0"/>
              <a:t>NITV</a:t>
            </a:r>
          </a:p>
          <a:p>
            <a:r>
              <a:rPr lang="en-AU" dirty="0" err="1" smtClean="0"/>
              <a:t>Mpwentwe</a:t>
            </a:r>
            <a:r>
              <a:rPr lang="en-AU" dirty="0" smtClean="0"/>
              <a:t> Country</a:t>
            </a:r>
          </a:p>
          <a:p>
            <a:r>
              <a:rPr lang="en-AU" dirty="0" smtClean="0">
                <a:hlinkClick r:id="rId2"/>
              </a:rPr>
              <a:t>www.waru.org</a:t>
            </a:r>
            <a:endParaRPr lang="en-AU" dirty="0" smtClean="0"/>
          </a:p>
          <a:p>
            <a:r>
              <a:rPr lang="en-AU" dirty="0" smtClean="0"/>
              <a:t>Red Kangaroo Books</a:t>
            </a:r>
          </a:p>
          <a:p>
            <a:r>
              <a:rPr lang="en-AU" dirty="0" smtClean="0"/>
              <a:t>CAAMA Shop</a:t>
            </a:r>
          </a:p>
          <a:p>
            <a:r>
              <a:rPr lang="en-AU" dirty="0" err="1" smtClean="0"/>
              <a:t>Walpiri</a:t>
            </a:r>
            <a:r>
              <a:rPr lang="en-AU" dirty="0" smtClean="0"/>
              <a:t> Women’s Voices</a:t>
            </a:r>
          </a:p>
          <a:p>
            <a:r>
              <a:rPr lang="en-AU" dirty="0"/>
              <a:t>TRADITIONAL HEALERS OF CENTRAL AUSTRALIA: </a:t>
            </a:r>
            <a:r>
              <a:rPr lang="en-AU" dirty="0" smtClean="0"/>
              <a:t>NGANGKA</a:t>
            </a:r>
            <a:r>
              <a:rPr lang="en-AU" u="sng" dirty="0" smtClean="0"/>
              <a:t>R</a:t>
            </a:r>
            <a:r>
              <a:rPr lang="en-AU" dirty="0" smtClean="0"/>
              <a:t>I</a:t>
            </a:r>
          </a:p>
          <a:p>
            <a:r>
              <a:rPr lang="en-AU" dirty="0" smtClean="0"/>
              <a:t>Tjanpi Desert Weavers</a:t>
            </a:r>
            <a:endParaRPr lang="en-AU" dirty="0"/>
          </a:p>
          <a:p>
            <a:endParaRPr lang="en-AU" dirty="0"/>
          </a:p>
        </p:txBody>
      </p:sp>
    </p:spTree>
    <p:extLst>
      <p:ext uri="{BB962C8B-B14F-4D97-AF65-F5344CB8AC3E}">
        <p14:creationId xmlns:p14="http://schemas.microsoft.com/office/powerpoint/2010/main" val="77960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64521"/>
          </a:xfrm>
        </p:spPr>
        <p:txBody>
          <a:bodyPr/>
          <a:lstStyle/>
          <a:p>
            <a:endParaRPr lang="en-AU" dirty="0"/>
          </a:p>
        </p:txBody>
      </p:sp>
      <p:sp>
        <p:nvSpPr>
          <p:cNvPr id="3" name="Content Placeholder 2"/>
          <p:cNvSpPr>
            <a:spLocks noGrp="1"/>
          </p:cNvSpPr>
          <p:nvPr>
            <p:ph idx="1"/>
          </p:nvPr>
        </p:nvSpPr>
        <p:spPr>
          <a:xfrm>
            <a:off x="457200" y="2128345"/>
            <a:ext cx="8229600" cy="3997818"/>
          </a:xfrm>
        </p:spPr>
        <p:txBody>
          <a:bodyPr>
            <a:normAutofit fontScale="92500"/>
          </a:bodyPr>
          <a:lstStyle/>
          <a:p>
            <a:pPr marL="0" indent="0">
              <a:buNone/>
            </a:pPr>
            <a:r>
              <a:rPr lang="en-AU" sz="2800" b="1" dirty="0"/>
              <a:t>The NPY Women’s’ Council was formed in 1980 and operates in the cross border region of the Northern Territory, South Australia and Western Australia, covering an area of 350,000 square kilometres (see map). </a:t>
            </a:r>
            <a:endParaRPr lang="en-AU" sz="2800" b="1" dirty="0" smtClean="0"/>
          </a:p>
          <a:p>
            <a:pPr marL="0" indent="0">
              <a:buNone/>
            </a:pPr>
            <a:endParaRPr lang="en-AU" sz="2800" b="1" dirty="0" smtClean="0"/>
          </a:p>
          <a:p>
            <a:pPr marL="0" indent="0">
              <a:buNone/>
            </a:pPr>
            <a:r>
              <a:rPr lang="en-AU" sz="2800" b="1" dirty="0" err="1" smtClean="0"/>
              <a:t>Anangu</a:t>
            </a:r>
            <a:r>
              <a:rPr lang="en-AU" sz="2800" b="1" dirty="0" smtClean="0"/>
              <a:t> </a:t>
            </a:r>
            <a:r>
              <a:rPr lang="en-AU" sz="2800" b="1" dirty="0"/>
              <a:t>(Aboriginal people) living in </a:t>
            </a:r>
            <a:r>
              <a:rPr lang="en-AU" sz="2800" b="1" dirty="0" err="1"/>
              <a:t>Ngaanyatjarra</a:t>
            </a:r>
            <a:r>
              <a:rPr lang="en-AU" sz="2800" b="1" dirty="0"/>
              <a:t>, Pitjantjatjara and </a:t>
            </a:r>
            <a:r>
              <a:rPr lang="en-AU" sz="2800" b="1" dirty="0" err="1"/>
              <a:t>Yankunytjatjara</a:t>
            </a:r>
            <a:r>
              <a:rPr lang="en-AU" sz="2800" b="1" dirty="0"/>
              <a:t> lands (Western Desert language region) share strong cultural affiliations.</a:t>
            </a:r>
          </a:p>
          <a:p>
            <a:endParaRPr lang="en-AU" dirty="0"/>
          </a:p>
        </p:txBody>
      </p:sp>
      <p:pic>
        <p:nvPicPr>
          <p:cNvPr id="2050" name="Picture 2" descr="Z:\ADMINISTRATION\NPYWC Logo\NPYWC logo WID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1048" y="309214"/>
            <a:ext cx="4776952" cy="162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24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541"/>
          </a:xfrm>
        </p:spPr>
        <p:txBody>
          <a:bodyPr/>
          <a:lstStyle/>
          <a:p>
            <a:r>
              <a:rPr lang="en-US" dirty="0" smtClean="0"/>
              <a:t>Map Area for NPYWC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462" y="1085964"/>
            <a:ext cx="7315200" cy="56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281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5669"/>
            <a:ext cx="8229600" cy="6258910"/>
          </a:xfrm>
        </p:spPr>
        <p:txBody>
          <a:bodyPr>
            <a:normAutofit fontScale="25000" lnSpcReduction="20000"/>
          </a:bodyPr>
          <a:lstStyle/>
          <a:p>
            <a:pPr marL="0" indent="0">
              <a:buNone/>
            </a:pPr>
            <a:endParaRPr lang="en-AU" sz="6700" dirty="0" smtClean="0"/>
          </a:p>
          <a:p>
            <a:pPr marL="0" indent="0" algn="ctr">
              <a:buNone/>
            </a:pPr>
            <a:r>
              <a:rPr lang="en-AU" sz="14400" b="1" dirty="0" smtClean="0"/>
              <a:t>NPY Women’s Council</a:t>
            </a:r>
            <a:endParaRPr lang="en-AU" sz="14400" b="1" dirty="0"/>
          </a:p>
          <a:p>
            <a:pPr marL="0" indent="0">
              <a:buNone/>
            </a:pPr>
            <a:endParaRPr lang="en-AU" sz="6700" dirty="0" smtClean="0"/>
          </a:p>
          <a:p>
            <a:pPr marL="0" indent="0">
              <a:buNone/>
            </a:pPr>
            <a:r>
              <a:rPr lang="en-AU" sz="7200" b="1" dirty="0" smtClean="0"/>
              <a:t>NPY </a:t>
            </a:r>
            <a:r>
              <a:rPr lang="en-AU" sz="7200" b="1" dirty="0"/>
              <a:t>Women's Council currently employs over 100 staff administering the following services</a:t>
            </a:r>
            <a:r>
              <a:rPr lang="en-AU" sz="7200" b="1" dirty="0" smtClean="0"/>
              <a:t>:</a:t>
            </a:r>
          </a:p>
          <a:p>
            <a:pPr marL="0" indent="0">
              <a:buNone/>
            </a:pPr>
            <a:endParaRPr lang="en-AU" sz="7200" b="1" dirty="0"/>
          </a:p>
          <a:p>
            <a:pPr>
              <a:buFont typeface="Wingdings" pitchFamily="2" charset="2"/>
              <a:buChar char="§"/>
            </a:pPr>
            <a:r>
              <a:rPr lang="en-AU" sz="7200" b="1" dirty="0"/>
              <a:t> </a:t>
            </a:r>
            <a:r>
              <a:rPr lang="en-AU" sz="7200" b="1" dirty="0" smtClean="0"/>
              <a:t>Disability  Advocacy and Support</a:t>
            </a:r>
            <a:endParaRPr lang="en-AU" sz="7200" b="1" dirty="0"/>
          </a:p>
          <a:p>
            <a:pPr>
              <a:buFont typeface="Wingdings" pitchFamily="2" charset="2"/>
              <a:buChar char="§"/>
            </a:pPr>
            <a:r>
              <a:rPr lang="en-AU" sz="7200" b="1" dirty="0" smtClean="0"/>
              <a:t>Aged </a:t>
            </a:r>
            <a:r>
              <a:rPr lang="en-AU" sz="7200" b="1" dirty="0"/>
              <a:t>Care Support  </a:t>
            </a:r>
            <a:r>
              <a:rPr lang="en-AU" sz="7200" b="1" dirty="0" smtClean="0"/>
              <a:t>and Advocacy including Palliative</a:t>
            </a:r>
            <a:endParaRPr lang="en-AU" sz="7200" b="1" dirty="0"/>
          </a:p>
          <a:p>
            <a:pPr lvl="0">
              <a:buFont typeface="Wingdings" pitchFamily="2" charset="2"/>
              <a:buChar char="§"/>
            </a:pPr>
            <a:r>
              <a:rPr lang="en-AU" sz="7200" b="1" dirty="0" smtClean="0"/>
              <a:t>Carer </a:t>
            </a:r>
            <a:r>
              <a:rPr lang="en-AU" sz="7200" b="1" dirty="0"/>
              <a:t>Respite Regional Centre</a:t>
            </a:r>
          </a:p>
          <a:p>
            <a:pPr lvl="0">
              <a:buFont typeface="Wingdings" pitchFamily="2" charset="2"/>
              <a:buChar char="§"/>
            </a:pPr>
            <a:r>
              <a:rPr lang="en-AU" sz="7200" b="1" dirty="0"/>
              <a:t>Domestic Violence Service</a:t>
            </a:r>
          </a:p>
          <a:p>
            <a:pPr lvl="0">
              <a:buFont typeface="Wingdings" pitchFamily="2" charset="2"/>
              <a:buChar char="§"/>
            </a:pPr>
            <a:r>
              <a:rPr lang="en-AU" sz="7200" b="1" dirty="0"/>
              <a:t>Youth Services</a:t>
            </a:r>
          </a:p>
          <a:p>
            <a:pPr lvl="0">
              <a:buFont typeface="Wingdings" pitchFamily="2" charset="2"/>
              <a:buChar char="§"/>
            </a:pPr>
            <a:r>
              <a:rPr lang="en-AU" sz="7200" b="1" dirty="0"/>
              <a:t>Child Nutrition Program</a:t>
            </a:r>
          </a:p>
          <a:p>
            <a:pPr lvl="0">
              <a:buFont typeface="Wingdings" pitchFamily="2" charset="2"/>
              <a:buChar char="§"/>
            </a:pPr>
            <a:r>
              <a:rPr lang="en-AU" sz="7200" b="1" dirty="0"/>
              <a:t>Intensive Family Support </a:t>
            </a:r>
            <a:r>
              <a:rPr lang="en-AU" sz="7200" b="1" dirty="0" smtClean="0"/>
              <a:t>Service – </a:t>
            </a:r>
            <a:r>
              <a:rPr lang="en-AU" sz="7200" b="1" dirty="0" err="1" smtClean="0"/>
              <a:t>Walytjapiti</a:t>
            </a:r>
            <a:endParaRPr lang="en-AU" sz="7200" b="1" dirty="0" smtClean="0"/>
          </a:p>
          <a:p>
            <a:pPr lvl="0">
              <a:buFont typeface="Wingdings" pitchFamily="2" charset="2"/>
              <a:buChar char="§"/>
            </a:pPr>
            <a:r>
              <a:rPr lang="en-AU" sz="7200" b="1" dirty="0" smtClean="0"/>
              <a:t>Child Advocacy Program</a:t>
            </a:r>
            <a:endParaRPr lang="en-AU" sz="7200" b="1" dirty="0"/>
          </a:p>
          <a:p>
            <a:pPr lvl="0">
              <a:buFont typeface="Wingdings" pitchFamily="2" charset="2"/>
              <a:buChar char="§"/>
            </a:pPr>
            <a:r>
              <a:rPr lang="en-AU" sz="7200" b="1" dirty="0" err="1"/>
              <a:t>Ngangkari</a:t>
            </a:r>
            <a:r>
              <a:rPr lang="en-AU" sz="7200" b="1" dirty="0"/>
              <a:t> (traditional healer) </a:t>
            </a:r>
            <a:r>
              <a:rPr lang="en-AU" sz="7200" b="1" dirty="0" smtClean="0"/>
              <a:t>Program</a:t>
            </a:r>
          </a:p>
          <a:p>
            <a:pPr lvl="0">
              <a:buFont typeface="Wingdings" pitchFamily="2" charset="2"/>
              <a:buChar char="§"/>
            </a:pPr>
            <a:r>
              <a:rPr lang="en-AU" sz="7200" b="1" dirty="0" err="1" smtClean="0"/>
              <a:t>Uti</a:t>
            </a:r>
            <a:r>
              <a:rPr lang="en-AU" sz="7200" b="1" dirty="0" smtClean="0"/>
              <a:t> </a:t>
            </a:r>
            <a:r>
              <a:rPr lang="en-AU" sz="7200" b="1" dirty="0" err="1" smtClean="0"/>
              <a:t>Kulintjaku</a:t>
            </a:r>
            <a:endParaRPr lang="en-AU" sz="7200" b="1" dirty="0"/>
          </a:p>
          <a:p>
            <a:pPr lvl="0">
              <a:buFont typeface="Wingdings" pitchFamily="2" charset="2"/>
              <a:buChar char="§"/>
            </a:pPr>
            <a:r>
              <a:rPr lang="en-AU" sz="7200" b="1" dirty="0"/>
              <a:t>Federal Emergency Relief funds </a:t>
            </a:r>
          </a:p>
          <a:p>
            <a:pPr lvl="0">
              <a:buFont typeface="Wingdings" pitchFamily="2" charset="2"/>
              <a:buChar char="§"/>
            </a:pPr>
            <a:r>
              <a:rPr lang="en-AU" sz="7200" b="1" dirty="0"/>
              <a:t>Tjanpi Desert Weavers</a:t>
            </a:r>
          </a:p>
          <a:p>
            <a:endParaRPr lang="en-AU"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1858" y="3870434"/>
            <a:ext cx="1563624" cy="2161032"/>
          </a:xfrm>
          <a:prstGeom prst="rect">
            <a:avLst/>
          </a:prstGeom>
        </p:spPr>
      </p:pic>
    </p:spTree>
    <p:extLst>
      <p:ext uri="{BB962C8B-B14F-4D97-AF65-F5344CB8AC3E}">
        <p14:creationId xmlns:p14="http://schemas.microsoft.com/office/powerpoint/2010/main" val="404669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80"/>
          </a:xfrm>
        </p:spPr>
        <p:txBody>
          <a:bodyPr>
            <a:normAutofit fontScale="90000"/>
          </a:bodyPr>
          <a:lstStyle/>
          <a:p>
            <a:r>
              <a:rPr lang="en-US" dirty="0" smtClean="0"/>
              <a:t>What is on communities</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199" y="2128345"/>
            <a:ext cx="5814849" cy="4361137"/>
          </a:xfrm>
          <a:prstGeom prst="rect">
            <a:avLst/>
          </a:prstGeom>
        </p:spPr>
      </p:pic>
      <p:sp>
        <p:nvSpPr>
          <p:cNvPr id="3" name="Content Placeholder 2"/>
          <p:cNvSpPr>
            <a:spLocks noGrp="1"/>
          </p:cNvSpPr>
          <p:nvPr>
            <p:ph idx="1"/>
          </p:nvPr>
        </p:nvSpPr>
        <p:spPr>
          <a:xfrm>
            <a:off x="457200" y="1655379"/>
            <a:ext cx="4051738" cy="4834103"/>
          </a:xfrm>
        </p:spPr>
        <p:txBody>
          <a:bodyPr>
            <a:normAutofit fontScale="92500" lnSpcReduction="10000"/>
          </a:bodyPr>
          <a:lstStyle/>
          <a:p>
            <a:pPr marL="0" indent="0">
              <a:buNone/>
            </a:pPr>
            <a:r>
              <a:rPr lang="en-US" sz="4500" b="1" dirty="0" smtClean="0">
                <a:solidFill>
                  <a:schemeClr val="tx1"/>
                </a:solidFill>
              </a:rPr>
              <a:t>Core services: small places</a:t>
            </a:r>
          </a:p>
          <a:p>
            <a:pPr>
              <a:buFont typeface="Arial" pitchFamily="34" charset="0"/>
              <a:buChar char="•"/>
            </a:pPr>
            <a:r>
              <a:rPr lang="en-US" sz="4500" b="1" dirty="0" smtClean="0">
                <a:solidFill>
                  <a:schemeClr val="tx1"/>
                </a:solidFill>
              </a:rPr>
              <a:t>Clinic</a:t>
            </a:r>
          </a:p>
          <a:p>
            <a:pPr>
              <a:buFont typeface="Arial" pitchFamily="34" charset="0"/>
              <a:buChar char="•"/>
            </a:pPr>
            <a:r>
              <a:rPr lang="en-US" sz="4500" b="1" dirty="0" smtClean="0">
                <a:solidFill>
                  <a:schemeClr val="tx1"/>
                </a:solidFill>
              </a:rPr>
              <a:t>Primary School</a:t>
            </a:r>
          </a:p>
          <a:p>
            <a:pPr>
              <a:buFont typeface="Arial" pitchFamily="34" charset="0"/>
              <a:buChar char="•"/>
            </a:pPr>
            <a:r>
              <a:rPr lang="en-US" sz="4500" b="1" dirty="0" smtClean="0">
                <a:solidFill>
                  <a:schemeClr val="tx1"/>
                </a:solidFill>
              </a:rPr>
              <a:t>Store</a:t>
            </a:r>
          </a:p>
          <a:p>
            <a:pPr>
              <a:buFont typeface="Arial" pitchFamily="34" charset="0"/>
              <a:buChar char="•"/>
            </a:pPr>
            <a:r>
              <a:rPr lang="en-US" sz="4500" b="1" dirty="0" smtClean="0">
                <a:solidFill>
                  <a:schemeClr val="tx1"/>
                </a:solidFill>
              </a:rPr>
              <a:t>Community Office</a:t>
            </a:r>
          </a:p>
          <a:p>
            <a:endParaRPr lang="en-US" dirty="0" smtClean="0"/>
          </a:p>
          <a:p>
            <a:pPr marL="0" indent="0">
              <a:buNone/>
            </a:pPr>
            <a:endParaRPr lang="en-US" dirty="0"/>
          </a:p>
        </p:txBody>
      </p:sp>
    </p:spTree>
    <p:extLst>
      <p:ext uri="{BB962C8B-B14F-4D97-AF65-F5344CB8AC3E}">
        <p14:creationId xmlns:p14="http://schemas.microsoft.com/office/powerpoint/2010/main" val="54201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on Communities</a:t>
            </a:r>
            <a:endParaRPr lang="en-AU" dirty="0"/>
          </a:p>
        </p:txBody>
      </p:sp>
      <p:sp>
        <p:nvSpPr>
          <p:cNvPr id="3" name="Content Placeholder 2"/>
          <p:cNvSpPr>
            <a:spLocks noGrp="1"/>
          </p:cNvSpPr>
          <p:nvPr>
            <p:ph idx="1"/>
          </p:nvPr>
        </p:nvSpPr>
        <p:spPr/>
        <p:txBody>
          <a:bodyPr>
            <a:normAutofit fontScale="70000" lnSpcReduction="20000"/>
          </a:bodyPr>
          <a:lstStyle/>
          <a:p>
            <a:pPr marL="0" indent="0">
              <a:buNone/>
            </a:pPr>
            <a:r>
              <a:rPr lang="en-US" sz="3200" b="1" dirty="0">
                <a:solidFill>
                  <a:schemeClr val="tx1"/>
                </a:solidFill>
              </a:rPr>
              <a:t>Bigger </a:t>
            </a:r>
            <a:r>
              <a:rPr lang="en-US" sz="3200" b="1" dirty="0" smtClean="0">
                <a:solidFill>
                  <a:schemeClr val="tx1"/>
                </a:solidFill>
              </a:rPr>
              <a:t>communities may have</a:t>
            </a:r>
            <a:endParaRPr lang="en-US" sz="3200" b="1" dirty="0">
              <a:solidFill>
                <a:schemeClr val="tx1"/>
              </a:solidFill>
            </a:endParaRPr>
          </a:p>
          <a:p>
            <a:pPr>
              <a:buFont typeface="Arial" pitchFamily="34" charset="0"/>
              <a:buChar char="•"/>
            </a:pPr>
            <a:r>
              <a:rPr lang="en-US" dirty="0">
                <a:solidFill>
                  <a:schemeClr val="tx1"/>
                </a:solidFill>
              </a:rPr>
              <a:t>Police</a:t>
            </a:r>
          </a:p>
          <a:p>
            <a:pPr>
              <a:buFont typeface="Arial" pitchFamily="34" charset="0"/>
              <a:buChar char="•"/>
            </a:pPr>
            <a:r>
              <a:rPr lang="en-US" dirty="0">
                <a:solidFill>
                  <a:schemeClr val="tx1"/>
                </a:solidFill>
              </a:rPr>
              <a:t>Art Centre</a:t>
            </a:r>
          </a:p>
          <a:p>
            <a:pPr>
              <a:buFont typeface="Arial" pitchFamily="34" charset="0"/>
              <a:buChar char="•"/>
            </a:pPr>
            <a:r>
              <a:rPr lang="en-US" dirty="0">
                <a:solidFill>
                  <a:schemeClr val="tx1"/>
                </a:solidFill>
              </a:rPr>
              <a:t>Secondary School</a:t>
            </a:r>
          </a:p>
          <a:p>
            <a:pPr>
              <a:buFont typeface="Arial" pitchFamily="34" charset="0"/>
              <a:buChar char="•"/>
            </a:pPr>
            <a:r>
              <a:rPr lang="en-US" dirty="0">
                <a:solidFill>
                  <a:schemeClr val="tx1"/>
                </a:solidFill>
              </a:rPr>
              <a:t>Childcare/ASC</a:t>
            </a:r>
          </a:p>
          <a:p>
            <a:pPr>
              <a:buFont typeface="Arial" pitchFamily="34" charset="0"/>
              <a:buChar char="•"/>
            </a:pPr>
            <a:r>
              <a:rPr lang="en-US" dirty="0">
                <a:solidFill>
                  <a:schemeClr val="tx1"/>
                </a:solidFill>
              </a:rPr>
              <a:t>Night Patrol</a:t>
            </a:r>
          </a:p>
          <a:p>
            <a:pPr>
              <a:buFont typeface="Arial" pitchFamily="34" charset="0"/>
              <a:buChar char="•"/>
            </a:pPr>
            <a:r>
              <a:rPr lang="en-US" dirty="0">
                <a:solidFill>
                  <a:schemeClr val="tx1"/>
                </a:solidFill>
              </a:rPr>
              <a:t>Youth Programs</a:t>
            </a:r>
          </a:p>
          <a:p>
            <a:pPr>
              <a:buFont typeface="Arial" pitchFamily="34" charset="0"/>
              <a:buChar char="•"/>
            </a:pPr>
            <a:r>
              <a:rPr lang="en-US" dirty="0">
                <a:solidFill>
                  <a:schemeClr val="tx1"/>
                </a:solidFill>
              </a:rPr>
              <a:t>Family Centre</a:t>
            </a:r>
          </a:p>
          <a:p>
            <a:pPr>
              <a:buFont typeface="Arial" pitchFamily="34" charset="0"/>
              <a:buChar char="•"/>
            </a:pPr>
            <a:r>
              <a:rPr lang="en-US" dirty="0" err="1">
                <a:solidFill>
                  <a:schemeClr val="tx1"/>
                </a:solidFill>
              </a:rPr>
              <a:t>Centrelink</a:t>
            </a:r>
            <a:r>
              <a:rPr lang="en-US" dirty="0">
                <a:solidFill>
                  <a:schemeClr val="tx1"/>
                </a:solidFill>
              </a:rPr>
              <a:t> agent</a:t>
            </a:r>
          </a:p>
          <a:p>
            <a:pPr>
              <a:buFont typeface="Arial" pitchFamily="34" charset="0"/>
              <a:buChar char="•"/>
            </a:pPr>
            <a:r>
              <a:rPr lang="en-US" dirty="0">
                <a:solidFill>
                  <a:schemeClr val="tx1"/>
                </a:solidFill>
              </a:rPr>
              <a:t>ATM</a:t>
            </a:r>
          </a:p>
          <a:p>
            <a:pPr>
              <a:buFont typeface="Arial" pitchFamily="34" charset="0"/>
              <a:buChar char="•"/>
            </a:pPr>
            <a:r>
              <a:rPr lang="en-US" dirty="0">
                <a:solidFill>
                  <a:schemeClr val="tx1"/>
                </a:solidFill>
              </a:rPr>
              <a:t>Renal Dialysis facility</a:t>
            </a:r>
          </a:p>
          <a:p>
            <a:pPr>
              <a:buFont typeface="Arial" pitchFamily="34" charset="0"/>
              <a:buChar char="•"/>
            </a:pPr>
            <a:r>
              <a:rPr lang="en-US" dirty="0">
                <a:solidFill>
                  <a:schemeClr val="tx1"/>
                </a:solidFill>
              </a:rPr>
              <a:t>Aged Care programs</a:t>
            </a:r>
          </a:p>
          <a:p>
            <a:pPr>
              <a:buFont typeface="Arial" pitchFamily="34" charset="0"/>
              <a:buChar char="•"/>
            </a:pPr>
            <a:r>
              <a:rPr lang="en-US" dirty="0">
                <a:solidFill>
                  <a:schemeClr val="tx1"/>
                </a:solidFill>
              </a:rPr>
              <a:t>Access to internet</a:t>
            </a:r>
          </a:p>
          <a:p>
            <a:pPr>
              <a:buFont typeface="Arial" pitchFamily="34" charset="0"/>
              <a:buChar char="•"/>
            </a:pPr>
            <a:r>
              <a:rPr lang="en-US" dirty="0">
                <a:solidFill>
                  <a:schemeClr val="tx1"/>
                </a:solidFill>
              </a:rPr>
              <a:t>Mobile phone coverage</a:t>
            </a:r>
          </a:p>
          <a:p>
            <a:pPr>
              <a:buFont typeface="Arial" pitchFamily="34" charset="0"/>
              <a:buChar char="•"/>
            </a:pPr>
            <a:r>
              <a:rPr lang="en-US" dirty="0">
                <a:solidFill>
                  <a:schemeClr val="tx1"/>
                </a:solidFill>
              </a:rPr>
              <a:t>Community media </a:t>
            </a:r>
            <a:r>
              <a:rPr lang="en-US" dirty="0" err="1">
                <a:solidFill>
                  <a:schemeClr val="tx1"/>
                </a:solidFill>
              </a:rPr>
              <a:t>centre</a:t>
            </a:r>
            <a:endParaRPr lang="en-US" dirty="0">
              <a:solidFill>
                <a:schemeClr val="tx1"/>
              </a:solidFill>
            </a:endParaRPr>
          </a:p>
          <a:p>
            <a:pPr>
              <a:buFont typeface="Arial" pitchFamily="34" charset="0"/>
              <a:buChar char="•"/>
            </a:pPr>
            <a:r>
              <a:rPr lang="en-US" dirty="0" smtClean="0">
                <a:solidFill>
                  <a:schemeClr val="tx1"/>
                </a:solidFill>
              </a:rPr>
              <a:t>Rangers</a:t>
            </a:r>
          </a:p>
          <a:p>
            <a:pPr>
              <a:buFont typeface="Arial" pitchFamily="34" charset="0"/>
              <a:buChar char="•"/>
            </a:pPr>
            <a:r>
              <a:rPr lang="en-US" dirty="0" smtClean="0">
                <a:solidFill>
                  <a:schemeClr val="tx1"/>
                </a:solidFill>
              </a:rPr>
              <a:t>Child Protection (WA)</a:t>
            </a: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8406" y="1986455"/>
            <a:ext cx="5273352" cy="348417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8633" y="1989113"/>
            <a:ext cx="5572897" cy="4523305"/>
          </a:xfrm>
          <a:prstGeom prst="rect">
            <a:avLst/>
          </a:prstGeom>
        </p:spPr>
      </p:pic>
    </p:spTree>
    <p:extLst>
      <p:ext uri="{BB962C8B-B14F-4D97-AF65-F5344CB8AC3E}">
        <p14:creationId xmlns:p14="http://schemas.microsoft.com/office/powerpoint/2010/main" val="268974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communities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3800" b="1" dirty="0" smtClean="0"/>
              <a:t>Visiting services</a:t>
            </a:r>
          </a:p>
          <a:p>
            <a:pPr>
              <a:buFont typeface="Arial" pitchFamily="34" charset="0"/>
              <a:buChar char="•"/>
            </a:pPr>
            <a:r>
              <a:rPr lang="en-US" dirty="0" smtClean="0"/>
              <a:t>Allied Health</a:t>
            </a:r>
          </a:p>
          <a:p>
            <a:pPr>
              <a:buFont typeface="Arial" pitchFamily="34" charset="0"/>
              <a:buChar char="•"/>
            </a:pPr>
            <a:r>
              <a:rPr lang="en-US" dirty="0" smtClean="0"/>
              <a:t>Vet</a:t>
            </a:r>
          </a:p>
          <a:p>
            <a:pPr>
              <a:buFont typeface="Arial" pitchFamily="34" charset="0"/>
              <a:buChar char="•"/>
            </a:pPr>
            <a:r>
              <a:rPr lang="en-US" dirty="0" smtClean="0"/>
              <a:t>Mental Health services</a:t>
            </a:r>
          </a:p>
          <a:p>
            <a:pPr>
              <a:buFont typeface="Arial" pitchFamily="34" charset="0"/>
              <a:buChar char="•"/>
            </a:pPr>
            <a:r>
              <a:rPr lang="en-US" dirty="0" smtClean="0"/>
              <a:t>Drug and Alcohol services</a:t>
            </a:r>
          </a:p>
          <a:p>
            <a:pPr>
              <a:buFont typeface="Arial" pitchFamily="34" charset="0"/>
              <a:buChar char="•"/>
            </a:pPr>
            <a:r>
              <a:rPr lang="en-US" dirty="0" smtClean="0"/>
              <a:t>Child Protection</a:t>
            </a:r>
          </a:p>
          <a:p>
            <a:pPr>
              <a:buFont typeface="Arial" pitchFamily="34" charset="0"/>
              <a:buChar char="•"/>
            </a:pPr>
            <a:r>
              <a:rPr lang="en-US" dirty="0" err="1" smtClean="0"/>
              <a:t>Centrelink</a:t>
            </a:r>
            <a:endParaRPr lang="en-US" dirty="0" smtClean="0"/>
          </a:p>
          <a:p>
            <a:pPr>
              <a:buFont typeface="Arial" pitchFamily="34" charset="0"/>
              <a:buChar char="•"/>
            </a:pPr>
            <a:r>
              <a:rPr lang="en-US" dirty="0" smtClean="0"/>
              <a:t>NT Housing</a:t>
            </a:r>
          </a:p>
          <a:p>
            <a:pPr>
              <a:buFont typeface="Arial" pitchFamily="34" charset="0"/>
              <a:buChar char="•"/>
            </a:pPr>
            <a:r>
              <a:rPr lang="en-US" dirty="0" smtClean="0"/>
              <a:t>Contractors</a:t>
            </a:r>
          </a:p>
          <a:p>
            <a:pPr>
              <a:buFont typeface="Arial" pitchFamily="34" charset="0"/>
              <a:buChar char="•"/>
            </a:pPr>
            <a:r>
              <a:rPr lang="en-US" dirty="0" smtClean="0"/>
              <a:t>Government consultants</a:t>
            </a:r>
          </a:p>
          <a:p>
            <a:pPr>
              <a:buFont typeface="Arial" pitchFamily="34" charset="0"/>
              <a:buChar char="•"/>
            </a:pPr>
            <a:r>
              <a:rPr lang="en-US" dirty="0" smtClean="0"/>
              <a:t>Red Cross, Catholic Care, </a:t>
            </a:r>
          </a:p>
          <a:p>
            <a:pPr>
              <a:buFont typeface="Arial" pitchFamily="34" charset="0"/>
              <a:buChar char="•"/>
            </a:pPr>
            <a:r>
              <a:rPr lang="en-US" dirty="0" smtClean="0"/>
              <a:t>Lutheran Community Care, MA, </a:t>
            </a:r>
          </a:p>
          <a:p>
            <a:pPr>
              <a:buFont typeface="Arial" pitchFamily="34" charset="0"/>
              <a:buChar char="•"/>
            </a:pPr>
            <a:r>
              <a:rPr lang="en-US" dirty="0" smtClean="0"/>
              <a:t>World Vision, Save the Children</a:t>
            </a:r>
          </a:p>
          <a:p>
            <a:pPr>
              <a:buFont typeface="Arial" pitchFamily="34" charset="0"/>
              <a:buChar char="•"/>
            </a:pPr>
            <a:r>
              <a:rPr lang="en-US" dirty="0" smtClean="0"/>
              <a:t>Legal Aid</a:t>
            </a:r>
          </a:p>
          <a:p>
            <a:pPr>
              <a:buFont typeface="Arial" pitchFamily="34" charset="0"/>
              <a:buChar char="•"/>
            </a:pPr>
            <a:r>
              <a:rPr lang="en-US" dirty="0" smtClean="0"/>
              <a:t>Corrections</a:t>
            </a:r>
          </a:p>
          <a:p>
            <a:pPr>
              <a:buFont typeface="Arial" pitchFamily="34" charset="0"/>
              <a:buChar char="•"/>
            </a:pPr>
            <a:r>
              <a:rPr lang="en-US" dirty="0" smtClean="0"/>
              <a:t>JSA</a:t>
            </a:r>
          </a:p>
          <a:p>
            <a:pPr>
              <a:buFont typeface="Arial" pitchFamily="34" charset="0"/>
              <a:buChar char="•"/>
            </a:pPr>
            <a:r>
              <a:rPr lang="en-US" dirty="0" smtClean="0"/>
              <a:t>Financial </a:t>
            </a:r>
            <a:r>
              <a:rPr lang="en-US" dirty="0" err="1" smtClean="0"/>
              <a:t>Councellors</a:t>
            </a:r>
            <a:endParaRPr lang="en-US" dirty="0" smtClean="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7145" y="1749973"/>
            <a:ext cx="4855779" cy="2995447"/>
          </a:xfrm>
          <a:prstGeom prst="rect">
            <a:avLst/>
          </a:prstGeom>
        </p:spPr>
      </p:pic>
    </p:spTree>
    <p:extLst>
      <p:ext uri="{BB962C8B-B14F-4D97-AF65-F5344CB8AC3E}">
        <p14:creationId xmlns:p14="http://schemas.microsoft.com/office/powerpoint/2010/main" val="225292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with community strengths</a:t>
            </a:r>
            <a:endParaRPr lang="en-US" dirty="0"/>
          </a:p>
        </p:txBody>
      </p:sp>
      <p:sp>
        <p:nvSpPr>
          <p:cNvPr id="3" name="Content Placeholder 2"/>
          <p:cNvSpPr>
            <a:spLocks noGrp="1"/>
          </p:cNvSpPr>
          <p:nvPr>
            <p:ph idx="1"/>
          </p:nvPr>
        </p:nvSpPr>
        <p:spPr/>
        <p:txBody>
          <a:bodyPr>
            <a:normAutofit/>
          </a:bodyPr>
          <a:lstStyle/>
          <a:p>
            <a:r>
              <a:rPr lang="en-US" dirty="0" smtClean="0"/>
              <a:t>Family: foundation for Aboriginal community and identity. Several generations together.</a:t>
            </a:r>
          </a:p>
          <a:p>
            <a:r>
              <a:rPr lang="en-US" dirty="0" smtClean="0"/>
              <a:t>Language: most Aboriginal people speak several Aboriginal languages. </a:t>
            </a:r>
          </a:p>
          <a:p>
            <a:r>
              <a:rPr lang="en-US" dirty="0" smtClean="0"/>
              <a:t>Cultural strength through knowledge of language, kinship and country</a:t>
            </a:r>
          </a:p>
          <a:p>
            <a:r>
              <a:rPr lang="en-US" dirty="0" smtClean="0"/>
              <a:t>Creativity, resourcefulness, flexibility, patience, </a:t>
            </a:r>
            <a:r>
              <a:rPr lang="en-US" dirty="0" err="1" smtClean="0"/>
              <a:t>humour</a:t>
            </a:r>
            <a:endParaRPr lang="en-US" dirty="0" smtClean="0"/>
          </a:p>
          <a:p>
            <a:r>
              <a:rPr lang="en-US" dirty="0" smtClean="0"/>
              <a:t>Hope for a good life and engagement with </a:t>
            </a:r>
            <a:r>
              <a:rPr lang="en-US" dirty="0" err="1" smtClean="0"/>
              <a:t>accessable</a:t>
            </a:r>
            <a:r>
              <a:rPr lang="en-US" dirty="0" smtClean="0"/>
              <a:t>  services . </a:t>
            </a:r>
          </a:p>
          <a:p>
            <a:endParaRPr lang="en-US" dirty="0"/>
          </a:p>
        </p:txBody>
      </p:sp>
    </p:spTree>
    <p:extLst>
      <p:ext uri="{BB962C8B-B14F-4D97-AF65-F5344CB8AC3E}">
        <p14:creationId xmlns:p14="http://schemas.microsoft.com/office/powerpoint/2010/main" val="44632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Challenges</a:t>
            </a:r>
            <a:endParaRPr lang="en-AU" dirty="0"/>
          </a:p>
        </p:txBody>
      </p:sp>
      <p:sp>
        <p:nvSpPr>
          <p:cNvPr id="3" name="Content Placeholder 2"/>
          <p:cNvSpPr>
            <a:spLocks noGrp="1"/>
          </p:cNvSpPr>
          <p:nvPr>
            <p:ph idx="1"/>
          </p:nvPr>
        </p:nvSpPr>
        <p:spPr/>
        <p:txBody>
          <a:bodyPr>
            <a:normAutofit/>
          </a:bodyPr>
          <a:lstStyle/>
          <a:p>
            <a:r>
              <a:rPr lang="en-AU" dirty="0" smtClean="0"/>
              <a:t>Too many visitors – FIFO</a:t>
            </a:r>
          </a:p>
          <a:p>
            <a:r>
              <a:rPr lang="en-AU" dirty="0" smtClean="0"/>
              <a:t>Lack of appropriate work spaces</a:t>
            </a:r>
          </a:p>
          <a:p>
            <a:r>
              <a:rPr lang="en-AU" dirty="0" smtClean="0"/>
              <a:t>Conflicting priorities</a:t>
            </a:r>
          </a:p>
          <a:p>
            <a:r>
              <a:rPr lang="en-AU" dirty="0" smtClean="0"/>
              <a:t>Poverty</a:t>
            </a:r>
          </a:p>
          <a:p>
            <a:r>
              <a:rPr lang="en-AU" dirty="0" smtClean="0"/>
              <a:t>Remoteness</a:t>
            </a:r>
          </a:p>
          <a:p>
            <a:r>
              <a:rPr lang="en-AU" dirty="0" smtClean="0"/>
              <a:t>Health burden</a:t>
            </a:r>
          </a:p>
          <a:p>
            <a:r>
              <a:rPr lang="en-AU" dirty="0" smtClean="0"/>
              <a:t>Language, literacy</a:t>
            </a:r>
          </a:p>
          <a:p>
            <a:r>
              <a:rPr lang="en-AU" dirty="0" smtClean="0"/>
              <a:t>Interagency collaboration</a:t>
            </a:r>
          </a:p>
          <a:p>
            <a:r>
              <a:rPr lang="en-AU" dirty="0" smtClean="0"/>
              <a:t>Cultural </a:t>
            </a:r>
            <a:r>
              <a:rPr lang="en-AU" dirty="0" err="1" smtClean="0"/>
              <a:t>differences,eg</a:t>
            </a:r>
            <a:r>
              <a:rPr lang="en-AU" dirty="0" smtClean="0"/>
              <a:t> time</a:t>
            </a:r>
          </a:p>
          <a:p>
            <a:r>
              <a:rPr lang="en-AU" dirty="0" smtClean="0"/>
              <a:t>Lack of accommodation</a:t>
            </a:r>
            <a:endParaRPr lang="en-AU"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3828" y="2459420"/>
            <a:ext cx="4528280" cy="339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625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2226</TotalTime>
  <Words>685</Words>
  <Application>Microsoft Office PowerPoint</Application>
  <PresentationFormat>On-screen Show (4:3)</PresentationFormat>
  <Paragraphs>132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Decatur</vt:lpstr>
      <vt:lpstr>      Cross Sector Orientation:  remote services </vt:lpstr>
      <vt:lpstr>PowerPoint Presentation</vt:lpstr>
      <vt:lpstr>Map Area for NPYWC </vt:lpstr>
      <vt:lpstr>PowerPoint Presentation</vt:lpstr>
      <vt:lpstr>What is on communities</vt:lpstr>
      <vt:lpstr>What is on Communities</vt:lpstr>
      <vt:lpstr>What is in communities</vt:lpstr>
      <vt:lpstr>Working with community strengths</vt:lpstr>
      <vt:lpstr>Challenges</vt:lpstr>
      <vt:lpstr>Planning your visit</vt:lpstr>
      <vt:lpstr>PowerPoint Presentation</vt:lpstr>
      <vt:lpstr>When you arrive</vt:lpstr>
      <vt:lpstr>Consideration</vt:lpstr>
      <vt:lpstr>Meeting with people</vt:lpstr>
      <vt:lpstr>After you leave the community</vt:lpstr>
      <vt:lpstr>Useful Resources and Readings</vt:lpstr>
    </vt:vector>
  </TitlesOfParts>
  <Company>Waltja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Sector Orientation:  remote services</dc:title>
  <dc:creator>Kate  Lawrence</dc:creator>
  <cp:lastModifiedBy>Nauvoo Perez</cp:lastModifiedBy>
  <cp:revision>42</cp:revision>
  <cp:lastPrinted>2017-05-24T02:25:46Z</cp:lastPrinted>
  <dcterms:created xsi:type="dcterms:W3CDTF">2013-02-03T22:52:40Z</dcterms:created>
  <dcterms:modified xsi:type="dcterms:W3CDTF">2017-05-24T04:36:03Z</dcterms:modified>
</cp:coreProperties>
</file>