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8"/>
  </p:notesMasterIdLst>
  <p:handoutMasterIdLst>
    <p:handoutMasterId r:id="rId9"/>
  </p:handoutMasterIdLst>
  <p:sldIdLst>
    <p:sldId id="256" r:id="rId2"/>
    <p:sldId id="266" r:id="rId3"/>
    <p:sldId id="258" r:id="rId4"/>
    <p:sldId id="259" r:id="rId5"/>
    <p:sldId id="270" r:id="rId6"/>
    <p:sldId id="268" r:id="rId7"/>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BB5"/>
    <a:srgbClr val="F47B25"/>
    <a:srgbClr val="B547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2" autoAdjust="0"/>
    <p:restoredTop sz="75504" autoAdjust="0"/>
  </p:normalViewPr>
  <p:slideViewPr>
    <p:cSldViewPr>
      <p:cViewPr varScale="1">
        <p:scale>
          <a:sx n="57" d="100"/>
          <a:sy n="57" d="100"/>
        </p:scale>
        <p:origin x="-1236" y="-7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5EEA084C-E51A-421A-9C3A-E76ABB04518C}" type="datetimeFigureOut">
              <a:rPr lang="en-AU" smtClean="0"/>
              <a:t>22/05/2017</a:t>
            </a:fld>
            <a:endParaRPr lang="en-AU"/>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7582190D-6496-45E0-B7C4-8A8D9B205575}" type="slidenum">
              <a:rPr lang="en-AU" smtClean="0"/>
              <a:t>‹#›</a:t>
            </a:fld>
            <a:endParaRPr lang="en-AU"/>
          </a:p>
        </p:txBody>
      </p:sp>
    </p:spTree>
    <p:extLst>
      <p:ext uri="{BB962C8B-B14F-4D97-AF65-F5344CB8AC3E}">
        <p14:creationId xmlns:p14="http://schemas.microsoft.com/office/powerpoint/2010/main" val="3497875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EB9912C6-1C1D-405B-9E3B-5310B7D2B215}" type="datetimeFigureOut">
              <a:rPr lang="en-AU" smtClean="0"/>
              <a:t>22/05/2017</a:t>
            </a:fld>
            <a:endParaRPr lang="en-AU"/>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9E83A760-18AA-41E0-87B0-0F5023F135AD}" type="slidenum">
              <a:rPr lang="en-AU" smtClean="0"/>
              <a:t>‹#›</a:t>
            </a:fld>
            <a:endParaRPr lang="en-AU"/>
          </a:p>
        </p:txBody>
      </p:sp>
    </p:spTree>
    <p:extLst>
      <p:ext uri="{BB962C8B-B14F-4D97-AF65-F5344CB8AC3E}">
        <p14:creationId xmlns:p14="http://schemas.microsoft.com/office/powerpoint/2010/main" val="61515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E83A760-18AA-41E0-87B0-0F5023F135AD}" type="slidenum">
              <a:rPr lang="en-AU" smtClean="0"/>
              <a:t>1</a:t>
            </a:fld>
            <a:endParaRPr lang="en-AU"/>
          </a:p>
        </p:txBody>
      </p:sp>
    </p:spTree>
    <p:extLst>
      <p:ext uri="{BB962C8B-B14F-4D97-AF65-F5344CB8AC3E}">
        <p14:creationId xmlns:p14="http://schemas.microsoft.com/office/powerpoint/2010/main" val="100256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Hi level of low socio economic families</a:t>
            </a:r>
          </a:p>
          <a:p>
            <a:r>
              <a:rPr lang="en-AU" dirty="0" smtClean="0"/>
              <a:t>Many of them Aboriginal Australians</a:t>
            </a:r>
          </a:p>
          <a:p>
            <a:r>
              <a:rPr lang="en-AU" dirty="0" smtClean="0"/>
              <a:t>There is a large number of young children as compared</a:t>
            </a:r>
            <a:r>
              <a:rPr lang="en-AU" baseline="0" dirty="0" smtClean="0"/>
              <a:t> to the national average </a:t>
            </a:r>
            <a:r>
              <a:rPr lang="en-AU" dirty="0" smtClean="0"/>
              <a:t>yet</a:t>
            </a:r>
            <a:r>
              <a:rPr lang="en-AU" baseline="0" dirty="0" smtClean="0"/>
              <a:t> a lower percentage of this age group  attends Preschool</a:t>
            </a:r>
          </a:p>
          <a:p>
            <a:r>
              <a:rPr lang="en-AU" baseline="0" dirty="0" smtClean="0"/>
              <a:t>Higher number of young children due to the higher level of young Aboriginal parents</a:t>
            </a:r>
          </a:p>
          <a:p>
            <a:r>
              <a:rPr lang="en-AU" baseline="0" dirty="0" smtClean="0"/>
              <a:t>Communities for children is work with communities and the children and families who are experiencing disadvantage and vulnerability. </a:t>
            </a:r>
            <a:endParaRPr lang="en-AU" dirty="0"/>
          </a:p>
        </p:txBody>
      </p:sp>
      <p:sp>
        <p:nvSpPr>
          <p:cNvPr id="4" name="Slide Number Placeholder 3"/>
          <p:cNvSpPr>
            <a:spLocks noGrp="1"/>
          </p:cNvSpPr>
          <p:nvPr>
            <p:ph type="sldNum" sz="quarter" idx="10"/>
          </p:nvPr>
        </p:nvSpPr>
        <p:spPr/>
        <p:txBody>
          <a:bodyPr/>
          <a:lstStyle/>
          <a:p>
            <a:fld id="{9E83A760-18AA-41E0-87B0-0F5023F135AD}" type="slidenum">
              <a:rPr lang="en-AU" smtClean="0"/>
              <a:t>2</a:t>
            </a:fld>
            <a:endParaRPr lang="en-AU"/>
          </a:p>
        </p:txBody>
      </p:sp>
    </p:spTree>
    <p:extLst>
      <p:ext uri="{BB962C8B-B14F-4D97-AF65-F5344CB8AC3E}">
        <p14:creationId xmlns:p14="http://schemas.microsoft.com/office/powerpoint/2010/main" val="82135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dirty="0" smtClean="0"/>
              <a:t>Objectives  / Outcomes for                                Anglicare operates the Communities for Children program in Central Australia.</a:t>
            </a:r>
            <a:r>
              <a:rPr lang="en-US" baseline="0" dirty="0" smtClean="0"/>
              <a:t> We broker funding from DSS to </a:t>
            </a:r>
            <a:r>
              <a:rPr lang="en-US" dirty="0" smtClean="0"/>
              <a:t>           </a:t>
            </a:r>
          </a:p>
          <a:p>
            <a:pPr>
              <a:buFont typeface="+mj-lt"/>
              <a:buAutoNum type="arabicPeriod"/>
            </a:pPr>
            <a:r>
              <a:rPr lang="en-US" dirty="0" smtClean="0"/>
              <a:t>Strong </a:t>
            </a:r>
            <a:r>
              <a:rPr lang="en-US" dirty="0" smtClean="0"/>
              <a:t>&amp; Healthy Young </a:t>
            </a:r>
            <a:r>
              <a:rPr lang="en-US" dirty="0" smtClean="0"/>
              <a:t>                                local</a:t>
            </a:r>
            <a:r>
              <a:rPr lang="en-US" baseline="0" dirty="0" smtClean="0"/>
              <a:t> services to provide strong local support to children and families to provide strong local outcomes and build</a:t>
            </a:r>
            <a:r>
              <a:rPr lang="en-US" dirty="0" smtClean="0"/>
              <a:t/>
            </a:r>
            <a:br>
              <a:rPr lang="en-US" dirty="0" smtClean="0"/>
            </a:br>
            <a:r>
              <a:rPr lang="en-US" dirty="0" smtClean="0"/>
              <a:t>Families                                                           </a:t>
            </a:r>
            <a:r>
              <a:rPr lang="en-US" baseline="0" dirty="0" smtClean="0"/>
              <a:t>local capacity</a:t>
            </a:r>
            <a:r>
              <a:rPr lang="en-US" dirty="0" smtClean="0"/>
              <a:t> </a:t>
            </a:r>
            <a:endParaRPr lang="en-US" dirty="0" smtClean="0"/>
          </a:p>
          <a:p>
            <a:pPr>
              <a:buFont typeface="+mj-lt"/>
              <a:buAutoNum type="arabicPeriod"/>
            </a:pPr>
            <a:r>
              <a:rPr lang="en-US" dirty="0" smtClean="0"/>
              <a:t>Early Learning</a:t>
            </a:r>
          </a:p>
          <a:p>
            <a:pPr>
              <a:buFont typeface="+mj-lt"/>
              <a:buAutoNum type="arabicPeriod"/>
            </a:pPr>
            <a:r>
              <a:rPr lang="en-US" dirty="0" smtClean="0"/>
              <a:t>School Transition </a:t>
            </a:r>
            <a:r>
              <a:rPr lang="en-US" dirty="0" smtClean="0"/>
              <a:t>&amp;</a:t>
            </a:r>
            <a:r>
              <a:rPr lang="en-US" dirty="0" smtClean="0"/>
              <a:t/>
            </a:r>
            <a:br>
              <a:rPr lang="en-US" dirty="0" smtClean="0"/>
            </a:br>
            <a:r>
              <a:rPr lang="en-US" dirty="0" smtClean="0"/>
              <a:t>Engagement</a:t>
            </a:r>
          </a:p>
          <a:p>
            <a:pPr>
              <a:buFont typeface="+mj-lt"/>
              <a:buAutoNum type="arabicPeriod"/>
            </a:pPr>
            <a:r>
              <a:rPr lang="en-US" dirty="0" smtClean="0"/>
              <a:t>Creating Strong Child-friendly </a:t>
            </a:r>
            <a:br>
              <a:rPr lang="en-US" dirty="0" smtClean="0"/>
            </a:br>
            <a:r>
              <a:rPr lang="en-US" dirty="0" smtClean="0"/>
              <a:t>Communities</a:t>
            </a:r>
            <a:endParaRPr lang="en-AU" dirty="0" smtClean="0"/>
          </a:p>
          <a:p>
            <a:endParaRPr lang="en-AU" dirty="0"/>
          </a:p>
        </p:txBody>
      </p:sp>
      <p:sp>
        <p:nvSpPr>
          <p:cNvPr id="4" name="Slide Number Placeholder 3"/>
          <p:cNvSpPr>
            <a:spLocks noGrp="1"/>
          </p:cNvSpPr>
          <p:nvPr>
            <p:ph type="sldNum" sz="quarter" idx="10"/>
          </p:nvPr>
        </p:nvSpPr>
        <p:spPr/>
        <p:txBody>
          <a:bodyPr/>
          <a:lstStyle/>
          <a:p>
            <a:fld id="{9E83A760-18AA-41E0-87B0-0F5023F135AD}" type="slidenum">
              <a:rPr lang="en-AU" smtClean="0"/>
              <a:t>3</a:t>
            </a:fld>
            <a:endParaRPr lang="en-AU"/>
          </a:p>
        </p:txBody>
      </p:sp>
    </p:spTree>
    <p:extLst>
      <p:ext uri="{BB962C8B-B14F-4D97-AF65-F5344CB8AC3E}">
        <p14:creationId xmlns:p14="http://schemas.microsoft.com/office/powerpoint/2010/main" val="157627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Communities</a:t>
            </a:r>
            <a:r>
              <a:rPr lang="en-US" baseline="0" dirty="0" smtClean="0"/>
              <a:t> and Families programs include the SCFC  and the Intensive Family Services.                                                                                                                              </a:t>
            </a:r>
            <a:r>
              <a:rPr lang="en-US" baseline="0" dirty="0" err="1" smtClean="0"/>
              <a:t>SCfC</a:t>
            </a:r>
            <a:r>
              <a:rPr lang="en-US" baseline="0" dirty="0" smtClean="0"/>
              <a:t> </a:t>
            </a:r>
            <a:r>
              <a:rPr lang="en-US" dirty="0" smtClean="0"/>
              <a:t>10</a:t>
            </a:r>
            <a:r>
              <a:rPr lang="en-US" baseline="0" dirty="0" smtClean="0"/>
              <a:t> </a:t>
            </a:r>
            <a:r>
              <a:rPr lang="en-US" baseline="0" dirty="0" smtClean="0"/>
              <a:t>sites in the NT and 4 sites in Central Australia: the newer two since 2015 in Utopia through CAYLUS (Central Australian Youth Link Up Service) as the Facilitating Partner, </a:t>
            </a:r>
            <a:r>
              <a:rPr lang="en-US" baseline="0" dirty="0" err="1" smtClean="0"/>
              <a:t>Atitjere</a:t>
            </a:r>
            <a:r>
              <a:rPr lang="en-US" baseline="0" dirty="0" smtClean="0"/>
              <a:t>, </a:t>
            </a:r>
            <a:r>
              <a:rPr lang="en-US" baseline="0" dirty="0" err="1" smtClean="0"/>
              <a:t>Engawala</a:t>
            </a:r>
            <a:r>
              <a:rPr lang="en-US" baseline="0" dirty="0" smtClean="0"/>
              <a:t> and </a:t>
            </a:r>
            <a:r>
              <a:rPr lang="en-US" baseline="0" dirty="0" err="1" smtClean="0"/>
              <a:t>Bonya</a:t>
            </a:r>
            <a:r>
              <a:rPr lang="en-US" baseline="0" dirty="0" smtClean="0"/>
              <a:t> (Plenty </a:t>
            </a:r>
            <a:r>
              <a:rPr lang="en-US" baseline="0" dirty="0" smtClean="0"/>
              <a:t>Highway) through </a:t>
            </a:r>
            <a:r>
              <a:rPr lang="en-US" baseline="0" dirty="0" smtClean="0"/>
              <a:t>Jesuit Social Services </a:t>
            </a:r>
            <a:r>
              <a:rPr lang="en-US" baseline="0" dirty="0" smtClean="0"/>
              <a:t>as the Facilitating Partner, and the older two since 2013 in </a:t>
            </a:r>
            <a:r>
              <a:rPr lang="en-US" baseline="0" dirty="0" err="1" smtClean="0"/>
              <a:t>Ntaria</a:t>
            </a:r>
            <a:r>
              <a:rPr lang="en-US" baseline="0" dirty="0" smtClean="0"/>
              <a:t> (</a:t>
            </a:r>
            <a:r>
              <a:rPr lang="en-US" baseline="0" dirty="0" err="1" smtClean="0"/>
              <a:t>Hermannsberg</a:t>
            </a:r>
            <a:r>
              <a:rPr lang="en-US" baseline="0" dirty="0" smtClean="0"/>
              <a:t>) with </a:t>
            </a:r>
            <a:r>
              <a:rPr lang="en-AU" sz="1200" dirty="0" err="1" smtClean="0"/>
              <a:t>Tjuwanpa</a:t>
            </a:r>
            <a:r>
              <a:rPr lang="en-AU" sz="1200" dirty="0" smtClean="0"/>
              <a:t> as Facilitating Partner, and </a:t>
            </a:r>
            <a:r>
              <a:rPr lang="en-AU" sz="1200" dirty="0" err="1" smtClean="0"/>
              <a:t>Ltyentye</a:t>
            </a:r>
            <a:r>
              <a:rPr lang="en-AU" sz="1200" dirty="0" smtClean="0"/>
              <a:t> </a:t>
            </a:r>
            <a:r>
              <a:rPr lang="en-AU" sz="1200" dirty="0" err="1" smtClean="0"/>
              <a:t>Apurte</a:t>
            </a:r>
            <a:r>
              <a:rPr lang="en-AU" sz="1200" dirty="0" smtClean="0"/>
              <a:t> (Santa Teresa)</a:t>
            </a:r>
            <a:r>
              <a:rPr lang="en-AU" sz="1200" baseline="0" dirty="0" smtClean="0"/>
              <a:t> </a:t>
            </a:r>
            <a:r>
              <a:rPr lang="en-AU" sz="1200" dirty="0" smtClean="0"/>
              <a:t>with AAAC (</a:t>
            </a:r>
            <a:r>
              <a:rPr lang="en-AU" dirty="0" err="1" smtClean="0"/>
              <a:t>Atyenhenge-Atherre</a:t>
            </a:r>
            <a:r>
              <a:rPr lang="en-AU" dirty="0" smtClean="0"/>
              <a:t> Aboriginal Corporation) </a:t>
            </a:r>
            <a:r>
              <a:rPr lang="en-AU" sz="1200" dirty="0" smtClean="0"/>
              <a:t>as Facilitating Partners</a:t>
            </a:r>
            <a:r>
              <a:rPr lang="en-AU" sz="1200" baseline="0" dirty="0" smtClean="0"/>
              <a:t> and JSS supporting.</a:t>
            </a:r>
            <a:endParaRPr lang="en-AU" dirty="0"/>
          </a:p>
        </p:txBody>
      </p:sp>
      <p:sp>
        <p:nvSpPr>
          <p:cNvPr id="4" name="Slide Number Placeholder 3"/>
          <p:cNvSpPr>
            <a:spLocks noGrp="1"/>
          </p:cNvSpPr>
          <p:nvPr>
            <p:ph type="sldNum" sz="quarter" idx="10"/>
          </p:nvPr>
        </p:nvSpPr>
        <p:spPr/>
        <p:txBody>
          <a:bodyPr/>
          <a:lstStyle/>
          <a:p>
            <a:fld id="{9E83A760-18AA-41E0-87B0-0F5023F135AD}" type="slidenum">
              <a:rPr lang="en-AU" smtClean="0"/>
              <a:t>4</a:t>
            </a:fld>
            <a:endParaRPr lang="en-AU"/>
          </a:p>
        </p:txBody>
      </p:sp>
    </p:spTree>
    <p:extLst>
      <p:ext uri="{BB962C8B-B14F-4D97-AF65-F5344CB8AC3E}">
        <p14:creationId xmlns:p14="http://schemas.microsoft.com/office/powerpoint/2010/main" val="401435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won’t be able to get through all of the Community Services</a:t>
            </a:r>
            <a:r>
              <a:rPr lang="en-US" baseline="0" dirty="0" smtClean="0"/>
              <a:t> Directory what I really want you to take away from this presentation is the knowledge of where you can learn more about Children’s Services: The Alice Springs Community Services Directory covers a broad range of services available in town from addiction to financial, housing to health, mental health and youth services, as well as children’s services, including the contact details for playgroups, childcare </a:t>
            </a:r>
            <a:r>
              <a:rPr lang="en-US" baseline="0" dirty="0" err="1" smtClean="0"/>
              <a:t>centres</a:t>
            </a:r>
            <a:r>
              <a:rPr lang="en-US" baseline="0" dirty="0" smtClean="0"/>
              <a:t>, schools and more.</a:t>
            </a:r>
          </a:p>
          <a:p>
            <a:r>
              <a:rPr lang="en-US" baseline="0" dirty="0" smtClean="0"/>
              <a:t>The Parenting Services spreadsheet outlines all parenting support services, from parenting programs to support services to assist in the transition through separation and </a:t>
            </a:r>
          </a:p>
          <a:p>
            <a:r>
              <a:rPr lang="en-US" baseline="0" dirty="0" smtClean="0"/>
              <a:t>CfC has also produced the Weekly Planner for Parents in Alice Springs, which is specifically targeted at parents with young ones who are looking for something to do.</a:t>
            </a:r>
          </a:p>
          <a:p>
            <a:endParaRPr lang="en-US" baseline="0" dirty="0" smtClean="0"/>
          </a:p>
          <a:p>
            <a:r>
              <a:rPr lang="en-US" baseline="0" dirty="0" smtClean="0"/>
              <a:t>These documents are available online. So please access them via Anglicare NT CfC webpage. They are updated as often as we are informed of any changes, so please do let us know if something changes with your organisation, or if you notice anything that is outdated in these documents, and we will make the changes and update the documents online. </a:t>
            </a:r>
            <a:endParaRPr lang="en-AU" dirty="0"/>
          </a:p>
        </p:txBody>
      </p:sp>
      <p:sp>
        <p:nvSpPr>
          <p:cNvPr id="4" name="Slide Number Placeholder 3"/>
          <p:cNvSpPr>
            <a:spLocks noGrp="1"/>
          </p:cNvSpPr>
          <p:nvPr>
            <p:ph type="sldNum" sz="quarter" idx="10"/>
          </p:nvPr>
        </p:nvSpPr>
        <p:spPr/>
        <p:txBody>
          <a:bodyPr/>
          <a:lstStyle/>
          <a:p>
            <a:fld id="{9E83A760-18AA-41E0-87B0-0F5023F135AD}" type="slidenum">
              <a:rPr lang="en-AU" smtClean="0"/>
              <a:t>5</a:t>
            </a:fld>
            <a:endParaRPr lang="en-AU"/>
          </a:p>
        </p:txBody>
      </p:sp>
    </p:spTree>
    <p:extLst>
      <p:ext uri="{BB962C8B-B14F-4D97-AF65-F5344CB8AC3E}">
        <p14:creationId xmlns:p14="http://schemas.microsoft.com/office/powerpoint/2010/main" val="26514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networks do come and go, including the Parenting Network </a:t>
            </a:r>
            <a:r>
              <a:rPr lang="en-US" baseline="0" smtClean="0"/>
              <a:t>and TF-NGO </a:t>
            </a:r>
            <a:r>
              <a:rPr lang="en-US" baseline="0" dirty="0" smtClean="0"/>
              <a:t>Partnership Group.</a:t>
            </a:r>
            <a:endParaRPr lang="en-AU" dirty="0"/>
          </a:p>
        </p:txBody>
      </p:sp>
      <p:sp>
        <p:nvSpPr>
          <p:cNvPr id="4" name="Slide Number Placeholder 3"/>
          <p:cNvSpPr>
            <a:spLocks noGrp="1"/>
          </p:cNvSpPr>
          <p:nvPr>
            <p:ph type="sldNum" sz="quarter" idx="10"/>
          </p:nvPr>
        </p:nvSpPr>
        <p:spPr/>
        <p:txBody>
          <a:bodyPr/>
          <a:lstStyle/>
          <a:p>
            <a:fld id="{9E83A760-18AA-41E0-87B0-0F5023F135AD}" type="slidenum">
              <a:rPr lang="en-AU" smtClean="0"/>
              <a:t>6</a:t>
            </a:fld>
            <a:endParaRPr lang="en-AU"/>
          </a:p>
        </p:txBody>
      </p:sp>
    </p:spTree>
    <p:extLst>
      <p:ext uri="{BB962C8B-B14F-4D97-AF65-F5344CB8AC3E}">
        <p14:creationId xmlns:p14="http://schemas.microsoft.com/office/powerpoint/2010/main" val="1669293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p:spTree>
      <p:nvGrpSpPr>
        <p:cNvPr id="1" name=""/>
        <p:cNvGrpSpPr/>
        <p:nvPr/>
      </p:nvGrpSpPr>
      <p:grpSpPr>
        <a:xfrm>
          <a:off x="0" y="0"/>
          <a:ext cx="0" cy="0"/>
          <a:chOff x="0" y="0"/>
          <a:chExt cx="0" cy="0"/>
        </a:xfrm>
      </p:grpSpPr>
      <p:sp>
        <p:nvSpPr>
          <p:cNvPr id="33" name="Rectangle 32"/>
          <p:cNvSpPr/>
          <p:nvPr userDrawn="1"/>
        </p:nvSpPr>
        <p:spPr>
          <a:xfrm>
            <a:off x="914400" y="4039344"/>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r"/>
            <a:r>
              <a:rPr lang="en-US" b="1" dirty="0" smtClean="0">
                <a:solidFill>
                  <a:srgbClr val="A33100"/>
                </a:solidFill>
                <a:latin typeface="Arial" pitchFamily="34" charset="0"/>
                <a:cs typeface="Arial" pitchFamily="34" charset="0"/>
              </a:rPr>
              <a:t>Subtitle if needed</a:t>
            </a:r>
            <a:endParaRPr lang="en-AU" b="1" dirty="0">
              <a:solidFill>
                <a:srgbClr val="A33100"/>
              </a:solidFill>
              <a:latin typeface="Arial" pitchFamily="34" charset="0"/>
              <a:cs typeface="Arial"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17243"/>
            <a:ext cx="9144000" cy="14075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72216"/>
            <a:ext cx="3724654" cy="1052528"/>
          </a:xfrm>
          <a:prstGeom prst="rect">
            <a:avLst/>
          </a:prstGeom>
        </p:spPr>
      </p:pic>
      <p:sp>
        <p:nvSpPr>
          <p:cNvPr id="14" name="Title 1"/>
          <p:cNvSpPr>
            <a:spLocks noGrp="1"/>
          </p:cNvSpPr>
          <p:nvPr>
            <p:ph type="ctrTitle" hasCustomPrompt="1"/>
          </p:nvPr>
        </p:nvSpPr>
        <p:spPr>
          <a:xfrm>
            <a:off x="915899" y="2449304"/>
            <a:ext cx="7304175" cy="1470025"/>
          </a:xfrm>
          <a:prstGeom prst="rect">
            <a:avLst/>
          </a:prstGeom>
        </p:spPr>
        <p:txBody>
          <a:bodyPr>
            <a:normAutofit/>
          </a:bodyPr>
          <a:lstStyle>
            <a:lvl1pPr>
              <a:defRPr baseline="0"/>
            </a:lvl1pPr>
          </a:lstStyle>
          <a:p>
            <a:pPr algn="r"/>
            <a:r>
              <a:rPr lang="en-AU" sz="7200" b="1" dirty="0" smtClean="0">
                <a:solidFill>
                  <a:srgbClr val="A33100"/>
                </a:solidFill>
                <a:latin typeface="Arial" pitchFamily="34" charset="0"/>
                <a:cs typeface="Arial" pitchFamily="34" charset="0"/>
              </a:rPr>
              <a:t>Text Here</a:t>
            </a:r>
            <a:endParaRPr lang="en-AU" sz="7200" b="1" dirty="0">
              <a:solidFill>
                <a:srgbClr val="A33100"/>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prstGeom prst="rect">
            <a:avLst/>
          </a:prstGeom>
        </p:spPr>
        <p:txBody>
          <a:body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p>
            <a:fld id="{B661E15A-80EA-4452-9177-F252D5EBC8BF}" type="datetimeFigureOut">
              <a:rPr lang="en-AU" smtClean="0"/>
              <a:t>22/05/2017</a:t>
            </a:fld>
            <a:endParaRPr lang="en-AU"/>
          </a:p>
        </p:txBody>
      </p:sp>
      <p:sp>
        <p:nvSpPr>
          <p:cNvPr id="5" name="Footer Placeholder 4"/>
          <p:cNvSpPr>
            <a:spLocks noGrp="1"/>
          </p:cNvSpPr>
          <p:nvPr>
            <p:ph type="ftr" sz="quarter" idx="11"/>
          </p:nvPr>
        </p:nvSpPr>
        <p:spPr/>
        <p:txBody>
          <a:bodyPr/>
          <a:lstStyle/>
          <a:p>
            <a:endParaRPr lang="en-AU"/>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prstGeom prst="rect">
            <a:avLst/>
          </a:prstGeom>
        </p:spPr>
        <p:txBody>
          <a:bodyPr/>
          <a:lstStyle/>
          <a:p>
            <a:r>
              <a:rPr kumimoji="0" lang="en-US" smtClean="0"/>
              <a:t>Click to edit Master title style</a:t>
            </a:r>
            <a:endParaRPr kumimoji="0" lang="en-US" dirty="0"/>
          </a:p>
        </p:txBody>
      </p:sp>
      <p:sp>
        <p:nvSpPr>
          <p:cNvPr id="5" name="Date Placeholder 4"/>
          <p:cNvSpPr>
            <a:spLocks noGrp="1"/>
          </p:cNvSpPr>
          <p:nvPr>
            <p:ph type="dt" sz="half" idx="10"/>
          </p:nvPr>
        </p:nvSpPr>
        <p:spPr/>
        <p:txBody>
          <a:bodyPr/>
          <a:lstStyle/>
          <a:p>
            <a:fld id="{B661E15A-80EA-4452-9177-F252D5EBC8BF}" type="datetimeFigureOut">
              <a:rPr lang="en-AU" smtClean="0"/>
              <a:t>22/05/2017</a:t>
            </a:fld>
            <a:endParaRPr lang="en-AU"/>
          </a:p>
        </p:txBody>
      </p:sp>
      <p:sp>
        <p:nvSpPr>
          <p:cNvPr id="6" name="Footer Placeholder 5"/>
          <p:cNvSpPr>
            <a:spLocks noGrp="1"/>
          </p:cNvSpPr>
          <p:nvPr>
            <p:ph type="ftr" sz="quarter" idx="11"/>
          </p:nvPr>
        </p:nvSpPr>
        <p:spPr/>
        <p:txBody>
          <a:bodyPr/>
          <a:lstStyle/>
          <a:p>
            <a:endParaRPr lang="en-AU"/>
          </a:p>
        </p:txBody>
      </p:sp>
      <p:sp>
        <p:nvSpPr>
          <p:cNvPr id="4" name="Picture Placeholder 3"/>
          <p:cNvSpPr>
            <a:spLocks noGrp="1"/>
          </p:cNvSpPr>
          <p:nvPr>
            <p:ph type="pic" sz="quarter" idx="13"/>
          </p:nvPr>
        </p:nvSpPr>
        <p:spPr>
          <a:xfrm>
            <a:off x="4716016" y="1412776"/>
            <a:ext cx="3960440" cy="4608513"/>
          </a:xfrm>
          <a:prstGeom prst="rect">
            <a:avLst/>
          </a:prstGeom>
        </p:spPr>
        <p:txBody>
          <a:bodyPr/>
          <a:lstStyle/>
          <a:p>
            <a:r>
              <a:rPr lang="en-US" smtClean="0"/>
              <a:t>Click icon to add picture</a:t>
            </a:r>
            <a:endParaRPr lang="en-AU" dirty="0"/>
          </a:p>
        </p:txBody>
      </p:sp>
      <p:sp>
        <p:nvSpPr>
          <p:cNvPr id="10" name="Text Placeholder 9"/>
          <p:cNvSpPr>
            <a:spLocks noGrp="1"/>
          </p:cNvSpPr>
          <p:nvPr>
            <p:ph type="body" sz="quarter" idx="14"/>
          </p:nvPr>
        </p:nvSpPr>
        <p:spPr>
          <a:xfrm>
            <a:off x="467544" y="1412875"/>
            <a:ext cx="3960440" cy="4608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6778465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prstGeom prst="rect">
            <a:avLst/>
          </a:prstGeom>
        </p:spPr>
        <p:txBody>
          <a:bodyPr/>
          <a:lstStyle/>
          <a:p>
            <a:r>
              <a:rPr kumimoji="0" lang="en-US" smtClean="0"/>
              <a:t>Click to edit Master title style</a:t>
            </a:r>
            <a:endParaRPr kumimoji="0" lang="en-US" dirty="0"/>
          </a:p>
        </p:txBody>
      </p:sp>
      <p:sp>
        <p:nvSpPr>
          <p:cNvPr id="5" name="Date Placeholder 4"/>
          <p:cNvSpPr>
            <a:spLocks noGrp="1"/>
          </p:cNvSpPr>
          <p:nvPr>
            <p:ph type="dt" sz="half" idx="10"/>
          </p:nvPr>
        </p:nvSpPr>
        <p:spPr/>
        <p:txBody>
          <a:bodyPr/>
          <a:lstStyle/>
          <a:p>
            <a:fld id="{B661E15A-80EA-4452-9177-F252D5EBC8BF}" type="datetimeFigureOut">
              <a:rPr lang="en-AU" smtClean="0"/>
              <a:t>22/05/2017</a:t>
            </a:fld>
            <a:endParaRPr lang="en-AU"/>
          </a:p>
        </p:txBody>
      </p:sp>
      <p:sp>
        <p:nvSpPr>
          <p:cNvPr id="6" name="Footer Placeholder 5"/>
          <p:cNvSpPr>
            <a:spLocks noGrp="1"/>
          </p:cNvSpPr>
          <p:nvPr>
            <p:ph type="ftr" sz="quarter" idx="11"/>
          </p:nvPr>
        </p:nvSpPr>
        <p:spPr/>
        <p:txBody>
          <a:bodyPr/>
          <a:lstStyle/>
          <a:p>
            <a:endParaRPr lang="en-AU"/>
          </a:p>
        </p:txBody>
      </p:sp>
      <p:sp>
        <p:nvSpPr>
          <p:cNvPr id="4" name="Picture Placeholder 3"/>
          <p:cNvSpPr>
            <a:spLocks noGrp="1"/>
          </p:cNvSpPr>
          <p:nvPr>
            <p:ph type="pic" sz="quarter" idx="13"/>
          </p:nvPr>
        </p:nvSpPr>
        <p:spPr>
          <a:xfrm>
            <a:off x="467544" y="1412776"/>
            <a:ext cx="3960440" cy="4608513"/>
          </a:xfrm>
          <a:prstGeom prst="rect">
            <a:avLst/>
          </a:prstGeom>
        </p:spPr>
        <p:txBody>
          <a:bodyPr/>
          <a:lstStyle/>
          <a:p>
            <a:r>
              <a:rPr lang="en-US" smtClean="0"/>
              <a:t>Click icon to add picture</a:t>
            </a:r>
            <a:endParaRPr lang="en-AU" dirty="0"/>
          </a:p>
        </p:txBody>
      </p:sp>
      <p:sp>
        <p:nvSpPr>
          <p:cNvPr id="10" name="Text Placeholder 9"/>
          <p:cNvSpPr>
            <a:spLocks noGrp="1"/>
          </p:cNvSpPr>
          <p:nvPr>
            <p:ph type="body" sz="quarter" idx="14"/>
          </p:nvPr>
        </p:nvSpPr>
        <p:spPr>
          <a:xfrm>
            <a:off x="4716016" y="1412875"/>
            <a:ext cx="3960440" cy="4608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8155348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661E15A-80EA-4452-9177-F252D5EBC8BF}" type="datetimeFigureOut">
              <a:rPr lang="en-AU" smtClean="0"/>
              <a:t>22/05/2017</a:t>
            </a:fld>
            <a:endParaRPr lang="en-AU"/>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AU"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717243"/>
            <a:ext cx="9144000" cy="14075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6096588"/>
            <a:ext cx="2195736" cy="62048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8" r:id="rId3"/>
    <p:sldLayoutId id="2147483669" r:id="rId4"/>
  </p:sldLayoutIdLst>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www.anglicare-nt.org.au/service/communities-for-children/" TargetMode="External"/><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jfleming@anglicare-nt.org.au" TargetMode="External"/><Relationship Id="rId4" Type="http://schemas.openxmlformats.org/officeDocument/2006/relationships/hyperlink" Target="http://www.anglicare-nt.org.au/service/communities-for-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110680" y="4902329"/>
            <a:ext cx="6953200" cy="1184870"/>
          </a:xfrm>
          <a:prstGeom prst="rect">
            <a:avLst/>
          </a:prstGeom>
        </p:spPr>
        <p:txBody>
          <a:bodyPr/>
          <a:lstStyle/>
          <a:p>
            <a:pPr marL="0" indent="0" algn="ctr">
              <a:buNone/>
            </a:pPr>
            <a:r>
              <a:rPr lang="en-AU" sz="2000" b="1" dirty="0" smtClean="0">
                <a:solidFill>
                  <a:srgbClr val="F47B25"/>
                </a:solidFill>
                <a:latin typeface="Aharoni" panose="02010803020104030203" pitchFamily="2" charset="-79"/>
                <a:cs typeface="Aharoni" panose="02010803020104030203" pitchFamily="2" charset="-79"/>
              </a:rPr>
              <a:t>Jan Fleming</a:t>
            </a:r>
            <a:endParaRPr lang="en-AU" sz="2000" b="1" dirty="0">
              <a:solidFill>
                <a:srgbClr val="F47B25"/>
              </a:solidFill>
              <a:latin typeface="Aharoni" panose="02010803020104030203" pitchFamily="2" charset="-79"/>
              <a:cs typeface="Aharoni" panose="02010803020104030203" pitchFamily="2" charset="-79"/>
            </a:endParaRPr>
          </a:p>
          <a:p>
            <a:pPr marL="0" indent="0" algn="ctr">
              <a:buNone/>
            </a:pPr>
            <a:r>
              <a:rPr lang="en-US" sz="2000" b="1" dirty="0" smtClean="0">
                <a:solidFill>
                  <a:srgbClr val="F47B25"/>
                </a:solidFill>
                <a:latin typeface="Aharoni" panose="02010803020104030203" pitchFamily="2" charset="-79"/>
                <a:cs typeface="Aharoni" panose="02010803020104030203" pitchFamily="2" charset="-79"/>
              </a:rPr>
              <a:t>Communities </a:t>
            </a:r>
            <a:r>
              <a:rPr lang="en-US" sz="2000" b="1" dirty="0">
                <a:solidFill>
                  <a:srgbClr val="F47B25"/>
                </a:solidFill>
                <a:latin typeface="Aharoni" panose="02010803020104030203" pitchFamily="2" charset="-79"/>
                <a:cs typeface="Aharoni" panose="02010803020104030203" pitchFamily="2" charset="-79"/>
              </a:rPr>
              <a:t>for </a:t>
            </a:r>
            <a:r>
              <a:rPr lang="en-US" sz="2000" b="1" dirty="0" smtClean="0">
                <a:solidFill>
                  <a:srgbClr val="F47B25"/>
                </a:solidFill>
                <a:latin typeface="Aharoni" panose="02010803020104030203" pitchFamily="2" charset="-79"/>
                <a:cs typeface="Aharoni" panose="02010803020104030203" pitchFamily="2" charset="-79"/>
              </a:rPr>
              <a:t>Children Manager</a:t>
            </a:r>
          </a:p>
          <a:p>
            <a:pPr marL="0" indent="0" algn="ctr">
              <a:buNone/>
            </a:pPr>
            <a:r>
              <a:rPr lang="en-US" sz="2000" b="1" dirty="0" smtClean="0">
                <a:solidFill>
                  <a:srgbClr val="F47B25"/>
                </a:solidFill>
                <a:latin typeface="Aharoni" panose="02010803020104030203" pitchFamily="2" charset="-79"/>
                <a:cs typeface="Aharoni" panose="02010803020104030203" pitchFamily="2" charset="-79"/>
              </a:rPr>
              <a:t>Anglicare NT</a:t>
            </a:r>
            <a:endParaRPr lang="en-US" sz="2000" b="1" dirty="0">
              <a:solidFill>
                <a:srgbClr val="F47B25"/>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06428"/>
            <a:ext cx="2160240" cy="1158252"/>
          </a:xfrm>
          <a:prstGeom prst="rect">
            <a:avLst/>
          </a:prstGeom>
        </p:spPr>
      </p:pic>
      <p:sp>
        <p:nvSpPr>
          <p:cNvPr id="5" name="TextBox 4"/>
          <p:cNvSpPr txBox="1"/>
          <p:nvPr/>
        </p:nvSpPr>
        <p:spPr>
          <a:xfrm>
            <a:off x="539552" y="6087199"/>
            <a:ext cx="7992888" cy="400110"/>
          </a:xfrm>
          <a:prstGeom prst="rect">
            <a:avLst/>
          </a:prstGeom>
          <a:solidFill>
            <a:schemeClr val="bg1"/>
          </a:solidFill>
        </p:spPr>
        <p:txBody>
          <a:bodyPr wrap="square" rtlCol="0">
            <a:spAutoFit/>
          </a:bodyPr>
          <a:lstStyle/>
          <a:p>
            <a:pPr algn="ctr"/>
            <a:r>
              <a:rPr lang="en-US" sz="2000" dirty="0"/>
              <a:t>Funded by the Australian Government Department of Social Services </a:t>
            </a:r>
            <a:endParaRPr lang="en-AU" sz="2000"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7706" t="354" r="24128" b="48194"/>
          <a:stretch/>
        </p:blipFill>
        <p:spPr>
          <a:xfrm rot="5400000">
            <a:off x="5876402" y="1593449"/>
            <a:ext cx="2548677" cy="204331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8173" t="11809" r="11180" b="27847"/>
          <a:stretch/>
        </p:blipFill>
        <p:spPr>
          <a:xfrm>
            <a:off x="3203848" y="1340770"/>
            <a:ext cx="2865606" cy="2550464"/>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8793" t="24457" r="36230" b="35965"/>
          <a:stretch/>
        </p:blipFill>
        <p:spPr>
          <a:xfrm>
            <a:off x="971600" y="1340767"/>
            <a:ext cx="2144548" cy="2548679"/>
          </a:xfrm>
          <a:prstGeom prst="rect">
            <a:avLst/>
          </a:prstGeom>
        </p:spPr>
      </p:pic>
      <p:sp>
        <p:nvSpPr>
          <p:cNvPr id="12" name="TextBox 11"/>
          <p:cNvSpPr txBox="1"/>
          <p:nvPr/>
        </p:nvSpPr>
        <p:spPr>
          <a:xfrm>
            <a:off x="971600" y="4149080"/>
            <a:ext cx="7200800" cy="523220"/>
          </a:xfrm>
          <a:prstGeom prst="rect">
            <a:avLst/>
          </a:prstGeom>
          <a:solidFill>
            <a:schemeClr val="bg1"/>
          </a:solidFill>
        </p:spPr>
        <p:txBody>
          <a:bodyPr wrap="square" rtlCol="0">
            <a:spAutoFit/>
          </a:bodyPr>
          <a:lstStyle/>
          <a:p>
            <a:pPr algn="ctr"/>
            <a:r>
              <a:rPr lang="en-US" sz="2800" b="1" dirty="0">
                <a:solidFill>
                  <a:srgbClr val="AA482B"/>
                </a:solidFill>
              </a:rPr>
              <a:t>Early Years </a:t>
            </a:r>
            <a:r>
              <a:rPr lang="en-US" sz="2800" b="1" dirty="0" smtClean="0">
                <a:solidFill>
                  <a:srgbClr val="AA482B"/>
                </a:solidFill>
              </a:rPr>
              <a:t>Services Central Australia</a:t>
            </a:r>
            <a:endParaRPr lang="en-AU" sz="2800" dirty="0"/>
          </a:p>
        </p:txBody>
      </p:sp>
    </p:spTree>
    <p:extLst>
      <p:ext uri="{BB962C8B-B14F-4D97-AF65-F5344CB8AC3E}">
        <p14:creationId xmlns:p14="http://schemas.microsoft.com/office/powerpoint/2010/main" val="3252170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66328"/>
          </a:xfrm>
        </p:spPr>
        <p:txBody>
          <a:bodyPr/>
          <a:lstStyle/>
          <a:p>
            <a:r>
              <a:rPr lang="en-US" dirty="0" smtClean="0"/>
              <a:t>Alice Springs – ABS Data</a:t>
            </a:r>
            <a:endParaRPr lang="en-AU" dirty="0"/>
          </a:p>
        </p:txBody>
      </p:sp>
      <p:sp>
        <p:nvSpPr>
          <p:cNvPr id="4" name="Content Placeholder 3"/>
          <p:cNvSpPr>
            <a:spLocks noGrp="1"/>
          </p:cNvSpPr>
          <p:nvPr>
            <p:ph sz="quarter" idx="1"/>
          </p:nvPr>
        </p:nvSpPr>
        <p:spPr/>
        <p:txBody>
          <a:bodyPr/>
          <a:lstStyle/>
          <a:p>
            <a:pPr marL="0" indent="0">
              <a:buNone/>
            </a:pPr>
            <a:r>
              <a:rPr lang="en-US" dirty="0" smtClean="0"/>
              <a:t>Central Australia				National</a:t>
            </a:r>
          </a:p>
          <a:p>
            <a:r>
              <a:rPr lang="en-US" dirty="0" smtClean="0"/>
              <a:t>Aboriginal 		36.2%		2.5%</a:t>
            </a:r>
          </a:p>
          <a:p>
            <a:r>
              <a:rPr lang="en-US" dirty="0" smtClean="0"/>
              <a:t>0-4yo			8.1%			6.6%</a:t>
            </a:r>
          </a:p>
          <a:p>
            <a:r>
              <a:rPr lang="en-US" dirty="0" smtClean="0"/>
              <a:t>Preschool Attendance 	4.1%			5.1%</a:t>
            </a:r>
          </a:p>
          <a:p>
            <a:r>
              <a:rPr lang="en-US" dirty="0" smtClean="0"/>
              <a:t>Median weekly income	$1513		$1234</a:t>
            </a:r>
          </a:p>
          <a:p>
            <a:r>
              <a:rPr lang="en-US" dirty="0" smtClean="0"/>
              <a:t>&lt;$600p/w income	16%			</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6021288"/>
            <a:ext cx="1296144" cy="69495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262" r="3155"/>
          <a:stretch/>
        </p:blipFill>
        <p:spPr>
          <a:xfrm>
            <a:off x="3224212" y="4169229"/>
            <a:ext cx="2610531" cy="2070018"/>
          </a:xfrm>
          <a:prstGeom prst="rect">
            <a:avLst/>
          </a:prstGeom>
        </p:spPr>
      </p:pic>
    </p:spTree>
    <p:extLst>
      <p:ext uri="{BB962C8B-B14F-4D97-AF65-F5344CB8AC3E}">
        <p14:creationId xmlns:p14="http://schemas.microsoft.com/office/powerpoint/2010/main" val="1580961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38336"/>
          </a:xfrm>
        </p:spPr>
        <p:txBody>
          <a:bodyPr/>
          <a:lstStyle/>
          <a:p>
            <a:r>
              <a:rPr lang="en-US" dirty="0" smtClean="0"/>
              <a:t>Children’s Programs in Central Australia</a:t>
            </a:r>
            <a:endParaRPr lang="en-AU" dirty="0"/>
          </a:p>
        </p:txBody>
      </p:sp>
      <p:sp>
        <p:nvSpPr>
          <p:cNvPr id="3" name="Content Placeholder 2"/>
          <p:cNvSpPr>
            <a:spLocks noGrp="1"/>
          </p:cNvSpPr>
          <p:nvPr>
            <p:ph sz="quarter" idx="1"/>
          </p:nvPr>
        </p:nvSpPr>
        <p:spPr>
          <a:xfrm>
            <a:off x="457200" y="1219200"/>
            <a:ext cx="4906888" cy="841648"/>
          </a:xfrm>
        </p:spPr>
        <p:txBody>
          <a:bodyPr/>
          <a:lstStyle/>
          <a:p>
            <a:r>
              <a:rPr lang="en-US" dirty="0" smtClean="0"/>
              <a:t>Communities for Children 			Alice Springs</a:t>
            </a:r>
          </a:p>
          <a:p>
            <a:pPr marL="274320" lvl="1" indent="0">
              <a:spcBef>
                <a:spcPts val="0"/>
              </a:spcBef>
              <a:buNone/>
            </a:pPr>
            <a:r>
              <a:rPr lang="en-US" sz="1600" dirty="0"/>
              <a:t>Facilitating Partner</a:t>
            </a:r>
          </a:p>
          <a:p>
            <a:pPr lvl="1">
              <a:spcBef>
                <a:spcPts val="0"/>
              </a:spcBef>
              <a:spcAft>
                <a:spcPts val="600"/>
              </a:spcAft>
            </a:pPr>
            <a:r>
              <a:rPr lang="en-US" sz="1600" b="1" dirty="0" smtClean="0"/>
              <a:t>Anglicare NT</a:t>
            </a:r>
          </a:p>
          <a:p>
            <a:pPr marL="274320" lvl="1" indent="0">
              <a:spcBef>
                <a:spcPts val="0"/>
              </a:spcBef>
              <a:buNone/>
            </a:pPr>
            <a:r>
              <a:rPr lang="en-US" sz="1600" dirty="0" smtClean="0"/>
              <a:t>Community Partners</a:t>
            </a:r>
          </a:p>
          <a:p>
            <a:pPr lvl="1">
              <a:spcBef>
                <a:spcPts val="0"/>
              </a:spcBef>
            </a:pPr>
            <a:r>
              <a:rPr lang="en-US" sz="1600" b="1" dirty="0"/>
              <a:t>Akeyulerre: </a:t>
            </a:r>
            <a:r>
              <a:rPr lang="en-US" sz="1600" dirty="0"/>
              <a:t>Ingkenteme Arrernte Cultural </a:t>
            </a:r>
            <a:br>
              <a:rPr lang="en-US" sz="1600" dirty="0"/>
            </a:br>
            <a:r>
              <a:rPr lang="en-US" sz="1600" dirty="0"/>
              <a:t>Education Program</a:t>
            </a:r>
          </a:p>
          <a:p>
            <a:pPr lvl="1">
              <a:spcBef>
                <a:spcPts val="0"/>
              </a:spcBef>
            </a:pPr>
            <a:r>
              <a:rPr lang="en-US" sz="1600" b="1" dirty="0"/>
              <a:t>FAST NT: </a:t>
            </a:r>
            <a:r>
              <a:rPr lang="en-US" sz="1600" dirty="0"/>
              <a:t>Baby FAST &amp; Kids FAST</a:t>
            </a:r>
          </a:p>
          <a:p>
            <a:pPr lvl="1">
              <a:spcBef>
                <a:spcPts val="0"/>
              </a:spcBef>
            </a:pPr>
            <a:r>
              <a:rPr lang="en-US" sz="1600" b="1" dirty="0"/>
              <a:t>Holyoake: </a:t>
            </a:r>
            <a:r>
              <a:rPr lang="en-US" sz="1600" dirty="0"/>
              <a:t>Sandplay Therapy for Children</a:t>
            </a:r>
          </a:p>
          <a:p>
            <a:pPr lvl="1">
              <a:spcBef>
                <a:spcPts val="0"/>
              </a:spcBef>
            </a:pPr>
            <a:r>
              <a:rPr lang="en-US" sz="1600" b="1" dirty="0"/>
              <a:t>Lutheran Community Care: </a:t>
            </a:r>
            <a:r>
              <a:rPr lang="en-US" sz="1600" dirty="0" err="1"/>
              <a:t>Kwatja</a:t>
            </a:r>
            <a:r>
              <a:rPr lang="en-US" sz="1600" dirty="0"/>
              <a:t> </a:t>
            </a:r>
            <a:r>
              <a:rPr lang="en-US" sz="1600" dirty="0" err="1"/>
              <a:t>Etatha</a:t>
            </a:r>
            <a:r>
              <a:rPr lang="en-US" sz="1600" dirty="0"/>
              <a:t> – </a:t>
            </a:r>
            <a:br>
              <a:rPr lang="en-US" sz="1600" dirty="0"/>
            </a:br>
            <a:r>
              <a:rPr lang="en-US" sz="1600" dirty="0"/>
              <a:t>Parents and Families Learning Together &amp; </a:t>
            </a:r>
            <a:r>
              <a:rPr lang="en-US" sz="1600" dirty="0" smtClean="0"/>
              <a:t>Circle </a:t>
            </a:r>
            <a:r>
              <a:rPr lang="en-US" sz="1600" dirty="0"/>
              <a:t>of Security</a:t>
            </a:r>
          </a:p>
          <a:p>
            <a:pPr lvl="1">
              <a:spcBef>
                <a:spcPts val="0"/>
              </a:spcBef>
            </a:pPr>
            <a:r>
              <a:rPr lang="en-US" sz="1600" b="1" dirty="0" smtClean="0"/>
              <a:t>MCSCA</a:t>
            </a:r>
            <a:r>
              <a:rPr lang="en-US" sz="1600" b="1" dirty="0"/>
              <a:t>: </a:t>
            </a:r>
            <a:r>
              <a:rPr lang="en-US" sz="1600" dirty="0" err="1"/>
              <a:t>Susu</a:t>
            </a:r>
            <a:r>
              <a:rPr lang="en-US" sz="1600" dirty="0"/>
              <a:t> Mamas Playgroup</a:t>
            </a:r>
          </a:p>
          <a:p>
            <a:pPr lvl="1">
              <a:spcBef>
                <a:spcPts val="0"/>
              </a:spcBef>
            </a:pPr>
            <a:r>
              <a:rPr lang="en-US" sz="1600" b="1" dirty="0"/>
              <a:t>Relationships Australia: </a:t>
            </a:r>
            <a:r>
              <a:rPr lang="en-US" sz="1600" dirty="0"/>
              <a:t>Holding Children </a:t>
            </a:r>
            <a:r>
              <a:rPr lang="en-US" sz="1600" dirty="0" smtClean="0"/>
              <a:t>Together</a:t>
            </a:r>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6021288"/>
            <a:ext cx="1296144" cy="69495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268760"/>
            <a:ext cx="3591939" cy="238430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5476" t="29364" r="18690" b="14286"/>
          <a:stretch/>
        </p:blipFill>
        <p:spPr>
          <a:xfrm rot="5400000">
            <a:off x="5888692" y="3909585"/>
            <a:ext cx="2110681" cy="1597639"/>
          </a:xfrm>
          <a:prstGeom prst="rect">
            <a:avLst/>
          </a:prstGeom>
        </p:spPr>
      </p:pic>
    </p:spTree>
    <p:extLst>
      <p:ext uri="{BB962C8B-B14F-4D97-AF65-F5344CB8AC3E}">
        <p14:creationId xmlns:p14="http://schemas.microsoft.com/office/powerpoint/2010/main" val="164207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6021288"/>
            <a:ext cx="1296144" cy="694951"/>
          </a:xfrm>
          <a:prstGeom prst="rect">
            <a:avLst/>
          </a:prstGeom>
        </p:spPr>
      </p:pic>
      <p:sp>
        <p:nvSpPr>
          <p:cNvPr id="2" name="Content Placeholder 1"/>
          <p:cNvSpPr>
            <a:spLocks noGrp="1"/>
          </p:cNvSpPr>
          <p:nvPr>
            <p:ph sz="quarter" idx="1"/>
          </p:nvPr>
        </p:nvSpPr>
        <p:spPr>
          <a:xfrm>
            <a:off x="323528" y="1124744"/>
            <a:ext cx="8712968" cy="4937760"/>
          </a:xfrm>
        </p:spPr>
        <p:txBody>
          <a:bodyPr/>
          <a:lstStyle/>
          <a:p>
            <a:r>
              <a:rPr lang="en-US" sz="2400" dirty="0"/>
              <a:t>Stronger Communities for Children Remote Central Australia</a:t>
            </a:r>
            <a:endParaRPr lang="en-AU" sz="2400" dirty="0"/>
          </a:p>
          <a:p>
            <a:endParaRPr lang="en-AU" sz="2400" dirty="0"/>
          </a:p>
        </p:txBody>
      </p:sp>
      <p:sp>
        <p:nvSpPr>
          <p:cNvPr id="9" name="Title 1"/>
          <p:cNvSpPr txBox="1">
            <a:spLocks/>
          </p:cNvSpPr>
          <p:nvPr/>
        </p:nvSpPr>
        <p:spPr>
          <a:xfrm>
            <a:off x="457200" y="404664"/>
            <a:ext cx="8229600" cy="738336"/>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Children’s Programs in Central Australia</a:t>
            </a:r>
            <a:endParaRPr lang="en-AU" dirty="0"/>
          </a:p>
        </p:txBody>
      </p:sp>
      <p:pic>
        <p:nvPicPr>
          <p:cNvPr id="10" name="Picture 2" descr="G:\Ninti_One_Limited\BDU_All-Projects\BDU_Projects_ACTIVE\CR-9.085_FaHCSIA_StrongerCommunities4Children\Working Folder\Pictures\Workshops\Pics\photo 2.JPG"/>
          <p:cNvPicPr>
            <a:picLocks noChangeAspect="1" noChangeArrowheads="1"/>
          </p:cNvPicPr>
          <p:nvPr/>
        </p:nvPicPr>
        <p:blipFill rotWithShape="1">
          <a:blip r:embed="rId4">
            <a:extLst>
              <a:ext uri="{28A0092B-C50C-407E-A947-70E740481C1C}">
                <a14:useLocalDpi xmlns:a14="http://schemas.microsoft.com/office/drawing/2010/main" val="0"/>
              </a:ext>
            </a:extLst>
          </a:blip>
          <a:srcRect l="10330" t="22782" r="12588" b="21928"/>
          <a:stretch/>
        </p:blipFill>
        <p:spPr bwMode="auto">
          <a:xfrm>
            <a:off x="467544" y="1716745"/>
            <a:ext cx="8326760" cy="423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13629" y="1839740"/>
            <a:ext cx="1366083" cy="1229220"/>
            <a:chOff x="613629" y="1839740"/>
            <a:chExt cx="1366083" cy="1229220"/>
          </a:xfrm>
        </p:grpSpPr>
        <p:pic>
          <p:nvPicPr>
            <p:cNvPr id="11" name="Picture 3"/>
            <p:cNvPicPr>
              <a:picLocks noChangeAspect="1" noChangeArrowheads="1"/>
            </p:cNvPicPr>
            <p:nvPr/>
          </p:nvPicPr>
          <p:blipFill>
            <a:blip r:embed="rId5"/>
            <a:srcRect/>
            <a:stretch>
              <a:fillRect/>
            </a:stretch>
          </p:blipFill>
          <p:spPr bwMode="auto">
            <a:xfrm>
              <a:off x="613629" y="1839740"/>
              <a:ext cx="1281685" cy="122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 name="TextBox 3"/>
            <p:cNvSpPr txBox="1">
              <a:spLocks noChangeArrowheads="1"/>
            </p:cNvSpPr>
            <p:nvPr/>
          </p:nvSpPr>
          <p:spPr bwMode="auto">
            <a:xfrm>
              <a:off x="719238" y="2053130"/>
              <a:ext cx="12604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AU" altLang="en-US" sz="2400" b="1" dirty="0"/>
                <a:t>10 sites in NT</a:t>
              </a:r>
            </a:p>
          </p:txBody>
        </p:sp>
      </p:grpSp>
      <p:grpSp>
        <p:nvGrpSpPr>
          <p:cNvPr id="13" name="Group 12"/>
          <p:cNvGrpSpPr/>
          <p:nvPr/>
        </p:nvGrpSpPr>
        <p:grpSpPr>
          <a:xfrm>
            <a:off x="3709769" y="1867497"/>
            <a:ext cx="1665256" cy="1006960"/>
            <a:chOff x="2030202" y="473298"/>
            <a:chExt cx="1752901" cy="1101641"/>
          </a:xfrm>
        </p:grpSpPr>
        <p:pic>
          <p:nvPicPr>
            <p:cNvPr id="14" name="Picture 4"/>
            <p:cNvPicPr>
              <a:picLocks noChangeAspect="1" noChangeArrowheads="1"/>
            </p:cNvPicPr>
            <p:nvPr/>
          </p:nvPicPr>
          <p:blipFill>
            <a:blip r:embed="rId6"/>
            <a:srcRect/>
            <a:stretch>
              <a:fillRect/>
            </a:stretch>
          </p:blipFill>
          <p:spPr bwMode="auto">
            <a:xfrm>
              <a:off x="2030202" y="473298"/>
              <a:ext cx="1752901" cy="110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 name="TextBox 4"/>
            <p:cNvSpPr txBox="1">
              <a:spLocks noChangeArrowheads="1"/>
            </p:cNvSpPr>
            <p:nvPr/>
          </p:nvSpPr>
          <p:spPr bwMode="auto">
            <a:xfrm>
              <a:off x="2179711" y="657963"/>
              <a:ext cx="1440283" cy="70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defRPr/>
              </a:pPr>
              <a:r>
                <a:rPr lang="en-AU" altLang="en-US" b="1" dirty="0" smtClean="0">
                  <a:solidFill>
                    <a:schemeClr val="accent1">
                      <a:lumMod val="50000"/>
                    </a:schemeClr>
                  </a:solidFill>
                </a:rPr>
                <a:t>Community Ownership</a:t>
              </a:r>
            </a:p>
          </p:txBody>
        </p:sp>
      </p:grpSp>
      <p:grpSp>
        <p:nvGrpSpPr>
          <p:cNvPr id="16" name="Group 15"/>
          <p:cNvGrpSpPr/>
          <p:nvPr/>
        </p:nvGrpSpPr>
        <p:grpSpPr>
          <a:xfrm>
            <a:off x="6823889" y="1841985"/>
            <a:ext cx="1924575" cy="1154967"/>
            <a:chOff x="7118132" y="1498220"/>
            <a:chExt cx="2025868" cy="1263565"/>
          </a:xfrm>
        </p:grpSpPr>
        <p:pic>
          <p:nvPicPr>
            <p:cNvPr id="17" name="Picture 5" descr="G:\Ninti_One_Limited\BDU_All-Projects\BDU_Projects_ACTIVE\CR-9.085_FaHCSIA_StrongerCommunities4Children\Communications\Comms\blue pebb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8132" y="1498220"/>
              <a:ext cx="2025868" cy="126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p:cNvSpPr txBox="1">
              <a:spLocks noChangeArrowheads="1"/>
            </p:cNvSpPr>
            <p:nvPr/>
          </p:nvSpPr>
          <p:spPr bwMode="auto">
            <a:xfrm>
              <a:off x="7559037" y="1556792"/>
              <a:ext cx="11941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AU" altLang="en-US" b="1" dirty="0"/>
                <a:t>Evidence and Experts</a:t>
              </a:r>
            </a:p>
          </p:txBody>
        </p:sp>
      </p:grpSp>
    </p:spTree>
    <p:extLst>
      <p:ext uri="{BB962C8B-B14F-4D97-AF65-F5344CB8AC3E}">
        <p14:creationId xmlns:p14="http://schemas.microsoft.com/office/powerpoint/2010/main" val="1962211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
                                            <p:txEl>
                                              <p:pRg st="0" end="0"/>
                                            </p:txEl>
                                          </p:spTgt>
                                        </p:tgtEl>
                                        <p:attrNameLst>
                                          <p:attrName>ppt_x</p:attrName>
                                          <p:attrName>ppt_y</p:attrName>
                                        </p:attrNameLst>
                                      </p:cBhvr>
                                    </p:animMotion>
                                    <p:animRot by="1500000">
                                      <p:cBhvr>
                                        <p:cTn id="31" dur="125" fill="hold">
                                          <p:stCondLst>
                                            <p:cond delay="0"/>
                                          </p:stCondLst>
                                        </p:cTn>
                                        <p:tgtEl>
                                          <p:spTgt spid="2">
                                            <p:txEl>
                                              <p:pRg st="0" end="0"/>
                                            </p:txEl>
                                          </p:spTgt>
                                        </p:tgtEl>
                                        <p:attrNameLst>
                                          <p:attrName>r</p:attrName>
                                        </p:attrNameLst>
                                      </p:cBhvr>
                                    </p:animRot>
                                    <p:animRot by="-1500000">
                                      <p:cBhvr>
                                        <p:cTn id="32" dur="125" fill="hold">
                                          <p:stCondLst>
                                            <p:cond delay="125"/>
                                          </p:stCondLst>
                                        </p:cTn>
                                        <p:tgtEl>
                                          <p:spTgt spid="2">
                                            <p:txEl>
                                              <p:pRg st="0" end="0"/>
                                            </p:txEl>
                                          </p:spTgt>
                                        </p:tgtEl>
                                        <p:attrNameLst>
                                          <p:attrName>r</p:attrName>
                                        </p:attrNameLst>
                                      </p:cBhvr>
                                    </p:animRot>
                                    <p:animRot by="-1500000">
                                      <p:cBhvr>
                                        <p:cTn id="33" dur="125" fill="hold">
                                          <p:stCondLst>
                                            <p:cond delay="250"/>
                                          </p:stCondLst>
                                        </p:cTn>
                                        <p:tgtEl>
                                          <p:spTgt spid="2">
                                            <p:txEl>
                                              <p:pRg st="0" end="0"/>
                                            </p:txEl>
                                          </p:spTgt>
                                        </p:tgtEl>
                                        <p:attrNameLst>
                                          <p:attrName>r</p:attrName>
                                        </p:attrNameLst>
                                      </p:cBhvr>
                                    </p:animRot>
                                    <p:animRot by="1500000">
                                      <p:cBhvr>
                                        <p:cTn id="34" dur="125" fill="hold">
                                          <p:stCondLst>
                                            <p:cond delay="375"/>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Resources</a:t>
            </a:r>
            <a:endParaRPr lang="en-AU" dirty="0"/>
          </a:p>
        </p:txBody>
      </p:sp>
      <p:sp>
        <p:nvSpPr>
          <p:cNvPr id="3" name="Content Placeholder 2"/>
          <p:cNvSpPr>
            <a:spLocks noGrp="1"/>
          </p:cNvSpPr>
          <p:nvPr>
            <p:ph sz="quarter" idx="1"/>
          </p:nvPr>
        </p:nvSpPr>
        <p:spPr>
          <a:xfrm>
            <a:off x="457200" y="836712"/>
            <a:ext cx="8229600" cy="5320248"/>
          </a:xfrm>
        </p:spPr>
        <p:txBody>
          <a:bodyPr/>
          <a:lstStyle/>
          <a:p>
            <a:pPr marL="0" indent="0" algn="ctr">
              <a:buNone/>
            </a:pPr>
            <a:r>
              <a:rPr lang="en-US" sz="1800" dirty="0" smtClean="0"/>
              <a:t>Available </a:t>
            </a:r>
            <a:r>
              <a:rPr lang="en-US" sz="1800" dirty="0"/>
              <a:t>at </a:t>
            </a:r>
            <a:r>
              <a:rPr lang="en-US" sz="1800" dirty="0">
                <a:hlinkClick r:id="rId3"/>
              </a:rPr>
              <a:t>http://www.anglicare-nt.org.au/service/communities-for-children</a:t>
            </a:r>
            <a:r>
              <a:rPr lang="en-US" sz="1800" dirty="0" smtClean="0">
                <a:hlinkClick r:id="rId3"/>
              </a:rPr>
              <a:t>/</a:t>
            </a:r>
            <a:r>
              <a:rPr lang="en-US" sz="1800" dirty="0" smtClean="0"/>
              <a:t> </a:t>
            </a:r>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a:p>
          <a:p>
            <a:pPr marL="0" indent="0" algn="ctr">
              <a:buNone/>
            </a:pPr>
            <a:r>
              <a:rPr lang="en-US" sz="1800" dirty="0" smtClean="0"/>
              <a:t>If you have any additions or changes, please let us know on 8951 8002</a:t>
            </a:r>
            <a:endParaRPr lang="en-AU"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5949280"/>
            <a:ext cx="1296144" cy="694951"/>
          </a:xfrm>
          <a:prstGeom prst="rect">
            <a:avLst/>
          </a:prstGeom>
        </p:spPr>
      </p:pic>
      <p:grpSp>
        <p:nvGrpSpPr>
          <p:cNvPr id="5" name="Group 4"/>
          <p:cNvGrpSpPr/>
          <p:nvPr/>
        </p:nvGrpSpPr>
        <p:grpSpPr>
          <a:xfrm>
            <a:off x="1938764" y="1340768"/>
            <a:ext cx="5266473" cy="3927267"/>
            <a:chOff x="899592" y="1844824"/>
            <a:chExt cx="4762417" cy="3423211"/>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805" t="10851" r="46897" b="15586"/>
            <a:stretch/>
          </p:blipFill>
          <p:spPr bwMode="auto">
            <a:xfrm>
              <a:off x="899592" y="1844824"/>
              <a:ext cx="2404806" cy="34232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356" t="14966" r="28475" b="12494"/>
            <a:stretch/>
          </p:blipFill>
          <p:spPr bwMode="auto">
            <a:xfrm>
              <a:off x="3419873" y="1844825"/>
              <a:ext cx="2242136"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75" t="11288" r="33333" b="16547"/>
            <a:stretch/>
          </p:blipFill>
          <p:spPr bwMode="auto">
            <a:xfrm>
              <a:off x="3419873" y="3536115"/>
              <a:ext cx="2242136" cy="17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90028706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nodeType="clickEffect">
                                  <p:stCondLst>
                                    <p:cond delay="0"/>
                                  </p:stCondLst>
                                  <p:childTnLst>
                                    <p:animClr clrSpc="rgb" dir="cw">
                                      <p:cBhvr override="childStyle">
                                        <p:cTn id="10" dur="250" autoRev="1" fill="remove"/>
                                        <p:tgtEl>
                                          <p:spTgt spid="3">
                                            <p:txEl>
                                              <p:pRg st="0" end="0"/>
                                            </p:txEl>
                                          </p:spTgt>
                                        </p:tgtEl>
                                        <p:attrNameLst>
                                          <p:attrName>style.color</p:attrName>
                                        </p:attrNameLst>
                                      </p:cBhvr>
                                      <p:to>
                                        <a:schemeClr val="bg1"/>
                                      </p:to>
                                    </p:animClr>
                                    <p:animClr clrSpc="rgb" dir="cw">
                                      <p:cBhvr>
                                        <p:cTn id="11" dur="250" autoRev="1" fill="remove"/>
                                        <p:tgtEl>
                                          <p:spTgt spid="3">
                                            <p:txEl>
                                              <p:pRg st="0" end="0"/>
                                            </p:txEl>
                                          </p:spTgt>
                                        </p:tgtEl>
                                        <p:attrNameLst>
                                          <p:attrName>fillcolor</p:attrName>
                                        </p:attrNameLst>
                                      </p:cBhvr>
                                      <p:to>
                                        <a:schemeClr val="bg1"/>
                                      </p:to>
                                    </p:animClr>
                                    <p:set>
                                      <p:cBhvr>
                                        <p:cTn id="12" dur="250" autoRev="1" fill="remove"/>
                                        <p:tgtEl>
                                          <p:spTgt spid="3">
                                            <p:txEl>
                                              <p:pRg st="0" end="0"/>
                                            </p:txEl>
                                          </p:spTgt>
                                        </p:tgtEl>
                                        <p:attrNameLst>
                                          <p:attrName>fill.type</p:attrName>
                                        </p:attrNameLst>
                                      </p:cBhvr>
                                      <p:to>
                                        <p:strVal val="solid"/>
                                      </p:to>
                                    </p:set>
                                    <p:set>
                                      <p:cBhvr>
                                        <p:cTn id="13" dur="250" autoRev="1" fill="remove"/>
                                        <p:tgtEl>
                                          <p:spTgt spid="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nodeType="clickEffect">
                                  <p:stCondLst>
                                    <p:cond delay="0"/>
                                  </p:stCondLst>
                                  <p:childTnLst>
                                    <p:animClr clrSpc="rgb" dir="cw">
                                      <p:cBhvr override="childStyle">
                                        <p:cTn id="17" dur="250" autoRev="1" fill="remove"/>
                                        <p:tgtEl>
                                          <p:spTgt spid="3">
                                            <p:txEl>
                                              <p:pRg st="13" end="13"/>
                                            </p:txEl>
                                          </p:spTgt>
                                        </p:tgtEl>
                                        <p:attrNameLst>
                                          <p:attrName>style.color</p:attrName>
                                        </p:attrNameLst>
                                      </p:cBhvr>
                                      <p:to>
                                        <a:schemeClr val="bg1"/>
                                      </p:to>
                                    </p:animClr>
                                    <p:animClr clrSpc="rgb" dir="cw">
                                      <p:cBhvr>
                                        <p:cTn id="18" dur="250" autoRev="1" fill="remove"/>
                                        <p:tgtEl>
                                          <p:spTgt spid="3">
                                            <p:txEl>
                                              <p:pRg st="13" end="13"/>
                                            </p:txEl>
                                          </p:spTgt>
                                        </p:tgtEl>
                                        <p:attrNameLst>
                                          <p:attrName>fillcolor</p:attrName>
                                        </p:attrNameLst>
                                      </p:cBhvr>
                                      <p:to>
                                        <a:schemeClr val="bg1"/>
                                      </p:to>
                                    </p:animClr>
                                    <p:set>
                                      <p:cBhvr>
                                        <p:cTn id="19" dur="250" autoRev="1" fill="remove"/>
                                        <p:tgtEl>
                                          <p:spTgt spid="3">
                                            <p:txEl>
                                              <p:pRg st="13" end="13"/>
                                            </p:txEl>
                                          </p:spTgt>
                                        </p:tgtEl>
                                        <p:attrNameLst>
                                          <p:attrName>fill.type</p:attrName>
                                        </p:attrNameLst>
                                      </p:cBhvr>
                                      <p:to>
                                        <p:strVal val="solid"/>
                                      </p:to>
                                    </p:set>
                                    <p:set>
                                      <p:cBhvr>
                                        <p:cTn id="20" dur="250" autoRev="1" fill="remove"/>
                                        <p:tgtEl>
                                          <p:spTgt spid="3">
                                            <p:txEl>
                                              <p:pRg st="13" end="1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jfleming\AppData\Local\Microsoft\Windows\INetCache\IE\43JSBA5O\sa1_collaborat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0"/>
            <a:ext cx="3275856" cy="21145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000" b="1" dirty="0" smtClean="0"/>
              <a:t>Children’s Services Networks</a:t>
            </a:r>
            <a:endParaRPr lang="en-AU" sz="3000" b="1" dirty="0"/>
          </a:p>
        </p:txBody>
      </p:sp>
      <p:sp>
        <p:nvSpPr>
          <p:cNvPr id="5" name="Content Placeholder 4"/>
          <p:cNvSpPr>
            <a:spLocks noGrp="1"/>
          </p:cNvSpPr>
          <p:nvPr>
            <p:ph sz="quarter" idx="1"/>
          </p:nvPr>
        </p:nvSpPr>
        <p:spPr>
          <a:xfrm>
            <a:off x="189856" y="1129976"/>
            <a:ext cx="8229600" cy="2388247"/>
          </a:xfrm>
        </p:spPr>
        <p:txBody>
          <a:bodyPr/>
          <a:lstStyle/>
          <a:p>
            <a:r>
              <a:rPr lang="en-US" dirty="0"/>
              <a:t>Strong Kids Strong Centre – </a:t>
            </a:r>
            <a:endParaRPr lang="en-US" dirty="0" smtClean="0"/>
          </a:p>
          <a:p>
            <a:pPr marL="0" indent="0">
              <a:buNone/>
            </a:pPr>
            <a:r>
              <a:rPr lang="en-US" sz="2400" dirty="0" smtClean="0"/>
              <a:t>Central </a:t>
            </a:r>
            <a:r>
              <a:rPr lang="en-US" sz="2400" dirty="0"/>
              <a:t>Australian Collective Impact initiative</a:t>
            </a:r>
          </a:p>
          <a:p>
            <a:r>
              <a:rPr lang="en-US" dirty="0" smtClean="0"/>
              <a:t>Connected Beginnings</a:t>
            </a:r>
          </a:p>
          <a:p>
            <a:r>
              <a:rPr lang="en-US" dirty="0" smtClean="0"/>
              <a:t>Communities for Children Committee</a:t>
            </a:r>
          </a:p>
        </p:txBody>
      </p:sp>
      <p:sp>
        <p:nvSpPr>
          <p:cNvPr id="6" name="Title 1"/>
          <p:cNvSpPr txBox="1">
            <a:spLocks/>
          </p:cNvSpPr>
          <p:nvPr/>
        </p:nvSpPr>
        <p:spPr>
          <a:xfrm>
            <a:off x="189856" y="3224959"/>
            <a:ext cx="8784975" cy="1428177"/>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For more </a:t>
            </a:r>
            <a:r>
              <a:rPr lang="en-US" dirty="0" smtClean="0"/>
              <a:t>information </a:t>
            </a:r>
            <a:r>
              <a:rPr lang="en-US" sz="2600" dirty="0"/>
              <a:t>l</a:t>
            </a:r>
            <a:r>
              <a:rPr lang="en-US" sz="2600" dirty="0" smtClean="0"/>
              <a:t>ook on the Anglicare Website:</a:t>
            </a:r>
          </a:p>
          <a:p>
            <a:endParaRPr lang="en-US" sz="2600" dirty="0" smtClean="0"/>
          </a:p>
          <a:p>
            <a:r>
              <a:rPr lang="en-AU" sz="2400" u="sng" dirty="0">
                <a:solidFill>
                  <a:srgbClr val="0B1BB5"/>
                </a:solidFill>
                <a:hlinkClick r:id="rId4"/>
              </a:rPr>
              <a:t>http://www.anglicare-nt.org.au/service/communities-for-children</a:t>
            </a:r>
            <a:r>
              <a:rPr lang="en-AU" sz="2400" u="sng" dirty="0">
                <a:solidFill>
                  <a:srgbClr val="0070C0"/>
                </a:solidFill>
                <a:hlinkClick r:id="rId4"/>
              </a:rPr>
              <a:t>/</a:t>
            </a:r>
            <a:r>
              <a:rPr lang="en-AU" sz="2400" dirty="0">
                <a:solidFill>
                  <a:srgbClr val="0070C0"/>
                </a:solidFill>
              </a:rPr>
              <a:t> </a:t>
            </a:r>
          </a:p>
          <a:p>
            <a:endParaRPr lang="en-AU" sz="2600" dirty="0">
              <a:solidFill>
                <a:srgbClr val="0070C0"/>
              </a:solidFill>
            </a:endParaRPr>
          </a:p>
        </p:txBody>
      </p:sp>
      <p:sp>
        <p:nvSpPr>
          <p:cNvPr id="7" name="Content Placeholder 4"/>
          <p:cNvSpPr txBox="1">
            <a:spLocks/>
          </p:cNvSpPr>
          <p:nvPr/>
        </p:nvSpPr>
        <p:spPr>
          <a:xfrm>
            <a:off x="467543" y="4927844"/>
            <a:ext cx="8229600" cy="1152128"/>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Contact Jan Fleming </a:t>
            </a:r>
          </a:p>
          <a:p>
            <a:pPr marL="274320" lvl="1" indent="0">
              <a:buNone/>
            </a:pPr>
            <a:r>
              <a:rPr lang="en-US" dirty="0" smtClean="0">
                <a:hlinkClick r:id="rId5"/>
              </a:rPr>
              <a:t>jfleming@anglicare-nt.org.au</a:t>
            </a:r>
            <a:r>
              <a:rPr lang="en-US" dirty="0" smtClean="0"/>
              <a:t> </a:t>
            </a:r>
            <a:r>
              <a:rPr lang="en-US" dirty="0" smtClean="0"/>
              <a:t> or </a:t>
            </a:r>
            <a:r>
              <a:rPr lang="en-US" dirty="0" smtClean="0"/>
              <a:t>8951 </a:t>
            </a:r>
            <a:r>
              <a:rPr lang="en-US" dirty="0" smtClean="0"/>
              <a:t>8002 /  0419 546 446</a:t>
            </a:r>
            <a:endParaRPr lang="en-US" dirty="0" smtClean="0"/>
          </a:p>
        </p:txBody>
      </p:sp>
    </p:spTree>
    <p:extLst>
      <p:ext uri="{BB962C8B-B14F-4D97-AF65-F5344CB8AC3E}">
        <p14:creationId xmlns:p14="http://schemas.microsoft.com/office/powerpoint/2010/main" val="2490241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glicareNT_PowerpointTemplate_master slides_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TotalTime>
  <Words>571</Words>
  <Application>Microsoft Office PowerPoint</Application>
  <PresentationFormat>On-screen Show (4:3)</PresentationFormat>
  <Paragraphs>76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AnglicareNT_PowerpointTemplate_master slides_2</vt:lpstr>
      <vt:lpstr>PowerPoint Presentation</vt:lpstr>
      <vt:lpstr>Alice Springs – ABS Data</vt:lpstr>
      <vt:lpstr>Children’s Programs in Central Australia</vt:lpstr>
      <vt:lpstr>PowerPoint Presentation</vt:lpstr>
      <vt:lpstr>Useful Resources</vt:lpstr>
      <vt:lpstr>Children’s Services Networks</vt:lpstr>
    </vt:vector>
  </TitlesOfParts>
  <Company>DEECD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mwilliamson</dc:creator>
  <cp:lastModifiedBy>jfleming</cp:lastModifiedBy>
  <cp:revision>32</cp:revision>
  <cp:lastPrinted>2017-05-22T05:57:46Z</cp:lastPrinted>
  <dcterms:created xsi:type="dcterms:W3CDTF">2015-02-19T08:37:57Z</dcterms:created>
  <dcterms:modified xsi:type="dcterms:W3CDTF">2017-05-22T06:21:36Z</dcterms:modified>
</cp:coreProperties>
</file>