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301" r:id="rId3"/>
    <p:sldId id="307" r:id="rId4"/>
    <p:sldId id="308" r:id="rId5"/>
    <p:sldId id="303" r:id="rId6"/>
    <p:sldId id="296" r:id="rId7"/>
    <p:sldId id="306" r:id="rId8"/>
    <p:sldId id="289" r:id="rId9"/>
    <p:sldId id="290" r:id="rId10"/>
    <p:sldId id="300" r:id="rId1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82" autoAdjust="0"/>
  </p:normalViewPr>
  <p:slideViewPr>
    <p:cSldViewPr>
      <p:cViewPr>
        <p:scale>
          <a:sx n="75" d="100"/>
          <a:sy n="75" d="100"/>
        </p:scale>
        <p:origin x="-1422"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8516D5B-1089-43F1-B096-8DB9477E2EFF}" type="datetimeFigureOut">
              <a:rPr lang="en-AU" smtClean="0"/>
              <a:t>25/05/2017</a:t>
            </a:fld>
            <a:endParaRPr lang="en-AU"/>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5E3FF77-935A-4D9D-87AF-3184F4091DF0}" type="slidenum">
              <a:rPr lang="en-AU" smtClean="0"/>
              <a:t>‹#›</a:t>
            </a:fld>
            <a:endParaRPr lang="en-AU"/>
          </a:p>
        </p:txBody>
      </p:sp>
    </p:spTree>
    <p:extLst>
      <p:ext uri="{BB962C8B-B14F-4D97-AF65-F5344CB8AC3E}">
        <p14:creationId xmlns:p14="http://schemas.microsoft.com/office/powerpoint/2010/main" val="88320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0" indent="-171420">
              <a:buFont typeface="Arial" panose="020B0604020202020204" pitchFamily="34" charset="0"/>
              <a:buChar char="•"/>
            </a:pPr>
            <a:r>
              <a:rPr lang="en-AU" dirty="0" smtClean="0"/>
              <a:t>Introduction: The National Disability Insurance Scheme is providing significant reform for people with disability. </a:t>
            </a:r>
          </a:p>
          <a:p>
            <a:pPr marL="171420" indent="-171420">
              <a:buFont typeface="Arial" panose="020B0604020202020204" pitchFamily="34" charset="0"/>
              <a:buChar char="•"/>
            </a:pPr>
            <a:r>
              <a:rPr lang="en-AU" dirty="0" smtClean="0"/>
              <a:t>It is enabling them to access increased choice  and control over the types of services they want to support them, when they want these services delivered, and how.</a:t>
            </a:r>
          </a:p>
          <a:p>
            <a:pPr marL="171420" indent="-171420">
              <a:buFont typeface="Arial" panose="020B0604020202020204" pitchFamily="34" charset="0"/>
              <a:buChar char="•"/>
            </a:pPr>
            <a:r>
              <a:rPr lang="en-AU" dirty="0"/>
              <a:t>The </a:t>
            </a:r>
            <a:r>
              <a:rPr lang="en-AU" dirty="0" err="1"/>
              <a:t>NDIS</a:t>
            </a:r>
            <a:r>
              <a:rPr lang="en-AU" dirty="0"/>
              <a:t> is underpinned by the principles of choice and </a:t>
            </a:r>
            <a:r>
              <a:rPr lang="en-AU" dirty="0" smtClean="0"/>
              <a:t>control.</a:t>
            </a:r>
          </a:p>
          <a:p>
            <a:pPr marL="171420" indent="-171420">
              <a:buFont typeface="Arial" panose="020B0604020202020204" pitchFamily="34" charset="0"/>
              <a:buChar char="•"/>
            </a:pPr>
            <a:r>
              <a:rPr lang="en-AU" dirty="0" smtClean="0"/>
              <a:t>To achieve the successful implementation of the NDIS across Australia, it will need to ensure that all people with disability can have equal access to the benefits that it will deliver</a:t>
            </a:r>
            <a:r>
              <a:rPr lang="en-AU" dirty="0"/>
              <a:t> </a:t>
            </a:r>
            <a:r>
              <a:rPr lang="en-AU" dirty="0" smtClean="0"/>
              <a:t>so they can exercise choice and control.</a:t>
            </a:r>
          </a:p>
          <a:p>
            <a:pPr marL="171420" indent="-171420">
              <a:buFont typeface="Arial" panose="020B0604020202020204" pitchFamily="34" charset="0"/>
              <a:buChar char="•"/>
            </a:pPr>
            <a:r>
              <a:rPr lang="en-AU" dirty="0" smtClean="0"/>
              <a:t>The NT provides both challenges and opportunities for the </a:t>
            </a:r>
            <a:r>
              <a:rPr lang="en-AU" dirty="0" err="1" smtClean="0"/>
              <a:t>NDIS</a:t>
            </a:r>
            <a:r>
              <a:rPr lang="en-AU" dirty="0" smtClean="0"/>
              <a:t>  implementation.</a:t>
            </a:r>
          </a:p>
          <a:p>
            <a:pPr marL="171420" indent="-171420">
              <a:buFont typeface="Arial" panose="020B0604020202020204" pitchFamily="34" charset="0"/>
              <a:buChar char="•"/>
            </a:pPr>
            <a:r>
              <a:rPr lang="en-AU" dirty="0" smtClean="0"/>
              <a:t>Challenges of remoteness, thin- non-existent markets for disability supports, high risk of market failure, cultural considerations.</a:t>
            </a:r>
          </a:p>
          <a:p>
            <a:pPr marL="171420" indent="-171420">
              <a:buFont typeface="Arial" panose="020B0604020202020204" pitchFamily="34" charset="0"/>
              <a:buChar char="•"/>
            </a:pPr>
            <a:r>
              <a:rPr lang="en-AU" dirty="0" smtClean="0"/>
              <a:t>Opportunities include enhancing the support available to participants, maximising Indigenous economic participation in remote communities, developing and maturing the local market in the NT.</a:t>
            </a:r>
          </a:p>
        </p:txBody>
      </p:sp>
      <p:sp>
        <p:nvSpPr>
          <p:cNvPr id="4" name="Slide Number Placeholder 3"/>
          <p:cNvSpPr>
            <a:spLocks noGrp="1"/>
          </p:cNvSpPr>
          <p:nvPr>
            <p:ph type="sldNum" sz="quarter" idx="10"/>
          </p:nvPr>
        </p:nvSpPr>
        <p:spPr/>
        <p:txBody>
          <a:bodyPr/>
          <a:lstStyle/>
          <a:p>
            <a:fld id="{9A0B2447-E1B5-4214-9AFB-9B5DA7276B60}" type="slidenum">
              <a:rPr lang="en-AU" smtClean="0"/>
              <a:t>1</a:t>
            </a:fld>
            <a:endParaRPr lang="en-AU"/>
          </a:p>
        </p:txBody>
      </p:sp>
    </p:spTree>
    <p:extLst>
      <p:ext uri="{BB962C8B-B14F-4D97-AF65-F5344CB8AC3E}">
        <p14:creationId xmlns:p14="http://schemas.microsoft.com/office/powerpoint/2010/main" val="157179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0B2447-E1B5-4214-9AFB-9B5DA7276B60}" type="slidenum">
              <a:rPr lang="en-AU" smtClean="0"/>
              <a:t>10</a:t>
            </a:fld>
            <a:endParaRPr lang="en-AU"/>
          </a:p>
        </p:txBody>
      </p:sp>
    </p:spTree>
    <p:extLst>
      <p:ext uri="{BB962C8B-B14F-4D97-AF65-F5344CB8AC3E}">
        <p14:creationId xmlns:p14="http://schemas.microsoft.com/office/powerpoint/2010/main" val="268692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0B2447-E1B5-4214-9AFB-9B5DA7276B60}" type="slidenum">
              <a:rPr lang="en-AU" smtClean="0"/>
              <a:t>2</a:t>
            </a:fld>
            <a:endParaRPr lang="en-AU"/>
          </a:p>
        </p:txBody>
      </p:sp>
    </p:spTree>
    <p:extLst>
      <p:ext uri="{BB962C8B-B14F-4D97-AF65-F5344CB8AC3E}">
        <p14:creationId xmlns:p14="http://schemas.microsoft.com/office/powerpoint/2010/main" val="277513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10"/>
          </p:nvPr>
        </p:nvSpPr>
        <p:spPr/>
        <p:txBody>
          <a:bodyPr/>
          <a:lstStyle/>
          <a:p>
            <a:fld id="{9A0B2447-E1B5-4214-9AFB-9B5DA7276B60}" type="slidenum">
              <a:rPr lang="en-AU" smtClean="0"/>
              <a:t>3</a:t>
            </a:fld>
            <a:endParaRPr lang="en-AU"/>
          </a:p>
        </p:txBody>
      </p:sp>
    </p:spTree>
    <p:extLst>
      <p:ext uri="{BB962C8B-B14F-4D97-AF65-F5344CB8AC3E}">
        <p14:creationId xmlns:p14="http://schemas.microsoft.com/office/powerpoint/2010/main" val="168880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20" marR="0" lvl="1"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B2447-E1B5-4214-9AFB-9B5DA7276B60}" type="slidenum">
              <a:rPr lang="en-AU" smtClean="0"/>
              <a:t>4</a:t>
            </a:fld>
            <a:endParaRPr lang="en-AU"/>
          </a:p>
        </p:txBody>
      </p:sp>
    </p:spTree>
    <p:extLst>
      <p:ext uri="{BB962C8B-B14F-4D97-AF65-F5344CB8AC3E}">
        <p14:creationId xmlns:p14="http://schemas.microsoft.com/office/powerpoint/2010/main" val="206770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0B2447-E1B5-4214-9AFB-9B5DA7276B60}" type="slidenum">
              <a:rPr lang="en-AU" smtClean="0"/>
              <a:t>5</a:t>
            </a:fld>
            <a:endParaRPr lang="en-AU"/>
          </a:p>
        </p:txBody>
      </p:sp>
    </p:spTree>
    <p:extLst>
      <p:ext uri="{BB962C8B-B14F-4D97-AF65-F5344CB8AC3E}">
        <p14:creationId xmlns:p14="http://schemas.microsoft.com/office/powerpoint/2010/main" val="376472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8AD0D8-1511-4CE5-8DE3-458A544F892C}" type="slidenum">
              <a:rPr lang="en-AU" smtClean="0"/>
              <a:t>6</a:t>
            </a:fld>
            <a:endParaRPr lang="en-AU"/>
          </a:p>
        </p:txBody>
      </p:sp>
    </p:spTree>
    <p:extLst>
      <p:ext uri="{BB962C8B-B14F-4D97-AF65-F5344CB8AC3E}">
        <p14:creationId xmlns:p14="http://schemas.microsoft.com/office/powerpoint/2010/main" val="301950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20" marR="0" lvl="1"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0B2447-E1B5-4214-9AFB-9B5DA7276B60}" type="slidenum">
              <a:rPr lang="en-AU" smtClean="0"/>
              <a:t>7</a:t>
            </a:fld>
            <a:endParaRPr lang="en-AU"/>
          </a:p>
        </p:txBody>
      </p:sp>
    </p:spTree>
    <p:extLst>
      <p:ext uri="{BB962C8B-B14F-4D97-AF65-F5344CB8AC3E}">
        <p14:creationId xmlns:p14="http://schemas.microsoft.com/office/powerpoint/2010/main" val="85566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0B2447-E1B5-4214-9AFB-9B5DA7276B60}" type="slidenum">
              <a:rPr lang="en-AU" smtClean="0"/>
              <a:t>8</a:t>
            </a:fld>
            <a:endParaRPr lang="en-AU"/>
          </a:p>
        </p:txBody>
      </p:sp>
    </p:spTree>
    <p:extLst>
      <p:ext uri="{BB962C8B-B14F-4D97-AF65-F5344CB8AC3E}">
        <p14:creationId xmlns:p14="http://schemas.microsoft.com/office/powerpoint/2010/main" val="67596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solidFill>
                  <a:srgbClr val="4A1A50"/>
                </a:solidFill>
                <a:latin typeface="Arial"/>
                <a:cs typeface="Arial"/>
              </a:rPr>
              <a:t>The NDIS will be made available progressively across the Territory over the next three years. </a:t>
            </a:r>
          </a:p>
          <a:p>
            <a:endParaRPr lang="en-AU" sz="1000" dirty="0">
              <a:solidFill>
                <a:srgbClr val="4A1A50"/>
              </a:solidFill>
              <a:latin typeface="Arial"/>
              <a:cs typeface="Arial"/>
            </a:endParaRPr>
          </a:p>
          <a:p>
            <a:r>
              <a:rPr lang="en-AU" sz="1000" dirty="0">
                <a:solidFill>
                  <a:srgbClr val="4A1A50"/>
                </a:solidFill>
                <a:latin typeface="Arial"/>
                <a:cs typeface="Arial"/>
              </a:rPr>
              <a:t>The NDIS is being introduced in stages, because it’s a big change and it is important to get it right and make it sustainable.</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The NDIS trial commenced on 1 July 2014 in the Barkly region and the transition to full scheme commenced  from 1 July 2016.  Full scheme will commence from 1 July 2019.</a:t>
            </a:r>
          </a:p>
          <a:p>
            <a:pPr lvl="0"/>
            <a:endParaRPr lang="en-AU" sz="1000" dirty="0">
              <a:latin typeface="Arial" panose="020B0604020202020204" pitchFamily="34" charset="0"/>
              <a:cs typeface="Arial" panose="020B0604020202020204" pitchFamily="34" charset="0"/>
            </a:endParaRPr>
          </a:p>
          <a:p>
            <a:r>
              <a:rPr lang="en-AU" sz="1000" b="1" dirty="0">
                <a:latin typeface="Arial" panose="020B0604020202020204" pitchFamily="34" charset="0"/>
                <a:cs typeface="Arial" panose="020B0604020202020204" pitchFamily="34" charset="0"/>
              </a:rPr>
              <a:t>Phasing</a:t>
            </a:r>
          </a:p>
          <a:p>
            <a:pPr marL="171420"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In the NT, transition to the NDIS will be implemented on a geographical basis in the following order:</a:t>
            </a:r>
          </a:p>
          <a:p>
            <a:pPr marL="628540" lvl="1"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East Arnhem will transition from 1 January 2017;</a:t>
            </a:r>
          </a:p>
          <a:p>
            <a:pPr marL="628540" lvl="1"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Darwin Remote and Katherine will transition from 1 July 2017; and </a:t>
            </a:r>
          </a:p>
          <a:p>
            <a:pPr marL="628540" lvl="1"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Darwin Urban and Central Australia (including Alice Springs) will transition from 1 July 2018.</a:t>
            </a:r>
          </a:p>
          <a:p>
            <a:pPr marL="171420"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In addition, to the abovementioned transition schedule, eligible clients of Support Accommodation services, including Commonwealth Residential Aged Care, will be prioritised for transition on a geographical basis in the following order:</a:t>
            </a:r>
          </a:p>
          <a:p>
            <a:pPr marL="628540" lvl="1"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Darwin Urban will transition from 1 January 2017; and</a:t>
            </a:r>
          </a:p>
          <a:p>
            <a:pPr marL="628540" lvl="1" indent="-171420">
              <a:buFont typeface="Arial" panose="020B0604020202020204" pitchFamily="34" charset="0"/>
              <a:buChar char="•"/>
            </a:pPr>
            <a:r>
              <a:rPr lang="en-AU" sz="1000" dirty="0">
                <a:latin typeface="Arial" panose="020B0604020202020204" pitchFamily="34" charset="0"/>
                <a:cs typeface="Arial" panose="020B0604020202020204" pitchFamily="34" charset="0"/>
              </a:rPr>
              <a:t>Alice Springs and Katherine will transition from 1 July 2017.</a:t>
            </a:r>
          </a:p>
          <a:p>
            <a:pPr marL="457120" lvl="1"/>
            <a:endParaRPr lang="en-AU" sz="1000" dirty="0">
              <a:latin typeface="Arial" panose="020B0604020202020204" pitchFamily="34" charset="0"/>
              <a:cs typeface="Arial" panose="020B0604020202020204" pitchFamily="34" charset="0"/>
            </a:endParaRPr>
          </a:p>
          <a:p>
            <a:r>
              <a:rPr lang="en-AU" b="1" dirty="0" smtClean="0"/>
              <a:t>Darwin remote region</a:t>
            </a:r>
          </a:p>
          <a:p>
            <a:pPr>
              <a:buFont typeface="Arial" panose="020B0604020202020204" pitchFamily="34" charset="0"/>
              <a:buChar char="•"/>
            </a:pPr>
            <a:r>
              <a:rPr lang="en-AU" dirty="0" smtClean="0"/>
              <a:t>Roper Gulf</a:t>
            </a:r>
          </a:p>
          <a:p>
            <a:pPr>
              <a:buFont typeface="Arial" panose="020B0604020202020204" pitchFamily="34" charset="0"/>
              <a:buChar char="•"/>
            </a:pPr>
            <a:r>
              <a:rPr lang="en-AU" dirty="0" smtClean="0"/>
              <a:t>Tiwi Islands</a:t>
            </a:r>
          </a:p>
          <a:p>
            <a:pPr>
              <a:buFont typeface="Arial" panose="020B0604020202020204" pitchFamily="34" charset="0"/>
              <a:buChar char="•"/>
            </a:pPr>
            <a:r>
              <a:rPr lang="en-AU" dirty="0" smtClean="0"/>
              <a:t>Victoria-Daly</a:t>
            </a:r>
          </a:p>
          <a:p>
            <a:pPr>
              <a:buFont typeface="Arial" panose="020B0604020202020204" pitchFamily="34" charset="0"/>
              <a:buChar char="•"/>
            </a:pPr>
            <a:r>
              <a:rPr lang="en-AU" dirty="0" smtClean="0"/>
              <a:t>West Arnhem</a:t>
            </a:r>
          </a:p>
          <a:p>
            <a:pPr>
              <a:buFont typeface="Arial" panose="020B0604020202020204" pitchFamily="34" charset="0"/>
              <a:buChar char="•"/>
            </a:pPr>
            <a:r>
              <a:rPr lang="en-AU" dirty="0" smtClean="0"/>
              <a:t>West Daly Region</a:t>
            </a:r>
          </a:p>
          <a:p>
            <a:pPr>
              <a:buFont typeface="Arial" panose="020B0604020202020204" pitchFamily="34" charset="0"/>
              <a:buChar char="•"/>
            </a:pPr>
            <a:endParaRPr lang="en-AU" dirty="0" smtClean="0"/>
          </a:p>
          <a:p>
            <a:pPr>
              <a:buFont typeface="Arial" panose="020B0604020202020204" pitchFamily="34" charset="0"/>
              <a:buNone/>
            </a:pPr>
            <a:r>
              <a:rPr lang="en-AU" b="1" dirty="0" smtClean="0"/>
              <a:t>Central</a:t>
            </a:r>
            <a:r>
              <a:rPr lang="en-AU" b="1" baseline="0" dirty="0" smtClean="0"/>
              <a:t> Australia</a:t>
            </a:r>
          </a:p>
          <a:p>
            <a:r>
              <a:rPr lang="en-AU" dirty="0" smtClean="0">
                <a:effectLst/>
              </a:rPr>
              <a:t>Alice Springs</a:t>
            </a:r>
          </a:p>
          <a:p>
            <a:r>
              <a:rPr lang="en-AU" dirty="0" smtClean="0">
                <a:effectLst/>
              </a:rPr>
              <a:t>Central Desert</a:t>
            </a:r>
          </a:p>
          <a:p>
            <a:r>
              <a:rPr lang="en-AU" dirty="0" smtClean="0">
                <a:effectLst/>
              </a:rPr>
              <a:t>MacDonnell</a:t>
            </a:r>
          </a:p>
          <a:p>
            <a:endParaRPr lang="en-AU" dirty="0" smtClean="0">
              <a:effectLst/>
            </a:endParaRPr>
          </a:p>
          <a:p>
            <a:r>
              <a:rPr lang="en-AU" b="1" dirty="0" smtClean="0">
                <a:effectLst/>
              </a:rPr>
              <a:t>Darwin</a:t>
            </a:r>
            <a:r>
              <a:rPr lang="en-AU" b="1" baseline="0" dirty="0" smtClean="0">
                <a:effectLst/>
              </a:rPr>
              <a:t> Urban</a:t>
            </a:r>
          </a:p>
          <a:p>
            <a:r>
              <a:rPr lang="en-AU" dirty="0" err="1" smtClean="0">
                <a:effectLst/>
              </a:rPr>
              <a:t>Belyuen</a:t>
            </a:r>
            <a:endParaRPr lang="en-AU" dirty="0" smtClean="0">
              <a:effectLst/>
            </a:endParaRPr>
          </a:p>
          <a:p>
            <a:r>
              <a:rPr lang="en-AU" dirty="0" err="1" smtClean="0">
                <a:effectLst/>
              </a:rPr>
              <a:t>Coomalie</a:t>
            </a:r>
            <a:endParaRPr lang="en-AU" dirty="0" smtClean="0">
              <a:effectLst/>
            </a:endParaRPr>
          </a:p>
          <a:p>
            <a:r>
              <a:rPr lang="en-AU" dirty="0" smtClean="0">
                <a:effectLst/>
              </a:rPr>
              <a:t>Darwin</a:t>
            </a:r>
          </a:p>
          <a:p>
            <a:r>
              <a:rPr lang="en-AU" dirty="0" smtClean="0">
                <a:effectLst/>
              </a:rPr>
              <a:t>Litchfield</a:t>
            </a:r>
          </a:p>
          <a:p>
            <a:r>
              <a:rPr lang="en-AU" dirty="0" smtClean="0">
                <a:effectLst/>
              </a:rPr>
              <a:t>Palmerston</a:t>
            </a:r>
          </a:p>
          <a:p>
            <a:r>
              <a:rPr lang="en-AU" dirty="0" err="1" smtClean="0">
                <a:effectLst/>
              </a:rPr>
              <a:t>Wagait</a:t>
            </a:r>
            <a:endParaRPr lang="en-AU" dirty="0" smtClean="0">
              <a:effectLst/>
            </a:endParaRPr>
          </a:p>
          <a:p>
            <a:endParaRPr lang="en-AU" dirty="0" smtClean="0"/>
          </a:p>
          <a:p>
            <a:pPr marL="457120" lvl="1"/>
            <a:endParaRPr lang="en-AU"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0B2447-E1B5-4214-9AFB-9B5DA7276B60}" type="slidenum">
              <a:rPr lang="en-AU" smtClean="0"/>
              <a:t>9</a:t>
            </a:fld>
            <a:endParaRPr lang="en-AU"/>
          </a:p>
        </p:txBody>
      </p:sp>
    </p:spTree>
    <p:extLst>
      <p:ext uri="{BB962C8B-B14F-4D97-AF65-F5344CB8AC3E}">
        <p14:creationId xmlns:p14="http://schemas.microsoft.com/office/powerpoint/2010/main" val="85566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5A03E88-5BF0-4728-BFFC-A78626597B48}" type="datetime1">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271019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94F212-B215-442A-B2E2-031814DAEA09}" type="datetime1">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354250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D8D5FA-1339-45C0-BC8F-4341A4468A7C}" type="datetime1">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105303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B0A1248-EA84-48A6-BF0F-F90CBE1E7946}" type="datetime1">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275580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45434-D549-472E-A70F-E19091FEACA2}" type="datetime1">
              <a:rPr lang="en-AU" smtClean="0"/>
              <a:t>25/05/2017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3942646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986E11D-7A28-475E-9488-8B5C74FEB035}" type="datetime1">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300426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BA6D3F8-2CD0-4D2F-A4F1-0C7B791E5284}" type="datetime1">
              <a:rPr lang="en-AU" smtClean="0"/>
              <a:t>25/05/2017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142945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0A8602E-8D08-4A55-986D-A8B2DF35DA37}" type="datetime1">
              <a:rPr lang="en-AU" smtClean="0"/>
              <a:t>25/05/2017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345738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92731-8754-4B47-A85B-C478191B797C}" type="datetime1">
              <a:rPr lang="en-AU" smtClean="0"/>
              <a:t>25/05/2017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179387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328F1-5450-4749-A874-C72133CEA9E4}" type="datetime1">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92668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E8917-019B-4CB7-A161-9A1EF2106AC8}" type="datetime1">
              <a:rPr lang="en-AU" smtClean="0"/>
              <a:t>25/05/2017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A741734-5C7B-4D7B-A6AD-71FE61CB7AE9}" type="slidenum">
              <a:rPr lang="en-AU" smtClean="0"/>
              <a:t>‹#›</a:t>
            </a:fld>
            <a:endParaRPr lang="en-AU"/>
          </a:p>
        </p:txBody>
      </p:sp>
    </p:spTree>
    <p:extLst>
      <p:ext uri="{BB962C8B-B14F-4D97-AF65-F5344CB8AC3E}">
        <p14:creationId xmlns:p14="http://schemas.microsoft.com/office/powerpoint/2010/main" val="400613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60E8F-4619-4771-B35C-5FA49615C860}" type="datetime1">
              <a:rPr lang="en-AU" smtClean="0"/>
              <a:t>25/05/2017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41734-5C7B-4D7B-A6AD-71FE61CB7AE9}" type="slidenum">
              <a:rPr lang="en-AU" smtClean="0"/>
              <a:t>‹#›</a:t>
            </a:fld>
            <a:endParaRPr lang="en-AU"/>
          </a:p>
        </p:txBody>
      </p:sp>
    </p:spTree>
    <p:extLst>
      <p:ext uri="{BB962C8B-B14F-4D97-AF65-F5344CB8AC3E}">
        <p14:creationId xmlns:p14="http://schemas.microsoft.com/office/powerpoint/2010/main" val="247329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entralaustraliaintake.ths@nt.gov.au" TargetMode="Externa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exor\AppData\Local\Microsoft\Windows\Temporary Internet Files\Content.Outlook\JCPB4571\9 year old music therapy 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8" y="2360496"/>
            <a:ext cx="2352000" cy="352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exor\AppData\Local\Microsoft\Windows\Temporary Internet Files\Content.Outlook\JCPB4571\9 year old music therapy 2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271617"/>
            <a:ext cx="2352001" cy="352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DIS PPT header.png"/>
          <p:cNvPicPr>
            <a:picLocks noChangeAspect="1"/>
          </p:cNvPicPr>
          <p:nvPr/>
        </p:nvPicPr>
        <p:blipFill>
          <a:blip r:embed="rId5"/>
          <a:stretch>
            <a:fillRect/>
          </a:stretch>
        </p:blipFill>
        <p:spPr>
          <a:xfrm>
            <a:off x="-36512" y="0"/>
            <a:ext cx="9204059" cy="2376000"/>
          </a:xfrm>
          <a:prstGeom prst="rect">
            <a:avLst/>
          </a:prstGeom>
        </p:spPr>
      </p:pic>
      <p:pic>
        <p:nvPicPr>
          <p:cNvPr id="7" name="Picture 6"/>
          <p:cNvPicPr/>
          <p:nvPr/>
        </p:nvPicPr>
        <p:blipFill rotWithShape="1">
          <a:blip r:embed="rId6" cstate="print">
            <a:extLst>
              <a:ext uri="{28A0092B-C50C-407E-A947-70E740481C1C}">
                <a14:useLocalDpi xmlns:a14="http://schemas.microsoft.com/office/drawing/2010/main" val="0"/>
              </a:ext>
            </a:extLst>
          </a:blip>
          <a:srcRect l="62232" t="11389" r="1" b="73042"/>
          <a:stretch/>
        </p:blipFill>
        <p:spPr bwMode="auto">
          <a:xfrm>
            <a:off x="-36512" y="0"/>
            <a:ext cx="6851298" cy="1484784"/>
          </a:xfrm>
          <a:prstGeom prst="rect">
            <a:avLst/>
          </a:prstGeom>
          <a:ln>
            <a:noFill/>
          </a:ln>
          <a:extLst>
            <a:ext uri="{53640926-AAD7-44D8-BBD7-CCE9431645EC}">
              <a14:shadowObscured xmlns:a14="http://schemas.microsoft.com/office/drawing/2010/main"/>
            </a:ext>
          </a:extLst>
        </p:spPr>
      </p:pic>
      <p:pic>
        <p:nvPicPr>
          <p:cNvPr id="10" name="Picture 9" descr="NDIS PPT Footer.png"/>
          <p:cNvPicPr>
            <a:picLocks noChangeAspect="1"/>
          </p:cNvPicPr>
          <p:nvPr/>
        </p:nvPicPr>
        <p:blipFill>
          <a:blip r:embed="rId7"/>
          <a:srcRect l="27506"/>
          <a:stretch>
            <a:fillRect/>
          </a:stretch>
        </p:blipFill>
        <p:spPr>
          <a:xfrm>
            <a:off x="-36210" y="5805641"/>
            <a:ext cx="9190901" cy="1079743"/>
          </a:xfrm>
          <a:prstGeom prst="rect">
            <a:avLst/>
          </a:prstGeom>
        </p:spPr>
      </p:pic>
      <p:sp>
        <p:nvSpPr>
          <p:cNvPr id="8" name="Title 1"/>
          <p:cNvSpPr>
            <a:spLocks noGrp="1"/>
          </p:cNvSpPr>
          <p:nvPr>
            <p:ph type="ctrTitle"/>
          </p:nvPr>
        </p:nvSpPr>
        <p:spPr>
          <a:xfrm>
            <a:off x="24958" y="188640"/>
            <a:ext cx="6779290" cy="1102519"/>
          </a:xfrm>
        </p:spPr>
        <p:txBody>
          <a:bodyPr anchor="t">
            <a:noAutofit/>
          </a:bodyPr>
          <a:lstStyle/>
          <a:p>
            <a:pPr algn="l"/>
            <a: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t>Office </a:t>
            </a:r>
            <a:r>
              <a:rPr lang="en-AU" sz="4000" b="1" dirty="0">
                <a:solidFill>
                  <a:schemeClr val="bg1"/>
                </a:solidFill>
                <a:latin typeface="Lato" panose="020F0502020204030203" pitchFamily="34" charset="0"/>
                <a:ea typeface="Lato" panose="020F0502020204030203" pitchFamily="34" charset="0"/>
                <a:cs typeface="Lato" panose="020F0502020204030203" pitchFamily="34" charset="0"/>
              </a:rPr>
              <a:t>of </a:t>
            </a:r>
            <a: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t>Disability </a:t>
            </a:r>
            <a:b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br>
            <a:r>
              <a:rPr lang="en-AU" sz="2400" b="1" dirty="0" err="1" smtClean="0">
                <a:solidFill>
                  <a:schemeClr val="bg1"/>
                </a:solidFill>
                <a:latin typeface="Lato" panose="020F0502020204030203" pitchFamily="34" charset="0"/>
                <a:ea typeface="Lato" panose="020F0502020204030203" pitchFamily="34" charset="0"/>
                <a:cs typeface="Lato" panose="020F0502020204030203" pitchFamily="34" charset="0"/>
              </a:rPr>
              <a:t>Disability</a:t>
            </a:r>
            <a:r>
              <a:rPr lang="en-AU" sz="2400" b="1" dirty="0" smtClean="0">
                <a:solidFill>
                  <a:schemeClr val="bg1"/>
                </a:solidFill>
                <a:latin typeface="Lato" panose="020F0502020204030203" pitchFamily="34" charset="0"/>
                <a:ea typeface="Lato" panose="020F0502020204030203" pitchFamily="34" charset="0"/>
                <a:cs typeface="Lato" panose="020F0502020204030203" pitchFamily="34" charset="0"/>
              </a:rPr>
              <a:t> Services Alice Springs</a:t>
            </a:r>
            <a:endParaRPr lang="en-AU" sz="40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12" descr="C:\Users\rexor\AppData\Local\Microsoft\Windows\Temporary Internet Files\Content.Outlook\JCPB4571\BT_DSF9542.jpg"/>
          <p:cNvPicPr>
            <a:picLocks noChangeAspect="1"/>
          </p:cNvPicPr>
          <p:nvPr/>
        </p:nvPicPr>
        <p:blipFill rotWithShape="1">
          <a:blip r:embed="rId8" cstate="print">
            <a:extLst>
              <a:ext uri="{28A0092B-C50C-407E-A947-70E740481C1C}">
                <a14:useLocalDpi xmlns:a14="http://schemas.microsoft.com/office/drawing/2010/main" val="0"/>
              </a:ext>
            </a:extLst>
          </a:blip>
          <a:srcRect l="3143" r="6718"/>
          <a:stretch/>
        </p:blipFill>
        <p:spPr bwMode="auto">
          <a:xfrm>
            <a:off x="1958340" y="2348879"/>
            <a:ext cx="5061932" cy="3456000"/>
          </a:xfrm>
          <a:prstGeom prst="rect">
            <a:avLst/>
          </a:prstGeom>
          <a:noFill/>
          <a:ln>
            <a:noFill/>
          </a:ln>
        </p:spPr>
      </p:pic>
      <p:sp>
        <p:nvSpPr>
          <p:cNvPr id="11" name="TextBox 10"/>
          <p:cNvSpPr txBox="1"/>
          <p:nvPr/>
        </p:nvSpPr>
        <p:spPr>
          <a:xfrm>
            <a:off x="179512" y="5949280"/>
            <a:ext cx="5544616" cy="400110"/>
          </a:xfrm>
          <a:prstGeom prst="rect">
            <a:avLst/>
          </a:prstGeom>
          <a:noFill/>
        </p:spPr>
        <p:txBody>
          <a:bodyPr wrap="square" rtlCol="0">
            <a:spAutoFit/>
          </a:bodyPr>
          <a:lstStyle/>
          <a:p>
            <a:r>
              <a:rPr lang="en-AU" sz="2000" i="1" dirty="0" smtClean="0">
                <a:solidFill>
                  <a:schemeClr val="bg1"/>
                </a:solidFill>
                <a:latin typeface="Lato" panose="020F0502020204030203" pitchFamily="34" charset="0"/>
                <a:ea typeface="Lato" panose="020F0502020204030203" pitchFamily="34" charset="0"/>
                <a:cs typeface="Lato" panose="020F0502020204030203" pitchFamily="34" charset="0"/>
              </a:rPr>
              <a:t>25May 2017</a:t>
            </a:r>
          </a:p>
        </p:txBody>
      </p:sp>
    </p:spTree>
    <p:extLst>
      <p:ext uri="{BB962C8B-B14F-4D97-AF65-F5344CB8AC3E}">
        <p14:creationId xmlns:p14="http://schemas.microsoft.com/office/powerpoint/2010/main" val="2965698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NDIS PPT Header2.png"/>
          <p:cNvPicPr>
            <a:picLocks noChangeAspect="1"/>
          </p:cNvPicPr>
          <p:nvPr/>
        </p:nvPicPr>
        <p:blipFill>
          <a:blip r:embed="rId3"/>
          <a:stretch>
            <a:fillRect/>
          </a:stretch>
        </p:blipFill>
        <p:spPr>
          <a:xfrm>
            <a:off x="-36513" y="0"/>
            <a:ext cx="9191203" cy="1837550"/>
          </a:xfrm>
          <a:prstGeom prst="rect">
            <a:avLst/>
          </a:prstGeom>
        </p:spPr>
      </p:pic>
      <p:pic>
        <p:nvPicPr>
          <p:cNvPr id="13" name="Picture 12"/>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36513" y="1556792"/>
            <a:ext cx="9191203" cy="1340769"/>
          </a:xfrm>
          <a:prstGeom prst="rect">
            <a:avLst/>
          </a:prstGeom>
          <a:ln>
            <a:noFill/>
          </a:ln>
          <a:extLst>
            <a:ext uri="{53640926-AAD7-44D8-BBD7-CCE9431645EC}">
              <a14:shadowObscured xmlns:a14="http://schemas.microsoft.com/office/drawing/2010/main"/>
            </a:ext>
          </a:extLst>
        </p:spPr>
      </p:pic>
      <p:pic>
        <p:nvPicPr>
          <p:cNvPr id="10" name="Picture 9" descr="NDIS PPT Footer.png"/>
          <p:cNvPicPr>
            <a:picLocks noChangeAspect="1"/>
          </p:cNvPicPr>
          <p:nvPr/>
        </p:nvPicPr>
        <p:blipFill>
          <a:blip r:embed="rId5"/>
          <a:srcRect l="27506"/>
          <a:stretch>
            <a:fillRect/>
          </a:stretch>
        </p:blipFill>
        <p:spPr>
          <a:xfrm>
            <a:off x="0" y="5791200"/>
            <a:ext cx="9154691" cy="1079743"/>
          </a:xfrm>
          <a:prstGeom prst="rect">
            <a:avLst/>
          </a:prstGeom>
        </p:spPr>
      </p:pic>
      <p:pic>
        <p:nvPicPr>
          <p:cNvPr id="4098" name="Picture 2" descr="C:\Users\akwan\Pictures\Toddler group\DSC_01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4" y="2420888"/>
            <a:ext cx="4392489" cy="349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kwan\Pictures\Toddler group\DSC_035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2420887"/>
            <a:ext cx="5177633" cy="3492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9512" y="1642401"/>
            <a:ext cx="5904656" cy="584775"/>
          </a:xfrm>
          <a:prstGeom prst="rect">
            <a:avLst/>
          </a:prstGeom>
          <a:noFill/>
        </p:spPr>
        <p:txBody>
          <a:bodyPr wrap="square" rtlCol="0">
            <a:spAutoFit/>
          </a:bodyPr>
          <a:lstStyle/>
          <a:p>
            <a:r>
              <a:rPr lang="en-AU" sz="3200" dirty="0" smtClean="0">
                <a:solidFill>
                  <a:schemeClr val="bg1"/>
                </a:solidFill>
              </a:rPr>
              <a:t>Questions</a:t>
            </a:r>
            <a:endParaRPr lang="en-AU" sz="3200" dirty="0">
              <a:solidFill>
                <a:schemeClr val="bg1"/>
              </a:solidFill>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8"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pic>
        <p:nvPicPr>
          <p:cNvPr id="819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4" y="0"/>
            <a:ext cx="9180514"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82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7" name="Title 1"/>
          <p:cNvSpPr txBox="1">
            <a:spLocks/>
          </p:cNvSpPr>
          <p:nvPr/>
        </p:nvSpPr>
        <p:spPr>
          <a:xfrm>
            <a:off x="457200" y="170993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600" b="1" dirty="0" smtClean="0">
                <a:solidFill>
                  <a:srgbClr val="981F4B"/>
                </a:solidFill>
                <a:latin typeface="Lato"/>
                <a:cs typeface="Lato"/>
              </a:rPr>
              <a:t>Presentation Outline</a:t>
            </a:r>
            <a:endParaRPr lang="en-US" sz="3600" b="1" dirty="0">
              <a:solidFill>
                <a:srgbClr val="981F4B"/>
              </a:solidFill>
              <a:latin typeface="Lato"/>
              <a:cs typeface="Lato"/>
            </a:endParaRPr>
          </a:p>
        </p:txBody>
      </p:sp>
      <p:pic>
        <p:nvPicPr>
          <p:cNvPr id="9"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sp>
        <p:nvSpPr>
          <p:cNvPr id="13" name="Content Placeholder 7"/>
          <p:cNvSpPr>
            <a:spLocks noGrp="1"/>
          </p:cNvSpPr>
          <p:nvPr>
            <p:ph idx="1"/>
          </p:nvPr>
        </p:nvSpPr>
        <p:spPr>
          <a:xfrm>
            <a:off x="323528" y="2708920"/>
            <a:ext cx="8363272" cy="3600400"/>
          </a:xfrm>
        </p:spPr>
        <p:txBody>
          <a:bodyPr>
            <a:normAutofit/>
          </a:bodyPr>
          <a:lstStyle/>
          <a:p>
            <a:pPr marL="0" indent="0" fontAlgn="ctr">
              <a:buNone/>
            </a:pPr>
            <a:endParaRPr lang="en-AU" sz="1100" dirty="0" smtClean="0"/>
          </a:p>
          <a:p>
            <a:pPr fontAlgn="ctr"/>
            <a:r>
              <a:rPr lang="en-AU" dirty="0" smtClean="0"/>
              <a:t>Who </a:t>
            </a:r>
            <a:r>
              <a:rPr lang="en-AU" dirty="0" smtClean="0"/>
              <a:t>is eligible and how to access support through the Office of Disability.</a:t>
            </a:r>
          </a:p>
          <a:p>
            <a:pPr fontAlgn="ctr"/>
            <a:r>
              <a:rPr lang="en-AU" dirty="0" smtClean="0"/>
              <a:t>What is the role of the Office of Disability. </a:t>
            </a:r>
          </a:p>
          <a:p>
            <a:pPr fontAlgn="ctr"/>
            <a:r>
              <a:rPr lang="en-AU" dirty="0" smtClean="0"/>
              <a:t>What disability support/services are available in Alice Springs   </a:t>
            </a:r>
          </a:p>
          <a:p>
            <a:pPr fontAlgn="ctr"/>
            <a:r>
              <a:rPr lang="en-AU" dirty="0" smtClean="0"/>
              <a:t>Roll out of the NDIS in Central Australia. </a:t>
            </a:r>
            <a:endParaRPr lang="en-AU"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66" y="1"/>
            <a:ext cx="6847790" cy="1580362"/>
          </a:xfrm>
          <a:prstGeom prst="rect">
            <a:avLst/>
          </a:prstGeom>
        </p:spPr>
      </p:pic>
      <p:sp>
        <p:nvSpPr>
          <p:cNvPr id="5" name="Rectangle 4"/>
          <p:cNvSpPr/>
          <p:nvPr/>
        </p:nvSpPr>
        <p:spPr>
          <a:xfrm>
            <a:off x="395536" y="251573"/>
            <a:ext cx="4572000" cy="1077218"/>
          </a:xfrm>
          <a:prstGeom prst="rect">
            <a:avLst/>
          </a:prstGeom>
        </p:spPr>
        <p:txBody>
          <a:bodyPr>
            <a:spAutoFit/>
          </a:bodyPr>
          <a:lstStyle/>
          <a:p>
            <a:r>
              <a:rPr lang="en-AU" sz="4000" b="1" dirty="0">
                <a:solidFill>
                  <a:prstClr val="white"/>
                </a:solidFill>
                <a:latin typeface="Lato" panose="020F0502020204030203" pitchFamily="34" charset="0"/>
                <a:ea typeface="Lato" panose="020F0502020204030203" pitchFamily="34" charset="0"/>
                <a:cs typeface="Lato" panose="020F0502020204030203" pitchFamily="34" charset="0"/>
              </a:rPr>
              <a:t>Office of Disability </a:t>
            </a:r>
            <a:br>
              <a:rPr lang="en-AU" sz="4000" b="1" dirty="0">
                <a:solidFill>
                  <a:prstClr val="white"/>
                </a:solidFill>
                <a:latin typeface="Lato" panose="020F0502020204030203" pitchFamily="34" charset="0"/>
                <a:ea typeface="Lato" panose="020F0502020204030203" pitchFamily="34" charset="0"/>
                <a:cs typeface="Lato" panose="020F0502020204030203" pitchFamily="34" charset="0"/>
              </a:rPr>
            </a:br>
            <a:r>
              <a:rPr lang="en-AU" sz="2400" b="1" dirty="0" err="1">
                <a:solidFill>
                  <a:prstClr val="white"/>
                </a:solidFill>
                <a:latin typeface="Lato" panose="020F0502020204030203" pitchFamily="34" charset="0"/>
                <a:ea typeface="Lato" panose="020F0502020204030203" pitchFamily="34" charset="0"/>
                <a:cs typeface="Lato" panose="020F0502020204030203" pitchFamily="34" charset="0"/>
              </a:rPr>
              <a:t>Disability</a:t>
            </a:r>
            <a:r>
              <a:rPr lang="en-AU" sz="2400" b="1" dirty="0">
                <a:solidFill>
                  <a:prstClr val="white"/>
                </a:solidFill>
                <a:latin typeface="Lato" panose="020F0502020204030203" pitchFamily="34" charset="0"/>
                <a:ea typeface="Lato" panose="020F0502020204030203" pitchFamily="34" charset="0"/>
                <a:cs typeface="Lato" panose="020F0502020204030203" pitchFamily="34" charset="0"/>
              </a:rPr>
              <a:t> Services Alice Springs</a:t>
            </a:r>
            <a:endParaRPr lang="en-AU" dirty="0"/>
          </a:p>
        </p:txBody>
      </p:sp>
    </p:spTree>
    <p:extLst>
      <p:ext uri="{BB962C8B-B14F-4D97-AF65-F5344CB8AC3E}">
        <p14:creationId xmlns:p14="http://schemas.microsoft.com/office/powerpoint/2010/main" val="747660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sp>
        <p:nvSpPr>
          <p:cNvPr id="7" name="Title 1"/>
          <p:cNvSpPr txBox="1">
            <a:spLocks/>
          </p:cNvSpPr>
          <p:nvPr/>
        </p:nvSpPr>
        <p:spPr>
          <a:xfrm>
            <a:off x="179512" y="1709936"/>
            <a:ext cx="8856984" cy="7109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200" b="1" dirty="0" smtClean="0">
                <a:solidFill>
                  <a:srgbClr val="981F4B"/>
                </a:solidFill>
                <a:latin typeface="Lato"/>
                <a:cs typeface="Lato"/>
              </a:rPr>
              <a:t>Eligibility </a:t>
            </a:r>
            <a:endParaRPr lang="en-US" sz="3200" b="1" dirty="0">
              <a:solidFill>
                <a:srgbClr val="981F4B"/>
              </a:solidFill>
              <a:latin typeface="Lato"/>
              <a:cs typeface="Lato"/>
            </a:endParaRPr>
          </a:p>
        </p:txBody>
      </p:sp>
      <p:pic>
        <p:nvPicPr>
          <p:cNvPr id="9"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sp>
        <p:nvSpPr>
          <p:cNvPr id="14" name="Content Placeholder 7"/>
          <p:cNvSpPr>
            <a:spLocks noGrp="1"/>
          </p:cNvSpPr>
          <p:nvPr>
            <p:ph idx="1"/>
          </p:nvPr>
        </p:nvSpPr>
        <p:spPr>
          <a:xfrm>
            <a:off x="141677" y="2161272"/>
            <a:ext cx="8815084" cy="1690067"/>
          </a:xfrm>
        </p:spPr>
        <p:txBody>
          <a:bodyPr anchor="ctr">
            <a:normAutofit fontScale="70000" lnSpcReduction="20000"/>
          </a:bodyPr>
          <a:lstStyle/>
          <a:p>
            <a:pPr algn="just"/>
            <a:r>
              <a:rPr lang="en-AU" dirty="0" smtClean="0"/>
              <a:t>Have a permanent and stable disability that significantly impacts  the way you live and requires ongoing support and access to services. </a:t>
            </a:r>
          </a:p>
          <a:p>
            <a:pPr algn="just"/>
            <a:r>
              <a:rPr lang="en-AU" dirty="0" smtClean="0"/>
              <a:t>Be an Australian citizen and permanent resident of the NT aged between 0 and 65</a:t>
            </a:r>
            <a:r>
              <a:rPr lang="en-AU" dirty="0" smtClean="0"/>
              <a:t>.</a:t>
            </a:r>
          </a:p>
          <a:p>
            <a:pPr marL="0" indent="0">
              <a:buNone/>
            </a:pPr>
            <a:endParaRPr lang="en-AU" sz="1400" dirty="0"/>
          </a:p>
        </p:txBody>
      </p:sp>
      <p:sp>
        <p:nvSpPr>
          <p:cNvPr id="8" name="Title 1"/>
          <p:cNvSpPr txBox="1">
            <a:spLocks/>
          </p:cNvSpPr>
          <p:nvPr/>
        </p:nvSpPr>
        <p:spPr>
          <a:xfrm rot="10800000" flipV="1">
            <a:off x="165295" y="3348850"/>
            <a:ext cx="8917709" cy="8200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000" b="1" dirty="0" smtClean="0">
                <a:solidFill>
                  <a:srgbClr val="981F4B"/>
                </a:solidFill>
                <a:latin typeface="Lato"/>
                <a:cs typeface="Lato"/>
              </a:rPr>
              <a:t>Accessing support </a:t>
            </a:r>
            <a:r>
              <a:rPr lang="en-AU" sz="3000" b="1" dirty="0" smtClean="0">
                <a:solidFill>
                  <a:srgbClr val="981F4B"/>
                </a:solidFill>
                <a:latin typeface="Lato"/>
                <a:cs typeface="Lato"/>
              </a:rPr>
              <a:t>through </a:t>
            </a:r>
            <a:r>
              <a:rPr lang="en-AU" sz="3000" b="1" dirty="0" smtClean="0">
                <a:solidFill>
                  <a:srgbClr val="981F4B"/>
                </a:solidFill>
                <a:latin typeface="Lato"/>
                <a:cs typeface="Lato"/>
              </a:rPr>
              <a:t>the Office of Disability</a:t>
            </a:r>
            <a:endParaRPr lang="en-US" sz="3000" b="1" dirty="0">
              <a:solidFill>
                <a:srgbClr val="981F4B"/>
              </a:solidFill>
              <a:latin typeface="Lato"/>
              <a:cs typeface="Lato"/>
            </a:endParaRPr>
          </a:p>
        </p:txBody>
      </p:sp>
      <p:sp>
        <p:nvSpPr>
          <p:cNvPr id="12" name="Content Placeholder 7"/>
          <p:cNvSpPr txBox="1">
            <a:spLocks/>
          </p:cNvSpPr>
          <p:nvPr/>
        </p:nvSpPr>
        <p:spPr>
          <a:xfrm>
            <a:off x="165296" y="4130824"/>
            <a:ext cx="8767846" cy="3547250"/>
          </a:xfrm>
          <a:prstGeom prst="rect">
            <a:avLst/>
          </a:prstGeom>
        </p:spPr>
        <p:txBody>
          <a:bodyPr vert="horz" lIns="91440" tIns="45720" rIns="91440" bIns="45720" rtlCol="0" anchor="ct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AU" sz="1100" dirty="0" smtClean="0"/>
          </a:p>
          <a:p>
            <a:pPr algn="just"/>
            <a:r>
              <a:rPr lang="en-AU" dirty="0" smtClean="0"/>
              <a:t>A referral needs to be made to the Office of Disability  (anyone can make a referral i.e</a:t>
            </a:r>
            <a:r>
              <a:rPr lang="en-AU" dirty="0" smtClean="0"/>
              <a:t>. </a:t>
            </a:r>
            <a:r>
              <a:rPr lang="en-AU" dirty="0" smtClean="0"/>
              <a:t>The individual, guardian, medical professional)</a:t>
            </a:r>
          </a:p>
          <a:p>
            <a:pPr algn="just"/>
            <a:r>
              <a:rPr lang="en-AU" dirty="0" smtClean="0"/>
              <a:t>The referral is reviewed by the central intake team who assess your eligibility. Once you are approved your information is then passed on to the Disability Coordination team for review and assessment.  </a:t>
            </a:r>
          </a:p>
          <a:p>
            <a:pPr algn="just"/>
            <a:endParaRPr lang="en-AU" dirty="0"/>
          </a:p>
          <a:p>
            <a:pPr marL="0" indent="0">
              <a:buNone/>
            </a:pPr>
            <a:r>
              <a:rPr lang="en-AU" dirty="0" smtClean="0"/>
              <a:t>For further information around the eligibility and intake process you can contact  1800 139 656 or email </a:t>
            </a:r>
            <a:r>
              <a:rPr lang="en-AU" dirty="0" smtClean="0">
                <a:hlinkClick r:id="rId6"/>
              </a:rPr>
              <a:t>centralaustraliaintake.ths@nt.gov.au</a:t>
            </a:r>
            <a:r>
              <a:rPr lang="en-AU" dirty="0" smtClean="0"/>
              <a:t> </a:t>
            </a:r>
          </a:p>
          <a:p>
            <a:endParaRPr lang="en-AU" dirty="0"/>
          </a:p>
          <a:p>
            <a:endParaRPr lang="en-AU" dirty="0" smtClean="0"/>
          </a:p>
          <a:p>
            <a:pPr marL="0" indent="0">
              <a:buNone/>
            </a:pPr>
            <a:endParaRPr lang="en-AU" dirty="0" smtClean="0"/>
          </a:p>
          <a:p>
            <a:pPr marL="0" indent="0">
              <a:buFont typeface="Arial" panose="020B0604020202020204" pitchFamily="34" charset="0"/>
              <a:buNone/>
            </a:pPr>
            <a:endParaRPr lang="en-AU" dirty="0" smtClean="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32" y="12328"/>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01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latin typeface="Lato" panose="020F0502020204030203" pitchFamily="34" charset="0"/>
              <a:ea typeface="Lato" panose="020F0502020204030203" pitchFamily="34" charset="0"/>
              <a:cs typeface="Lato" panose="020F0502020204030203" pitchFamily="34" charset="0"/>
            </a:endParaRPr>
          </a:p>
        </p:txBody>
      </p:sp>
      <p:sp>
        <p:nvSpPr>
          <p:cNvPr id="7" name="Title 1"/>
          <p:cNvSpPr txBox="1">
            <a:spLocks/>
          </p:cNvSpPr>
          <p:nvPr/>
        </p:nvSpPr>
        <p:spPr>
          <a:xfrm>
            <a:off x="1178943" y="1440634"/>
            <a:ext cx="8229600" cy="107099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600" b="1" dirty="0" smtClean="0">
                <a:solidFill>
                  <a:srgbClr val="981F4B"/>
                </a:solidFill>
                <a:latin typeface="Lato" panose="020F0502020204030203" pitchFamily="34" charset="0"/>
                <a:ea typeface="Lato" panose="020F0502020204030203" pitchFamily="34" charset="0"/>
                <a:cs typeface="Lato" panose="020F0502020204030203" pitchFamily="34" charset="0"/>
              </a:rPr>
              <a:t>Role of the Office of Disability</a:t>
            </a:r>
            <a:endParaRPr lang="en-US" sz="3600" b="1" dirty="0">
              <a:solidFill>
                <a:srgbClr val="981F4B"/>
              </a:solidFill>
              <a:latin typeface="Lato" panose="020F0502020204030203" pitchFamily="34" charset="0"/>
              <a:ea typeface="Lato" panose="020F0502020204030203" pitchFamily="34" charset="0"/>
              <a:cs typeface="Lato" panose="020F0502020204030203" pitchFamily="34" charset="0"/>
            </a:endParaRPr>
          </a:p>
        </p:txBody>
      </p:sp>
      <p:sp>
        <p:nvSpPr>
          <p:cNvPr id="8" name="Content Placeholder 7"/>
          <p:cNvSpPr>
            <a:spLocks noGrp="1"/>
          </p:cNvSpPr>
          <p:nvPr>
            <p:ph idx="1"/>
          </p:nvPr>
        </p:nvSpPr>
        <p:spPr>
          <a:xfrm>
            <a:off x="189125" y="2369389"/>
            <a:ext cx="8765749" cy="4245327"/>
          </a:xfrm>
        </p:spPr>
        <p:txBody>
          <a:bodyPr>
            <a:normAutofit fontScale="92500" lnSpcReduction="10000"/>
          </a:bodyPr>
          <a:lstStyle/>
          <a:p>
            <a:pPr marL="0" indent="0" algn="just">
              <a:buNone/>
            </a:pPr>
            <a:r>
              <a:rPr lang="en-AU" sz="2000" dirty="0" smtClean="0">
                <a:latin typeface="Lato" panose="020F0502020204030203" pitchFamily="34" charset="0"/>
                <a:ea typeface="Lato" panose="020F0502020204030203" pitchFamily="34" charset="0"/>
                <a:cs typeface="Lato" panose="020F0502020204030203" pitchFamily="34" charset="0"/>
              </a:rPr>
              <a:t>The Office of Disability provides specialist support services for people with a  disability.</a:t>
            </a:r>
          </a:p>
          <a:p>
            <a:pPr algn="just"/>
            <a:r>
              <a:rPr lang="en-AU" sz="2000" dirty="0" smtClean="0">
                <a:latin typeface="Lato" panose="020F0502020204030203" pitchFamily="34" charset="0"/>
                <a:ea typeface="Lato" panose="020F0502020204030203" pitchFamily="34" charset="0"/>
                <a:cs typeface="Lato" panose="020F0502020204030203" pitchFamily="34" charset="0"/>
              </a:rPr>
              <a:t>Conduct assessments and ongoing reviews to determine required supports.</a:t>
            </a:r>
          </a:p>
          <a:p>
            <a:pPr algn="just"/>
            <a:r>
              <a:rPr lang="en-AU" sz="2000" dirty="0" smtClean="0">
                <a:latin typeface="Lato" panose="020F0502020204030203" pitchFamily="34" charset="0"/>
                <a:ea typeface="Lato" panose="020F0502020204030203" pitchFamily="34" charset="0"/>
                <a:cs typeface="Lato" panose="020F0502020204030203" pitchFamily="34" charset="0"/>
              </a:rPr>
              <a:t>Complete the necessary referrals and applications for </a:t>
            </a:r>
            <a:r>
              <a:rPr lang="en-AU" sz="2000" dirty="0" smtClean="0">
                <a:latin typeface="Lato" panose="020F0502020204030203" pitchFamily="34" charset="0"/>
                <a:ea typeface="Lato" panose="020F0502020204030203" pitchFamily="34" charset="0"/>
                <a:cs typeface="Lato" panose="020F0502020204030203" pitchFamily="34" charset="0"/>
              </a:rPr>
              <a:t>support implementation with identified service </a:t>
            </a:r>
            <a:r>
              <a:rPr lang="en-AU" sz="2000" dirty="0" smtClean="0">
                <a:latin typeface="Lato" panose="020F0502020204030203" pitchFamily="34" charset="0"/>
                <a:ea typeface="Lato" panose="020F0502020204030203" pitchFamily="34" charset="0"/>
                <a:cs typeface="Lato" panose="020F0502020204030203" pitchFamily="34" charset="0"/>
              </a:rPr>
              <a:t>providers.</a:t>
            </a:r>
          </a:p>
          <a:p>
            <a:pPr algn="just"/>
            <a:r>
              <a:rPr lang="en-AU" sz="2000" dirty="0" smtClean="0">
                <a:latin typeface="Lato" panose="020F0502020204030203" pitchFamily="34" charset="0"/>
                <a:ea typeface="Lato" panose="020F0502020204030203" pitchFamily="34" charset="0"/>
                <a:cs typeface="Lato" panose="020F0502020204030203" pitchFamily="34" charset="0"/>
              </a:rPr>
              <a:t>Disability coordination and case management.</a:t>
            </a:r>
          </a:p>
          <a:p>
            <a:pPr algn="just"/>
            <a:r>
              <a:rPr lang="en-AU" sz="2000" dirty="0" smtClean="0">
                <a:latin typeface="Lato" panose="020F0502020204030203" pitchFamily="34" charset="0"/>
                <a:ea typeface="Lato" panose="020F0502020204030203" pitchFamily="34" charset="0"/>
                <a:cs typeface="Lato" panose="020F0502020204030203" pitchFamily="34" charset="0"/>
              </a:rPr>
              <a:t>Provide information and advocacy.</a:t>
            </a:r>
          </a:p>
          <a:p>
            <a:pPr algn="just"/>
            <a:r>
              <a:rPr lang="en-AU" sz="2000" dirty="0" smtClean="0">
                <a:latin typeface="Lato" panose="020F0502020204030203" pitchFamily="34" charset="0"/>
                <a:ea typeface="Lato" panose="020F0502020204030203" pitchFamily="34" charset="0"/>
                <a:cs typeface="Lato" panose="020F0502020204030203" pitchFamily="34" charset="0"/>
              </a:rPr>
              <a:t>Liaison between all stakeholders.</a:t>
            </a:r>
          </a:p>
          <a:p>
            <a:pPr algn="just"/>
            <a:r>
              <a:rPr lang="en-AU" sz="2000" dirty="0" smtClean="0">
                <a:latin typeface="Lato" panose="020F0502020204030203" pitchFamily="34" charset="0"/>
                <a:ea typeface="Lato" panose="020F0502020204030203" pitchFamily="34" charset="0"/>
                <a:cs typeface="Lato" panose="020F0502020204030203" pitchFamily="34" charset="0"/>
              </a:rPr>
              <a:t>In home accommodation support.</a:t>
            </a:r>
          </a:p>
          <a:p>
            <a:pPr algn="just"/>
            <a:r>
              <a:rPr lang="en-AU" sz="2000" dirty="0" smtClean="0">
                <a:latin typeface="Lato" panose="020F0502020204030203" pitchFamily="34" charset="0"/>
                <a:ea typeface="Lato" panose="020F0502020204030203" pitchFamily="34" charset="0"/>
                <a:cs typeface="Lato" panose="020F0502020204030203" pitchFamily="34" charset="0"/>
              </a:rPr>
              <a:t>Supported accommodation.</a:t>
            </a:r>
          </a:p>
          <a:p>
            <a:pPr algn="just"/>
            <a:r>
              <a:rPr lang="en-AU" sz="2000" dirty="0" smtClean="0">
                <a:latin typeface="Lato" panose="020F0502020204030203" pitchFamily="34" charset="0"/>
                <a:ea typeface="Lato" panose="020F0502020204030203" pitchFamily="34" charset="0"/>
                <a:cs typeface="Lato" panose="020F0502020204030203" pitchFamily="34" charset="0"/>
              </a:rPr>
              <a:t>Community access support.</a:t>
            </a:r>
          </a:p>
          <a:p>
            <a:pPr algn="just"/>
            <a:r>
              <a:rPr lang="en-AU" sz="2000" dirty="0" smtClean="0">
                <a:latin typeface="Lato" panose="020F0502020204030203" pitchFamily="34" charset="0"/>
                <a:ea typeface="Lato" panose="020F0502020204030203" pitchFamily="34" charset="0"/>
                <a:cs typeface="Lato" panose="020F0502020204030203" pitchFamily="34" charset="0"/>
              </a:rPr>
              <a:t>Service development.</a:t>
            </a:r>
          </a:p>
          <a:p>
            <a:pPr algn="just"/>
            <a:r>
              <a:rPr lang="en-AU" sz="2000" dirty="0" smtClean="0">
                <a:latin typeface="Lato" panose="020F0502020204030203" pitchFamily="34" charset="0"/>
                <a:ea typeface="Lato" panose="020F0502020204030203" pitchFamily="34" charset="0"/>
                <a:cs typeface="Lato" panose="020F0502020204030203" pitchFamily="34" charset="0"/>
              </a:rPr>
              <a:t>Provide support and assistance with the roll out of the NDIS.</a:t>
            </a:r>
          </a:p>
          <a:p>
            <a:pPr marL="0" indent="0">
              <a:buNone/>
            </a:pPr>
            <a:endParaRPr lang="en-AU" sz="2000" dirty="0" smtClean="0">
              <a:latin typeface="Lato" panose="020F0502020204030203" pitchFamily="34" charset="0"/>
              <a:ea typeface="Lato" panose="020F0502020204030203" pitchFamily="34" charset="0"/>
              <a:cs typeface="Lato" panose="020F0502020204030203" pitchFamily="34" charset="0"/>
            </a:endParaRPr>
          </a:p>
          <a:p>
            <a:endParaRPr lang="en-AU" sz="2000" dirty="0">
              <a:latin typeface="Lato" panose="020F0502020204030203" pitchFamily="34" charset="0"/>
              <a:ea typeface="Lato" panose="020F0502020204030203" pitchFamily="34" charset="0"/>
              <a:cs typeface="Lato" panose="020F0502020204030203" pitchFamily="34" charset="0"/>
            </a:endParaRPr>
          </a:p>
        </p:txBody>
      </p:sp>
      <p:pic>
        <p:nvPicPr>
          <p:cNvPr id="9"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930"/>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5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3" descr="NDIS PPT Header2.png"/>
          <p:cNvPicPr>
            <a:picLocks noChangeAspect="1"/>
          </p:cNvPicPr>
          <p:nvPr/>
        </p:nvPicPr>
        <p:blipFill>
          <a:blip r:embed="rId3"/>
          <a:stretch>
            <a:fillRect/>
          </a:stretch>
        </p:blipFill>
        <p:spPr>
          <a:xfrm>
            <a:off x="-36512" y="0"/>
            <a:ext cx="9144000" cy="1837550"/>
          </a:xfrm>
          <a:prstGeom prst="rect">
            <a:avLst/>
          </a:prstGeom>
        </p:spPr>
      </p:pic>
      <p:sp>
        <p:nvSpPr>
          <p:cNvPr id="13" name="TextBox 12"/>
          <p:cNvSpPr txBox="1"/>
          <p:nvPr/>
        </p:nvSpPr>
        <p:spPr>
          <a:xfrm>
            <a:off x="304800" y="6258580"/>
            <a:ext cx="4953000" cy="523220"/>
          </a:xfrm>
          <a:prstGeom prst="rect">
            <a:avLst/>
          </a:prstGeom>
          <a:noFill/>
        </p:spPr>
        <p:txBody>
          <a:bodyPr wrap="square" rtlCol="0">
            <a:spAutoFit/>
          </a:bodyPr>
          <a:lstStyle/>
          <a:p>
            <a:r>
              <a:rPr lang="en-US" sz="2800" dirty="0" smtClean="0">
                <a:solidFill>
                  <a:schemeClr val="bg1"/>
                </a:solidFill>
                <a:latin typeface="Lato"/>
                <a:cs typeface="Lato"/>
              </a:rPr>
              <a:t>Participants and </a:t>
            </a:r>
            <a:r>
              <a:rPr lang="en-US" sz="2800" dirty="0" err="1">
                <a:solidFill>
                  <a:schemeClr val="bg1"/>
                </a:solidFill>
                <a:latin typeface="Lato"/>
                <a:cs typeface="Lato"/>
              </a:rPr>
              <a:t>C</a:t>
            </a:r>
            <a:r>
              <a:rPr lang="en-US" sz="2800" dirty="0" err="1" smtClean="0">
                <a:solidFill>
                  <a:schemeClr val="bg1"/>
                </a:solidFill>
                <a:latin typeface="Lato"/>
                <a:cs typeface="Lato"/>
              </a:rPr>
              <a:t>arers</a:t>
            </a:r>
            <a:endParaRPr lang="en-US" sz="2800" dirty="0">
              <a:solidFill>
                <a:schemeClr val="bg1"/>
              </a:solidFill>
              <a:latin typeface="Lato"/>
              <a:cs typeface="Lato"/>
            </a:endParaRPr>
          </a:p>
        </p:txBody>
      </p:sp>
      <p:pic>
        <p:nvPicPr>
          <p:cNvPr id="12" name="Picture 11" descr="516685321.jpg"/>
          <p:cNvPicPr>
            <a:picLocks noChangeAspect="1"/>
          </p:cNvPicPr>
          <p:nvPr/>
        </p:nvPicPr>
        <p:blipFill>
          <a:blip r:embed="rId4"/>
          <a:srcRect t="14026"/>
          <a:stretch>
            <a:fillRect/>
          </a:stretch>
        </p:blipFill>
        <p:spPr>
          <a:xfrm>
            <a:off x="-78226" y="1412776"/>
            <a:ext cx="9224288" cy="5473356"/>
          </a:xfrm>
          <a:prstGeom prst="rect">
            <a:avLst/>
          </a:prstGeom>
        </p:spPr>
      </p:pic>
      <p:pic>
        <p:nvPicPr>
          <p:cNvPr id="15" name="Picture 14"/>
          <p:cNvPicPr/>
          <p:nvPr/>
        </p:nvPicPr>
        <p:blipFill rotWithShape="1">
          <a:blip r:embed="rId5"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sp>
        <p:nvSpPr>
          <p:cNvPr id="9" name="TextBox 8"/>
          <p:cNvSpPr txBox="1"/>
          <p:nvPr/>
        </p:nvSpPr>
        <p:spPr>
          <a:xfrm>
            <a:off x="129055" y="6135469"/>
            <a:ext cx="9035611" cy="646331"/>
          </a:xfrm>
          <a:prstGeom prst="rect">
            <a:avLst/>
          </a:prstGeom>
          <a:noFill/>
        </p:spPr>
        <p:txBody>
          <a:bodyPr wrap="square" rtlCol="0">
            <a:spAutoFit/>
          </a:bodyPr>
          <a:lstStyle/>
          <a:p>
            <a:pPr algn="ctr"/>
            <a:r>
              <a:rPr lang="en-AU" sz="3600" b="1" dirty="0" smtClean="0">
                <a:solidFill>
                  <a:schemeClr val="bg1"/>
                </a:solidFill>
              </a:rPr>
              <a:t>Disability Service Provision in Alice Springs</a:t>
            </a:r>
          </a:p>
        </p:txBody>
      </p:sp>
      <p:pic>
        <p:nvPicPr>
          <p:cNvPr id="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8528" t="5566" r="18528" b="14266"/>
          <a:stretch/>
        </p:blipFill>
        <p:spPr bwMode="auto">
          <a:xfrm>
            <a:off x="12512498" y="1988840"/>
            <a:ext cx="3508774" cy="301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26" y="46930"/>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7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sp>
        <p:nvSpPr>
          <p:cNvPr id="2" name="Title 1"/>
          <p:cNvSpPr>
            <a:spLocks noGrp="1"/>
          </p:cNvSpPr>
          <p:nvPr>
            <p:ph type="title"/>
          </p:nvPr>
        </p:nvSpPr>
        <p:spPr>
          <a:xfrm>
            <a:off x="-344902" y="1273794"/>
            <a:ext cx="8229600" cy="1143000"/>
          </a:xfrm>
        </p:spPr>
        <p:txBody>
          <a:bodyPr>
            <a:noAutofit/>
          </a:bodyPr>
          <a:lstStyle/>
          <a:p>
            <a:r>
              <a:rPr lang="en-AU" sz="3000" b="1" dirty="0" smtClean="0">
                <a:solidFill>
                  <a:srgbClr val="981F4B"/>
                </a:solidFill>
                <a:latin typeface="Lato" panose="020F0502020204030203" pitchFamily="34" charset="0"/>
                <a:ea typeface="Lato" panose="020F0502020204030203" pitchFamily="34" charset="0"/>
                <a:cs typeface="Lato" panose="020F0502020204030203" pitchFamily="34" charset="0"/>
              </a:rPr>
              <a:t>Disability </a:t>
            </a:r>
            <a:r>
              <a:rPr lang="en-AU" sz="3000" b="1" smtClean="0">
                <a:solidFill>
                  <a:srgbClr val="981F4B"/>
                </a:solidFill>
                <a:latin typeface="Lato" panose="020F0502020204030203" pitchFamily="34" charset="0"/>
                <a:ea typeface="Lato" panose="020F0502020204030203" pitchFamily="34" charset="0"/>
                <a:cs typeface="Lato" panose="020F0502020204030203" pitchFamily="34" charset="0"/>
              </a:rPr>
              <a:t>Service Providers in </a:t>
            </a:r>
            <a:r>
              <a:rPr lang="en-AU" sz="3000" b="1" dirty="0" smtClean="0">
                <a:solidFill>
                  <a:srgbClr val="981F4B"/>
                </a:solidFill>
                <a:latin typeface="Lato" panose="020F0502020204030203" pitchFamily="34" charset="0"/>
                <a:ea typeface="Lato" panose="020F0502020204030203" pitchFamily="34" charset="0"/>
                <a:cs typeface="Lato" panose="020F0502020204030203" pitchFamily="34" charset="0"/>
              </a:rPr>
              <a:t>Alice Springs</a:t>
            </a:r>
            <a:endParaRPr lang="en-US" sz="3000" b="1" dirty="0">
              <a:solidFill>
                <a:srgbClr val="981F4B"/>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7668344" y="507295"/>
            <a:ext cx="1159510" cy="411480"/>
          </a:xfrm>
          <a:prstGeom prst="rect">
            <a:avLst/>
          </a:prstGeom>
        </p:spPr>
      </p:pic>
      <p:sp>
        <p:nvSpPr>
          <p:cNvPr id="4" name="TextBox 3"/>
          <p:cNvSpPr txBox="1"/>
          <p:nvPr/>
        </p:nvSpPr>
        <p:spPr>
          <a:xfrm>
            <a:off x="4662939" y="2601515"/>
            <a:ext cx="4164914" cy="369332"/>
          </a:xfrm>
          <a:prstGeom prst="rect">
            <a:avLst/>
          </a:prstGeom>
          <a:noFill/>
        </p:spPr>
        <p:txBody>
          <a:bodyPr wrap="square" rtlCol="0">
            <a:spAutoFit/>
          </a:bodyPr>
          <a:lstStyle/>
          <a:p>
            <a:endParaRPr lang="en-GB" dirty="0"/>
          </a:p>
        </p:txBody>
      </p:sp>
      <p:sp>
        <p:nvSpPr>
          <p:cNvPr id="7" name="Round Diagonal Corner Rectangle 6"/>
          <p:cNvSpPr/>
          <p:nvPr/>
        </p:nvSpPr>
        <p:spPr>
          <a:xfrm>
            <a:off x="293940" y="2436186"/>
            <a:ext cx="4089729" cy="408972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u="sng" dirty="0">
                <a:latin typeface="Lato" panose="020F0502020204030203" pitchFamily="34" charset="0"/>
                <a:ea typeface="Lato" panose="020F0502020204030203" pitchFamily="34" charset="0"/>
                <a:cs typeface="Lato" panose="020F0502020204030203" pitchFamily="34" charset="0"/>
              </a:rPr>
              <a:t>Supported </a:t>
            </a:r>
            <a:r>
              <a:rPr lang="en-AU" u="sng" dirty="0">
                <a:latin typeface="Lato" panose="020F0502020204030203" pitchFamily="34" charset="0"/>
                <a:ea typeface="Lato" panose="020F0502020204030203" pitchFamily="34" charset="0"/>
                <a:cs typeface="Lato" panose="020F0502020204030203" pitchFamily="34" charset="0"/>
              </a:rPr>
              <a:t>A</a:t>
            </a:r>
            <a:r>
              <a:rPr lang="en-AU" u="sng" dirty="0" smtClean="0">
                <a:latin typeface="Lato" panose="020F0502020204030203" pitchFamily="34" charset="0"/>
                <a:ea typeface="Lato" panose="020F0502020204030203" pitchFamily="34" charset="0"/>
                <a:cs typeface="Lato" panose="020F0502020204030203" pitchFamily="34" charset="0"/>
              </a:rPr>
              <a:t>ccommodation</a:t>
            </a:r>
            <a:endParaRPr lang="en-AU" dirty="0" smtClean="0">
              <a:latin typeface="Lato" panose="020F0502020204030203" pitchFamily="34" charset="0"/>
              <a:ea typeface="Lato" panose="020F0502020204030203" pitchFamily="34" charset="0"/>
              <a:cs typeface="Lato" panose="020F0502020204030203" pitchFamily="34" charset="0"/>
            </a:endParaRPr>
          </a:p>
          <a:p>
            <a:pPr lvl="0" algn="just"/>
            <a:r>
              <a:rPr lang="en-AU" dirty="0" smtClean="0">
                <a:latin typeface="Lato" panose="020F0502020204030203" pitchFamily="34" charset="0"/>
                <a:ea typeface="Lato" panose="020F0502020204030203" pitchFamily="34" charset="0"/>
                <a:cs typeface="Lato" panose="020F0502020204030203" pitchFamily="34" charset="0"/>
              </a:rPr>
              <a:t>24 </a:t>
            </a:r>
            <a:r>
              <a:rPr lang="en-AU" dirty="0">
                <a:latin typeface="Lato" panose="020F0502020204030203" pitchFamily="34" charset="0"/>
                <a:ea typeface="Lato" panose="020F0502020204030203" pitchFamily="34" charset="0"/>
                <a:cs typeface="Lato" panose="020F0502020204030203" pitchFamily="34" charset="0"/>
              </a:rPr>
              <a:t>hour support with tailored support for those with complex </a:t>
            </a:r>
            <a:r>
              <a:rPr lang="en-AU" dirty="0" smtClean="0">
                <a:latin typeface="Lato" panose="020F0502020204030203" pitchFamily="34" charset="0"/>
                <a:ea typeface="Lato" panose="020F0502020204030203" pitchFamily="34" charset="0"/>
                <a:cs typeface="Lato" panose="020F0502020204030203" pitchFamily="34" charset="0"/>
              </a:rPr>
              <a:t>disability </a:t>
            </a:r>
            <a:r>
              <a:rPr lang="en-AU" dirty="0" smtClean="0">
                <a:latin typeface="Lato" panose="020F0502020204030203" pitchFamily="34" charset="0"/>
                <a:ea typeface="Lato" panose="020F0502020204030203" pitchFamily="34" charset="0"/>
                <a:cs typeface="Lato" panose="020F0502020204030203" pitchFamily="34" charset="0"/>
              </a:rPr>
              <a:t>needs around all areas of the clients lives. </a:t>
            </a:r>
            <a:endParaRPr lang="en-AU" dirty="0" smtClean="0">
              <a:latin typeface="Lato" panose="020F0502020204030203" pitchFamily="34" charset="0"/>
              <a:ea typeface="Lato" panose="020F0502020204030203" pitchFamily="34" charset="0"/>
              <a:cs typeface="Lato" panose="020F0502020204030203" pitchFamily="34" charset="0"/>
            </a:endParaRPr>
          </a:p>
          <a:p>
            <a:pPr lvl="0"/>
            <a:endParaRPr lang="en-AU" dirty="0">
              <a:latin typeface="Lato" panose="020F0502020204030203" pitchFamily="34" charset="0"/>
              <a:ea typeface="Lato" panose="020F0502020204030203" pitchFamily="34" charset="0"/>
              <a:cs typeface="Lato" panose="020F0502020204030203" pitchFamily="34" charset="0"/>
            </a:endParaRPr>
          </a:p>
          <a:p>
            <a:pPr lvl="0"/>
            <a:r>
              <a:rPr lang="en-AU" dirty="0" smtClean="0">
                <a:latin typeface="Lato" panose="020F0502020204030203" pitchFamily="34" charset="0"/>
                <a:ea typeface="Lato" panose="020F0502020204030203" pitchFamily="34" charset="0"/>
                <a:cs typeface="Lato" panose="020F0502020204030203" pitchFamily="34" charset="0"/>
              </a:rPr>
              <a:t>Current providers:</a:t>
            </a:r>
            <a:endParaRPr lang="en-AU" dirty="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v"/>
            </a:pPr>
            <a:r>
              <a:rPr lang="en-AU" sz="1900" b="1" dirty="0">
                <a:latin typeface="Lato" panose="020F0502020204030203" pitchFamily="34" charset="0"/>
                <a:ea typeface="Lato" panose="020F0502020204030203" pitchFamily="34" charset="0"/>
                <a:cs typeface="Lato" panose="020F0502020204030203" pitchFamily="34" charset="0"/>
              </a:rPr>
              <a:t>Life Without Barriers</a:t>
            </a:r>
          </a:p>
          <a:p>
            <a:pPr lvl="0">
              <a:buFont typeface="Wingdings" charset="2"/>
              <a:buChar char="v"/>
            </a:pPr>
            <a:r>
              <a:rPr lang="en-AU" sz="1900" b="1" dirty="0">
                <a:latin typeface="Lato" panose="020F0502020204030203" pitchFamily="34" charset="0"/>
                <a:ea typeface="Lato" panose="020F0502020204030203" pitchFamily="34" charset="0"/>
                <a:cs typeface="Lato" panose="020F0502020204030203" pitchFamily="34" charset="0"/>
              </a:rPr>
              <a:t>Lifestyle Solutions</a:t>
            </a:r>
          </a:p>
          <a:p>
            <a:pPr lvl="0">
              <a:buFont typeface="Wingdings" charset="2"/>
              <a:buChar char="v"/>
            </a:pPr>
            <a:r>
              <a:rPr lang="en-AU" sz="1900" b="1" dirty="0">
                <a:latin typeface="Lato" panose="020F0502020204030203" pitchFamily="34" charset="0"/>
                <a:ea typeface="Lato" panose="020F0502020204030203" pitchFamily="34" charset="0"/>
                <a:cs typeface="Lato" panose="020F0502020204030203" pitchFamily="34" charset="0"/>
              </a:rPr>
              <a:t>Casa</a:t>
            </a:r>
          </a:p>
          <a:p>
            <a:pPr lvl="0">
              <a:buFont typeface="Wingdings" charset="2"/>
              <a:buChar char="v"/>
            </a:pPr>
            <a:r>
              <a:rPr lang="en-AU" sz="1900" b="1" dirty="0">
                <a:latin typeface="Lato" panose="020F0502020204030203" pitchFamily="34" charset="0"/>
                <a:ea typeface="Lato" panose="020F0502020204030203" pitchFamily="34" charset="0"/>
                <a:cs typeface="Lato" panose="020F0502020204030203" pitchFamily="34" charset="0"/>
              </a:rPr>
              <a:t>ITEC Health</a:t>
            </a:r>
          </a:p>
          <a:p>
            <a:pPr algn="ctr"/>
            <a:endParaRPr lang="en-GB" dirty="0"/>
          </a:p>
        </p:txBody>
      </p:sp>
      <p:sp>
        <p:nvSpPr>
          <p:cNvPr id="15" name="Round Diagonal Corner Rectangle 14"/>
          <p:cNvSpPr/>
          <p:nvPr/>
        </p:nvSpPr>
        <p:spPr>
          <a:xfrm>
            <a:off x="4572000" y="2281906"/>
            <a:ext cx="4560168" cy="45601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AU" u="sng" dirty="0" smtClean="0">
              <a:latin typeface="Lato" panose="020F0502020204030203" pitchFamily="34" charset="0"/>
              <a:ea typeface="Lato" panose="020F0502020204030203" pitchFamily="34" charset="0"/>
              <a:cs typeface="Lato" panose="020F0502020204030203" pitchFamily="34" charset="0"/>
            </a:endParaRPr>
          </a:p>
          <a:p>
            <a:pPr lvl="0" algn="ctr"/>
            <a:endParaRPr lang="en-AU" u="sng" dirty="0" smtClean="0">
              <a:latin typeface="Lato" panose="020F0502020204030203" pitchFamily="34" charset="0"/>
              <a:ea typeface="Lato" panose="020F0502020204030203" pitchFamily="34" charset="0"/>
              <a:cs typeface="Lato" panose="020F0502020204030203" pitchFamily="34" charset="0"/>
            </a:endParaRPr>
          </a:p>
          <a:p>
            <a:pPr lvl="0" algn="ctr"/>
            <a:r>
              <a:rPr lang="en-AU" u="sng" dirty="0" smtClean="0">
                <a:latin typeface="Lato" panose="020F0502020204030203" pitchFamily="34" charset="0"/>
                <a:ea typeface="Lato" panose="020F0502020204030203" pitchFamily="34" charset="0"/>
                <a:cs typeface="Lato" panose="020F0502020204030203" pitchFamily="34" charset="0"/>
              </a:rPr>
              <a:t>In </a:t>
            </a:r>
            <a:r>
              <a:rPr lang="en-AU" u="sng" dirty="0" smtClean="0">
                <a:latin typeface="Lato" panose="020F0502020204030203" pitchFamily="34" charset="0"/>
                <a:ea typeface="Lato" panose="020F0502020204030203" pitchFamily="34" charset="0"/>
                <a:cs typeface="Lato" panose="020F0502020204030203" pitchFamily="34" charset="0"/>
              </a:rPr>
              <a:t>Home and Community Support</a:t>
            </a:r>
          </a:p>
          <a:p>
            <a:pPr lvl="0" algn="just"/>
            <a:r>
              <a:rPr lang="en-AU" sz="1600" dirty="0" smtClean="0">
                <a:latin typeface="Lato" panose="020F0502020204030203" pitchFamily="34" charset="0"/>
                <a:ea typeface="Lato" panose="020F0502020204030203" pitchFamily="34" charset="0"/>
                <a:cs typeface="Lato" panose="020F0502020204030203" pitchFamily="34" charset="0"/>
              </a:rPr>
              <a:t>Support for people with a disability to maintain their independence and remain in their own home – </a:t>
            </a:r>
            <a:r>
              <a:rPr lang="en-AU" sz="1600" dirty="0" smtClean="0">
                <a:latin typeface="Lato" panose="020F0502020204030203" pitchFamily="34" charset="0"/>
                <a:ea typeface="Lato" panose="020F0502020204030203" pitchFamily="34" charset="0"/>
                <a:cs typeface="Lato" panose="020F0502020204030203" pitchFamily="34" charset="0"/>
              </a:rPr>
              <a:t>assistance with personal </a:t>
            </a:r>
            <a:r>
              <a:rPr lang="en-AU" sz="1600" dirty="0" smtClean="0">
                <a:latin typeface="Lato" panose="020F0502020204030203" pitchFamily="34" charset="0"/>
                <a:ea typeface="Lato" panose="020F0502020204030203" pitchFamily="34" charset="0"/>
                <a:cs typeface="Lato" panose="020F0502020204030203" pitchFamily="34" charset="0"/>
              </a:rPr>
              <a:t>care, community access, managing day to day living </a:t>
            </a:r>
            <a:r>
              <a:rPr lang="en-AU" sz="1600" dirty="0" smtClean="0">
                <a:latin typeface="Lato" panose="020F0502020204030203" pitchFamily="34" charset="0"/>
                <a:ea typeface="Lato" panose="020F0502020204030203" pitchFamily="34" charset="0"/>
                <a:cs typeface="Lato" panose="020F0502020204030203" pitchFamily="34" charset="0"/>
              </a:rPr>
              <a:t>(e.g.. shopping) </a:t>
            </a:r>
            <a:r>
              <a:rPr lang="en-AU" sz="1600" dirty="0" smtClean="0">
                <a:latin typeface="Lato" panose="020F0502020204030203" pitchFamily="34" charset="0"/>
                <a:ea typeface="Lato" panose="020F0502020204030203" pitchFamily="34" charset="0"/>
                <a:cs typeface="Lato" panose="020F0502020204030203" pitchFamily="34" charset="0"/>
              </a:rPr>
              <a:t>and assistance to maintain the home (</a:t>
            </a:r>
            <a:r>
              <a:rPr lang="en-AU" sz="1600" dirty="0" smtClean="0">
                <a:latin typeface="Lato" panose="020F0502020204030203" pitchFamily="34" charset="0"/>
                <a:ea typeface="Lato" panose="020F0502020204030203" pitchFamily="34" charset="0"/>
                <a:cs typeface="Lato" panose="020F0502020204030203" pitchFamily="34" charset="0"/>
              </a:rPr>
              <a:t>e.g</a:t>
            </a:r>
            <a:r>
              <a:rPr lang="en-AU" sz="1600" dirty="0" smtClean="0">
                <a:latin typeface="Lato" panose="020F0502020204030203" pitchFamily="34" charset="0"/>
                <a:ea typeface="Lato" panose="020F0502020204030203" pitchFamily="34" charset="0"/>
                <a:cs typeface="Lato" panose="020F0502020204030203" pitchFamily="34" charset="0"/>
              </a:rPr>
              <a:t>. </a:t>
            </a:r>
            <a:r>
              <a:rPr lang="en-AU" sz="1600" dirty="0">
                <a:latin typeface="Lato" panose="020F0502020204030203" pitchFamily="34" charset="0"/>
                <a:ea typeface="Lato" panose="020F0502020204030203" pitchFamily="34" charset="0"/>
                <a:cs typeface="Lato" panose="020F0502020204030203" pitchFamily="34" charset="0"/>
              </a:rPr>
              <a:t>c</a:t>
            </a:r>
            <a:r>
              <a:rPr lang="en-AU" sz="1600" dirty="0" smtClean="0">
                <a:latin typeface="Lato" panose="020F0502020204030203" pitchFamily="34" charset="0"/>
                <a:ea typeface="Lato" panose="020F0502020204030203" pitchFamily="34" charset="0"/>
                <a:cs typeface="Lato" panose="020F0502020204030203" pitchFamily="34" charset="0"/>
              </a:rPr>
              <a:t>ooking/cleaning).</a:t>
            </a:r>
            <a:endParaRPr lang="en-AU" sz="1600" u="sng" dirty="0" smtClean="0">
              <a:latin typeface="Lato" panose="020F0502020204030203" pitchFamily="34" charset="0"/>
              <a:ea typeface="Lato" panose="020F0502020204030203" pitchFamily="34" charset="0"/>
              <a:cs typeface="Lato" panose="020F0502020204030203" pitchFamily="34" charset="0"/>
            </a:endParaRPr>
          </a:p>
          <a:p>
            <a:pPr lvl="0"/>
            <a:endParaRPr lang="en-AU" sz="500" dirty="0" smtClean="0">
              <a:latin typeface="Lato" panose="020F0502020204030203" pitchFamily="34" charset="0"/>
              <a:ea typeface="Lato" panose="020F0502020204030203" pitchFamily="34" charset="0"/>
              <a:cs typeface="Lato" panose="020F0502020204030203" pitchFamily="34" charset="0"/>
            </a:endParaRPr>
          </a:p>
          <a:p>
            <a:pPr lvl="0"/>
            <a:r>
              <a:rPr lang="en-AU" dirty="0" smtClean="0">
                <a:latin typeface="Lato" panose="020F0502020204030203" pitchFamily="34" charset="0"/>
                <a:ea typeface="Lato" panose="020F0502020204030203" pitchFamily="34" charset="0"/>
                <a:cs typeface="Lato" panose="020F0502020204030203" pitchFamily="34" charset="0"/>
              </a:rPr>
              <a:t>Current </a:t>
            </a:r>
            <a:r>
              <a:rPr lang="en-AU" dirty="0">
                <a:latin typeface="Lato" panose="020F0502020204030203" pitchFamily="34" charset="0"/>
                <a:ea typeface="Lato" panose="020F0502020204030203" pitchFamily="34" charset="0"/>
                <a:cs typeface="Lato" panose="020F0502020204030203" pitchFamily="34" charset="0"/>
              </a:rPr>
              <a:t>providers:</a:t>
            </a:r>
          </a:p>
          <a:p>
            <a:pPr lvl="0">
              <a:buFont typeface="Wingdings" charset="2"/>
              <a:buChar char="v"/>
            </a:pPr>
            <a:r>
              <a:rPr lang="en-AU" sz="1600" b="1" dirty="0">
                <a:latin typeface="Lato" panose="020F0502020204030203" pitchFamily="34" charset="0"/>
                <a:ea typeface="Lato" panose="020F0502020204030203" pitchFamily="34" charset="0"/>
                <a:cs typeface="Lato" panose="020F0502020204030203" pitchFamily="34" charset="0"/>
              </a:rPr>
              <a:t>Life Without </a:t>
            </a:r>
            <a:r>
              <a:rPr lang="en-AU" sz="1600" b="1" dirty="0" smtClean="0">
                <a:latin typeface="Lato" panose="020F0502020204030203" pitchFamily="34" charset="0"/>
                <a:ea typeface="Lato" panose="020F0502020204030203" pitchFamily="34" charset="0"/>
                <a:cs typeface="Lato" panose="020F0502020204030203" pitchFamily="34" charset="0"/>
              </a:rPr>
              <a:t>Barriers</a:t>
            </a:r>
            <a:endParaRPr lang="en-AU" sz="1600" b="1" dirty="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v"/>
            </a:pPr>
            <a:r>
              <a:rPr lang="en-AU" sz="1600" b="1" dirty="0">
                <a:latin typeface="Lato" panose="020F0502020204030203" pitchFamily="34" charset="0"/>
                <a:ea typeface="Lato" panose="020F0502020204030203" pitchFamily="34" charset="0"/>
                <a:cs typeface="Lato" panose="020F0502020204030203" pitchFamily="34" charset="0"/>
              </a:rPr>
              <a:t>ITEC </a:t>
            </a:r>
            <a:r>
              <a:rPr lang="en-AU" sz="1600" b="1" dirty="0" smtClean="0">
                <a:latin typeface="Lato" panose="020F0502020204030203" pitchFamily="34" charset="0"/>
                <a:ea typeface="Lato" panose="020F0502020204030203" pitchFamily="34" charset="0"/>
                <a:cs typeface="Lato" panose="020F0502020204030203" pitchFamily="34" charset="0"/>
              </a:rPr>
              <a:t>Health</a:t>
            </a:r>
          </a:p>
          <a:p>
            <a:pPr lvl="0">
              <a:buFont typeface="Wingdings" charset="2"/>
              <a:buChar char="v"/>
            </a:pPr>
            <a:r>
              <a:rPr lang="en-AU" sz="1600" b="1" dirty="0" smtClean="0">
                <a:latin typeface="Lato" panose="020F0502020204030203" pitchFamily="34" charset="0"/>
                <a:ea typeface="Lato" panose="020F0502020204030203" pitchFamily="34" charset="0"/>
                <a:cs typeface="Lato" panose="020F0502020204030203" pitchFamily="34" charset="0"/>
              </a:rPr>
              <a:t>Centre Labour Force</a:t>
            </a:r>
          </a:p>
          <a:p>
            <a:pPr lvl="0">
              <a:buFont typeface="Wingdings" charset="2"/>
              <a:buChar char="v"/>
            </a:pPr>
            <a:r>
              <a:rPr lang="en-AU" sz="1600" b="1" dirty="0" smtClean="0">
                <a:latin typeface="Lato" panose="020F0502020204030203" pitchFamily="34" charset="0"/>
                <a:ea typeface="Lato" panose="020F0502020204030203" pitchFamily="34" charset="0"/>
                <a:cs typeface="Lato" panose="020F0502020204030203" pitchFamily="34" charset="0"/>
              </a:rPr>
              <a:t>Tangentyere Aged and </a:t>
            </a:r>
          </a:p>
          <a:p>
            <a:pPr lvl="0">
              <a:buFont typeface="Wingdings" charset="2"/>
              <a:buChar char="v"/>
            </a:pPr>
            <a:r>
              <a:rPr lang="en-AU" sz="1600" b="1" dirty="0" smtClean="0">
                <a:latin typeface="Lato" panose="020F0502020204030203" pitchFamily="34" charset="0"/>
                <a:ea typeface="Lato" panose="020F0502020204030203" pitchFamily="34" charset="0"/>
                <a:cs typeface="Lato" panose="020F0502020204030203" pitchFamily="34" charset="0"/>
              </a:rPr>
              <a:t>Community Services (TACS)</a:t>
            </a:r>
          </a:p>
          <a:p>
            <a:pPr lvl="0">
              <a:buFont typeface="Wingdings" charset="2"/>
              <a:buChar char="v"/>
            </a:pPr>
            <a:r>
              <a:rPr lang="en-AU" sz="1600" b="1" dirty="0" smtClean="0">
                <a:latin typeface="Lato" panose="020F0502020204030203" pitchFamily="34" charset="0"/>
                <a:ea typeface="Lato" panose="020F0502020204030203" pitchFamily="34" charset="0"/>
                <a:cs typeface="Lato" panose="020F0502020204030203" pitchFamily="34" charset="0"/>
              </a:rPr>
              <a:t>Australian Regional and Remote </a:t>
            </a:r>
          </a:p>
          <a:p>
            <a:pPr lvl="0"/>
            <a:r>
              <a:rPr lang="en-AU" sz="1600" b="1" dirty="0">
                <a:latin typeface="Lato" panose="020F0502020204030203" pitchFamily="34" charset="0"/>
                <a:ea typeface="Lato" panose="020F0502020204030203" pitchFamily="34" charset="0"/>
                <a:cs typeface="Lato" panose="020F0502020204030203" pitchFamily="34" charset="0"/>
              </a:rPr>
              <a:t> </a:t>
            </a:r>
            <a:r>
              <a:rPr lang="en-AU" sz="1600" b="1" dirty="0" smtClean="0">
                <a:latin typeface="Lato" panose="020F0502020204030203" pitchFamily="34" charset="0"/>
                <a:ea typeface="Lato" panose="020F0502020204030203" pitchFamily="34" charset="0"/>
                <a:cs typeface="Lato" panose="020F0502020204030203" pitchFamily="34" charset="0"/>
              </a:rPr>
              <a:t>                   Community Services (ARRCS)</a:t>
            </a:r>
            <a:endParaRPr lang="en-AU" sz="1600" b="1" dirty="0">
              <a:latin typeface="Lato" panose="020F0502020204030203" pitchFamily="34" charset="0"/>
              <a:ea typeface="Lato" panose="020F0502020204030203" pitchFamily="34" charset="0"/>
              <a:cs typeface="Lato" panose="020F0502020204030203" pitchFamily="34" charset="0"/>
            </a:endParaRPr>
          </a:p>
          <a:p>
            <a:pPr lvl="0"/>
            <a:endParaRPr lang="en-AU" sz="1600" dirty="0">
              <a:latin typeface="Lato" panose="020F0502020204030203" pitchFamily="34" charset="0"/>
              <a:ea typeface="Lato" panose="020F0502020204030203" pitchFamily="34" charset="0"/>
              <a:cs typeface="Lato" panose="020F0502020204030203" pitchFamily="34" charset="0"/>
            </a:endParaRPr>
          </a:p>
          <a:p>
            <a:pPr algn="ctr"/>
            <a:endParaRPr lang="en-GB"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930"/>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957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latin typeface="Lato" panose="020F0502020204030203" pitchFamily="34" charset="0"/>
              <a:ea typeface="Lato" panose="020F0502020204030203" pitchFamily="34" charset="0"/>
              <a:cs typeface="Lato" panose="020F0502020204030203" pitchFamily="34" charset="0"/>
            </a:endParaRPr>
          </a:p>
        </p:txBody>
      </p:sp>
      <p:sp>
        <p:nvSpPr>
          <p:cNvPr id="8" name="Content Placeholder 7"/>
          <p:cNvSpPr>
            <a:spLocks noGrp="1"/>
          </p:cNvSpPr>
          <p:nvPr>
            <p:ph idx="1"/>
          </p:nvPr>
        </p:nvSpPr>
        <p:spPr>
          <a:xfrm>
            <a:off x="179512" y="1802650"/>
            <a:ext cx="5806978" cy="4721094"/>
          </a:xfrm>
        </p:spPr>
        <p:txBody>
          <a:bodyPr>
            <a:normAutofit lnSpcReduction="10000"/>
          </a:bodyPr>
          <a:lstStyle/>
          <a:p>
            <a:pPr marL="0" lvl="0" indent="0" algn="just">
              <a:buNone/>
            </a:pPr>
            <a:r>
              <a:rPr lang="en-AU" sz="1800" u="sng" dirty="0">
                <a:latin typeface="Lato" panose="020F0502020204030203" pitchFamily="34" charset="0"/>
                <a:ea typeface="Lato" panose="020F0502020204030203" pitchFamily="34" charset="0"/>
                <a:cs typeface="Lato" panose="020F0502020204030203" pitchFamily="34" charset="0"/>
              </a:rPr>
              <a:t>Day programs</a:t>
            </a:r>
          </a:p>
          <a:p>
            <a:pPr lvl="0" algn="just">
              <a:buFont typeface="Wingdings" charset="2"/>
              <a:buChar char="v"/>
            </a:pPr>
            <a:r>
              <a:rPr lang="en-AU" sz="1800" dirty="0">
                <a:latin typeface="Lato" panose="020F0502020204030203" pitchFamily="34" charset="0"/>
                <a:ea typeface="Lato" panose="020F0502020204030203" pitchFamily="34" charset="0"/>
                <a:cs typeface="Lato" panose="020F0502020204030203" pitchFamily="34" charset="0"/>
              </a:rPr>
              <a:t>Life Without Barriers Community Pathways </a:t>
            </a:r>
            <a:r>
              <a:rPr lang="en-AU" sz="1800" dirty="0" smtClean="0">
                <a:latin typeface="Lato" panose="020F0502020204030203" pitchFamily="34" charset="0"/>
                <a:ea typeface="Lato" panose="020F0502020204030203" pitchFamily="34" charset="0"/>
                <a:cs typeface="Lato" panose="020F0502020204030203" pitchFamily="34" charset="0"/>
              </a:rPr>
              <a:t>Program-MY Skills pathway (ages 16-20) to maximise independence and MY Life program (ages 16-65); personalised program around independence, skills and community engagement. </a:t>
            </a:r>
          </a:p>
          <a:p>
            <a:pPr lvl="0" algn="just">
              <a:buFont typeface="Wingdings" charset="2"/>
              <a:buChar char="v"/>
            </a:pPr>
            <a:r>
              <a:rPr lang="en-AU" sz="1800" dirty="0" smtClean="0">
                <a:latin typeface="Lato" panose="020F0502020204030203" pitchFamily="34" charset="0"/>
                <a:ea typeface="Lato" panose="020F0502020204030203" pitchFamily="34" charset="0"/>
                <a:cs typeface="Lato" panose="020F0502020204030203" pitchFamily="34" charset="0"/>
              </a:rPr>
              <a:t>Lifestyle Solutions Life Choices – focusing on skill development (life skills, personal care, domestic tasks, money management and community access) and skill maintenance</a:t>
            </a:r>
            <a:r>
              <a:rPr lang="en-AU" sz="1800" dirty="0" smtClean="0">
                <a:latin typeface="Lato" panose="020F0502020204030203" pitchFamily="34" charset="0"/>
                <a:ea typeface="Lato" panose="020F0502020204030203" pitchFamily="34" charset="0"/>
                <a:cs typeface="Lato" panose="020F0502020204030203" pitchFamily="34" charset="0"/>
              </a:rPr>
              <a:t>.</a:t>
            </a:r>
          </a:p>
          <a:p>
            <a:pPr marL="0" lvl="0" indent="0" algn="just">
              <a:buNone/>
            </a:pPr>
            <a:endParaRPr lang="en-AU" sz="1000" dirty="0" smtClean="0">
              <a:latin typeface="Lato" panose="020F0502020204030203" pitchFamily="34" charset="0"/>
              <a:ea typeface="Lato" panose="020F0502020204030203" pitchFamily="34" charset="0"/>
              <a:cs typeface="Lato" panose="020F0502020204030203" pitchFamily="34" charset="0"/>
            </a:endParaRPr>
          </a:p>
          <a:p>
            <a:pPr marL="0" lvl="0" indent="0" algn="just">
              <a:buNone/>
            </a:pPr>
            <a:r>
              <a:rPr lang="en-AU" sz="1800" u="sng" dirty="0" smtClean="0">
                <a:latin typeface="Lato" panose="020F0502020204030203" pitchFamily="34" charset="0"/>
                <a:ea typeface="Lato" panose="020F0502020204030203" pitchFamily="34" charset="0"/>
                <a:cs typeface="Lato" panose="020F0502020204030203" pitchFamily="34" charset="0"/>
              </a:rPr>
              <a:t>Supported employment - Bindi (Australian Disability Enterprise)</a:t>
            </a:r>
          </a:p>
          <a:p>
            <a:pPr lvl="0" algn="just">
              <a:buFont typeface="Wingdings" charset="2"/>
              <a:buChar char="v"/>
            </a:pPr>
            <a:r>
              <a:rPr lang="en-AU" sz="1800" dirty="0" smtClean="0">
                <a:latin typeface="Lato" panose="020F0502020204030203" pitchFamily="34" charset="0"/>
                <a:ea typeface="Lato" panose="020F0502020204030203" pitchFamily="34" charset="0"/>
                <a:cs typeface="Lato" panose="020F0502020204030203" pitchFamily="34" charset="0"/>
              </a:rPr>
              <a:t>Mwerre Anthurre Artists Studio</a:t>
            </a:r>
          </a:p>
          <a:p>
            <a:pPr lvl="0" algn="just">
              <a:buFont typeface="Wingdings" charset="2"/>
              <a:buChar char="v"/>
            </a:pPr>
            <a:r>
              <a:rPr lang="en-AU" sz="1800" dirty="0" smtClean="0">
                <a:latin typeface="Lato" panose="020F0502020204030203" pitchFamily="34" charset="0"/>
                <a:ea typeface="Lato" panose="020F0502020204030203" pitchFamily="34" charset="0"/>
                <a:cs typeface="Lato" panose="020F0502020204030203" pitchFamily="34" charset="0"/>
              </a:rPr>
              <a:t>Qantas headset refurbishment </a:t>
            </a:r>
          </a:p>
          <a:p>
            <a:pPr lvl="0" algn="just">
              <a:buFont typeface="Wingdings" charset="2"/>
              <a:buChar char="v"/>
            </a:pPr>
            <a:r>
              <a:rPr lang="en-AU" sz="1800" dirty="0" smtClean="0">
                <a:latin typeface="Lato" panose="020F0502020204030203" pitchFamily="34" charset="0"/>
                <a:ea typeface="Lato" panose="020F0502020204030203" pitchFamily="34" charset="0"/>
                <a:cs typeface="Lato" panose="020F0502020204030203" pitchFamily="34" charset="0"/>
              </a:rPr>
              <a:t>Mail delivery to the town camps </a:t>
            </a:r>
          </a:p>
          <a:p>
            <a:pPr lvl="0" algn="just">
              <a:buFont typeface="Wingdings" charset="2"/>
              <a:buChar char="v"/>
            </a:pPr>
            <a:r>
              <a:rPr lang="en-AU" sz="1800" dirty="0" smtClean="0">
                <a:latin typeface="Lato" panose="020F0502020204030203" pitchFamily="34" charset="0"/>
                <a:ea typeface="Lato" panose="020F0502020204030203" pitchFamily="34" charset="0"/>
                <a:cs typeface="Lato" panose="020F0502020204030203" pitchFamily="34" charset="0"/>
              </a:rPr>
              <a:t>Confidential shredding services</a:t>
            </a:r>
          </a:p>
          <a:p>
            <a:pPr marL="0" lvl="0" indent="0">
              <a:buNone/>
            </a:pPr>
            <a:endParaRPr lang="en-AU" sz="2000" dirty="0">
              <a:latin typeface="Lato" panose="020F0502020204030203" pitchFamily="34" charset="0"/>
              <a:ea typeface="Lato" panose="020F0502020204030203" pitchFamily="34" charset="0"/>
              <a:cs typeface="Lato" panose="020F0502020204030203" pitchFamily="34" charset="0"/>
            </a:endParaRPr>
          </a:p>
          <a:p>
            <a:endParaRPr lang="en-AU" sz="2000" dirty="0">
              <a:latin typeface="Lato" panose="020F0502020204030203" pitchFamily="34" charset="0"/>
              <a:ea typeface="Lato" panose="020F0502020204030203" pitchFamily="34" charset="0"/>
              <a:cs typeface="Lato" panose="020F0502020204030203" pitchFamily="34" charset="0"/>
            </a:endParaRPr>
          </a:p>
        </p:txBody>
      </p:sp>
      <p:pic>
        <p:nvPicPr>
          <p:cNvPr id="9"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pic>
        <p:nvPicPr>
          <p:cNvPr id="3" name="Picture 2"/>
          <p:cNvPicPr>
            <a:picLocks noChangeAspect="1"/>
          </p:cNvPicPr>
          <p:nvPr/>
        </p:nvPicPr>
        <p:blipFill rotWithShape="1">
          <a:blip r:embed="rId6"/>
          <a:srcRect l="5230" r="8606" b="12133"/>
          <a:stretch/>
        </p:blipFill>
        <p:spPr>
          <a:xfrm>
            <a:off x="6245525" y="2386382"/>
            <a:ext cx="2635243" cy="35882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52" y="45368"/>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239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NDIS PPT Header2.png"/>
          <p:cNvPicPr>
            <a:picLocks noChangeAspect="1"/>
          </p:cNvPicPr>
          <p:nvPr/>
        </p:nvPicPr>
        <p:blipFill>
          <a:blip r:embed="rId3"/>
          <a:stretch>
            <a:fillRect/>
          </a:stretch>
        </p:blipFill>
        <p:spPr>
          <a:xfrm>
            <a:off x="24284" y="0"/>
            <a:ext cx="9144000" cy="1837550"/>
          </a:xfrm>
          <a:prstGeom prst="rect">
            <a:avLst/>
          </a:prstGeom>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414719"/>
            <a:ext cx="2267744" cy="1008112"/>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304800" y="6258580"/>
            <a:ext cx="4953000" cy="523220"/>
          </a:xfrm>
          <a:prstGeom prst="rect">
            <a:avLst/>
          </a:prstGeom>
          <a:noFill/>
        </p:spPr>
        <p:txBody>
          <a:bodyPr wrap="square" rtlCol="0">
            <a:spAutoFit/>
          </a:bodyPr>
          <a:lstStyle/>
          <a:p>
            <a:r>
              <a:rPr lang="en-US" sz="2800" dirty="0" smtClean="0">
                <a:solidFill>
                  <a:schemeClr val="bg1"/>
                </a:solidFill>
                <a:latin typeface="Lato"/>
                <a:cs typeface="Lato"/>
              </a:rPr>
              <a:t>Participants and </a:t>
            </a:r>
            <a:r>
              <a:rPr lang="en-US" sz="2800" dirty="0" err="1">
                <a:solidFill>
                  <a:schemeClr val="bg1"/>
                </a:solidFill>
                <a:latin typeface="Lato"/>
                <a:cs typeface="Lato"/>
              </a:rPr>
              <a:t>C</a:t>
            </a:r>
            <a:r>
              <a:rPr lang="en-US" sz="2800" dirty="0" err="1" smtClean="0">
                <a:solidFill>
                  <a:schemeClr val="bg1"/>
                </a:solidFill>
                <a:latin typeface="Lato"/>
                <a:cs typeface="Lato"/>
              </a:rPr>
              <a:t>arers</a:t>
            </a:r>
            <a:endParaRPr lang="en-US" sz="2800" dirty="0">
              <a:solidFill>
                <a:schemeClr val="bg1"/>
              </a:solidFill>
              <a:latin typeface="Lato"/>
              <a:cs typeface="Lato"/>
            </a:endParaRPr>
          </a:p>
        </p:txBody>
      </p:sp>
      <p:pic>
        <p:nvPicPr>
          <p:cNvPr id="2050" name="Picture 2" descr="C:\Users\akwan\Pictures\Toddler group\DSC_03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56793"/>
            <a:ext cx="9144000" cy="55446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7688272" y="507295"/>
            <a:ext cx="1159510" cy="411480"/>
          </a:xfrm>
          <a:prstGeom prst="rect">
            <a:avLst/>
          </a:prstGeom>
        </p:spPr>
      </p:pic>
      <p:sp>
        <p:nvSpPr>
          <p:cNvPr id="14" name="TextBox 13"/>
          <p:cNvSpPr txBox="1"/>
          <p:nvPr/>
        </p:nvSpPr>
        <p:spPr>
          <a:xfrm>
            <a:off x="6084168" y="1837550"/>
            <a:ext cx="3084116" cy="2554545"/>
          </a:xfrm>
          <a:prstGeom prst="rect">
            <a:avLst/>
          </a:prstGeom>
          <a:noFill/>
        </p:spPr>
        <p:txBody>
          <a:bodyPr wrap="square" rtlCol="0">
            <a:spAutoFit/>
          </a:bodyPr>
          <a:lstStyle/>
          <a:p>
            <a:pPr algn="ctr"/>
            <a: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t>Office of </a:t>
            </a:r>
            <a: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t>Disability Preparation </a:t>
            </a:r>
            <a:r>
              <a:rPr lang="en-AU" sz="4000" b="1" dirty="0" smtClean="0">
                <a:solidFill>
                  <a:schemeClr val="bg1"/>
                </a:solidFill>
                <a:latin typeface="Lato" panose="020F0502020204030203" pitchFamily="34" charset="0"/>
                <a:ea typeface="Lato" panose="020F0502020204030203" pitchFamily="34" charset="0"/>
                <a:cs typeface="Lato" panose="020F0502020204030203" pitchFamily="34" charset="0"/>
              </a:rPr>
              <a:t>for the NDIS</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0" y="0"/>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79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latin typeface="Lato" panose="020F0502020204030203" pitchFamily="34" charset="0"/>
              <a:ea typeface="Lato" panose="020F0502020204030203" pitchFamily="34" charset="0"/>
              <a:cs typeface="Lato" panose="020F0502020204030203" pitchFamily="34" charset="0"/>
            </a:endParaRPr>
          </a:p>
        </p:txBody>
      </p:sp>
      <p:sp>
        <p:nvSpPr>
          <p:cNvPr id="7" name="Title 1"/>
          <p:cNvSpPr txBox="1">
            <a:spLocks/>
          </p:cNvSpPr>
          <p:nvPr/>
        </p:nvSpPr>
        <p:spPr>
          <a:xfrm>
            <a:off x="71412" y="1654715"/>
            <a:ext cx="9072587" cy="10712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3100" b="1" dirty="0" smtClean="0">
                <a:solidFill>
                  <a:srgbClr val="981F4B"/>
                </a:solidFill>
                <a:latin typeface="Lato" panose="020F0502020204030203" pitchFamily="34" charset="0"/>
                <a:ea typeface="Lato" panose="020F0502020204030203" pitchFamily="34" charset="0"/>
                <a:cs typeface="Lato" panose="020F0502020204030203" pitchFamily="34" charset="0"/>
              </a:rPr>
              <a:t>Role of the Office of Disability during the</a:t>
            </a:r>
            <a:r>
              <a:rPr lang="en-AU" sz="3100" b="1" dirty="0">
                <a:solidFill>
                  <a:srgbClr val="981F4B"/>
                </a:solidFill>
                <a:latin typeface="Lato" panose="020F0502020204030203" pitchFamily="34" charset="0"/>
                <a:ea typeface="Lato" panose="020F0502020204030203" pitchFamily="34" charset="0"/>
                <a:cs typeface="Lato" panose="020F0502020204030203" pitchFamily="34" charset="0"/>
              </a:rPr>
              <a:t> </a:t>
            </a:r>
            <a:r>
              <a:rPr lang="en-AU" sz="3100" b="1" dirty="0" smtClean="0">
                <a:solidFill>
                  <a:srgbClr val="981F4B"/>
                </a:solidFill>
                <a:latin typeface="Lato" panose="020F0502020204030203" pitchFamily="34" charset="0"/>
                <a:ea typeface="Lato" panose="020F0502020204030203" pitchFamily="34" charset="0"/>
                <a:cs typeface="Lato" panose="020F0502020204030203" pitchFamily="34" charset="0"/>
              </a:rPr>
              <a:t>NDIS </a:t>
            </a:r>
          </a:p>
          <a:p>
            <a:r>
              <a:rPr lang="en-AU" sz="3100" b="1" dirty="0" smtClean="0">
                <a:solidFill>
                  <a:srgbClr val="981F4B"/>
                </a:solidFill>
                <a:latin typeface="Lato" panose="020F0502020204030203" pitchFamily="34" charset="0"/>
                <a:ea typeface="Lato" panose="020F0502020204030203" pitchFamily="34" charset="0"/>
                <a:cs typeface="Lato" panose="020F0502020204030203" pitchFamily="34" charset="0"/>
              </a:rPr>
              <a:t>roll out in Alice Springs</a:t>
            </a:r>
            <a:endParaRPr lang="en-US" sz="3100" b="1" dirty="0">
              <a:solidFill>
                <a:srgbClr val="981F4B"/>
              </a:solidFill>
              <a:latin typeface="Lato" panose="020F0502020204030203" pitchFamily="34" charset="0"/>
              <a:ea typeface="Lato" panose="020F0502020204030203" pitchFamily="34" charset="0"/>
              <a:cs typeface="Lato" panose="020F0502020204030203" pitchFamily="34" charset="0"/>
            </a:endParaRPr>
          </a:p>
        </p:txBody>
      </p:sp>
      <p:sp>
        <p:nvSpPr>
          <p:cNvPr id="8" name="Content Placeholder 7"/>
          <p:cNvSpPr>
            <a:spLocks noGrp="1"/>
          </p:cNvSpPr>
          <p:nvPr>
            <p:ph idx="1"/>
          </p:nvPr>
        </p:nvSpPr>
        <p:spPr>
          <a:xfrm>
            <a:off x="70916" y="2276872"/>
            <a:ext cx="8890958" cy="4396754"/>
          </a:xfrm>
        </p:spPr>
        <p:txBody>
          <a:bodyPr>
            <a:noAutofit/>
          </a:bodyPr>
          <a:lstStyle/>
          <a:p>
            <a:pPr lvl="0"/>
            <a:endParaRPr lang="en-AU" sz="2200" dirty="0" smtClean="0">
              <a:latin typeface="Lato" panose="020F0502020204030203" pitchFamily="34" charset="0"/>
              <a:ea typeface="Lato" panose="020F0502020204030203" pitchFamily="34" charset="0"/>
              <a:cs typeface="Lato" panose="020F0502020204030203" pitchFamily="34" charset="0"/>
            </a:endParaRPr>
          </a:p>
          <a:p>
            <a:pPr marL="0" lvl="0" indent="0" algn="just">
              <a:buNone/>
            </a:pPr>
            <a:endParaRPr lang="en-AU" sz="900" dirty="0" smtClean="0">
              <a:latin typeface="Lato" panose="020F0502020204030203" pitchFamily="34" charset="0"/>
              <a:ea typeface="Lato" panose="020F0502020204030203" pitchFamily="34" charset="0"/>
              <a:cs typeface="Lato" panose="020F0502020204030203" pitchFamily="34" charset="0"/>
            </a:endParaRPr>
          </a:p>
          <a:p>
            <a:pPr marL="0" lvl="0" indent="0" algn="just">
              <a:buNone/>
            </a:pPr>
            <a:r>
              <a:rPr lang="en-AU" sz="2000" dirty="0" smtClean="0">
                <a:latin typeface="Lato" panose="020F0502020204030203" pitchFamily="34" charset="0"/>
                <a:ea typeface="Lato" panose="020F0502020204030203" pitchFamily="34" charset="0"/>
                <a:cs typeface="Lato" panose="020F0502020204030203" pitchFamily="34" charset="0"/>
              </a:rPr>
              <a:t>The </a:t>
            </a:r>
            <a:r>
              <a:rPr lang="en-AU" sz="2000" dirty="0" smtClean="0">
                <a:latin typeface="Lato" panose="020F0502020204030203" pitchFamily="34" charset="0"/>
                <a:ea typeface="Lato" panose="020F0502020204030203" pitchFamily="34" charset="0"/>
                <a:cs typeface="Lato" panose="020F0502020204030203" pitchFamily="34" charset="0"/>
              </a:rPr>
              <a:t>Office of Disability will be working in consultation with the NDIA to  :-</a:t>
            </a:r>
          </a:p>
          <a:p>
            <a:pPr lvl="0" algn="just">
              <a:buFont typeface="Wingdings" charset="2"/>
              <a:buChar char="§"/>
            </a:pPr>
            <a:r>
              <a:rPr lang="en-AU" sz="2000" dirty="0" smtClean="0">
                <a:latin typeface="Lato" panose="020F0502020204030203" pitchFamily="34" charset="0"/>
                <a:ea typeface="Lato" panose="020F0502020204030203" pitchFamily="34" charset="0"/>
                <a:cs typeface="Lato" panose="020F0502020204030203" pitchFamily="34" charset="0"/>
              </a:rPr>
              <a:t>Work with each </a:t>
            </a:r>
            <a:r>
              <a:rPr lang="en-AU" sz="2000" dirty="0" smtClean="0">
                <a:latin typeface="Lato" panose="020F0502020204030203" pitchFamily="34" charset="0"/>
                <a:ea typeface="Lato" panose="020F0502020204030203" pitchFamily="34" charset="0"/>
                <a:cs typeface="Lato" panose="020F0502020204030203" pitchFamily="34" charset="0"/>
              </a:rPr>
              <a:t>client </a:t>
            </a:r>
            <a:r>
              <a:rPr lang="en-AU" sz="2000" dirty="0" smtClean="0">
                <a:latin typeface="Lato" panose="020F0502020204030203" pitchFamily="34" charset="0"/>
                <a:ea typeface="Lato" panose="020F0502020204030203" pitchFamily="34" charset="0"/>
                <a:cs typeface="Lato" panose="020F0502020204030203" pitchFamily="34" charset="0"/>
              </a:rPr>
              <a:t>to develop individual plans to provide the NDIA. </a:t>
            </a:r>
          </a:p>
          <a:p>
            <a:pPr lvl="0" algn="just">
              <a:buFont typeface="Wingdings" charset="2"/>
              <a:buChar char="§"/>
            </a:pPr>
            <a:r>
              <a:rPr lang="en-AU" sz="2000" dirty="0" smtClean="0">
                <a:latin typeface="Lato" panose="020F0502020204030203" pitchFamily="34" charset="0"/>
                <a:ea typeface="Lato" panose="020F0502020204030203" pitchFamily="34" charset="0"/>
                <a:cs typeface="Lato" panose="020F0502020204030203" pitchFamily="34" charset="0"/>
              </a:rPr>
              <a:t>Participate in the planning meetings with the consent of the client/guardian. </a:t>
            </a:r>
          </a:p>
          <a:p>
            <a:pPr lvl="0" algn="just">
              <a:buFont typeface="Wingdings" charset="2"/>
              <a:buChar char="§"/>
            </a:pPr>
            <a:r>
              <a:rPr lang="en-AU" sz="2000" dirty="0" smtClean="0">
                <a:latin typeface="Lato" panose="020F0502020204030203" pitchFamily="34" charset="0"/>
                <a:ea typeface="Lato" panose="020F0502020204030203" pitchFamily="34" charset="0"/>
                <a:cs typeface="Lato" panose="020F0502020204030203" pitchFamily="34" charset="0"/>
              </a:rPr>
              <a:t>Work in coordination with the NDIA to monitor the  NDIS plan activation.</a:t>
            </a:r>
          </a:p>
          <a:p>
            <a:pPr lvl="0" algn="just">
              <a:buFont typeface="Wingdings" charset="2"/>
              <a:buChar char="§"/>
            </a:pPr>
            <a:r>
              <a:rPr lang="en-AU" sz="2000" dirty="0" smtClean="0">
                <a:latin typeface="Lato" panose="020F0502020204030203" pitchFamily="34" charset="0"/>
                <a:ea typeface="Lato" panose="020F0502020204030203" pitchFamily="34" charset="0"/>
                <a:cs typeface="Lato" panose="020F0502020204030203" pitchFamily="34" charset="0"/>
              </a:rPr>
              <a:t>Continue to maintain contact with current clients until the NDIS plan is approved and the Local Area Coordinator /Coordinator of supports are fully engaged. </a:t>
            </a:r>
          </a:p>
          <a:p>
            <a:pPr marL="0" lvl="0" indent="0">
              <a:buNone/>
            </a:pPr>
            <a:endParaRPr lang="en-AU" sz="1100" dirty="0" smtClean="0">
              <a:latin typeface="Lato" panose="020F0502020204030203" pitchFamily="34" charset="0"/>
              <a:ea typeface="Lato" panose="020F0502020204030203" pitchFamily="34" charset="0"/>
              <a:cs typeface="Lato" panose="020F0502020204030203" pitchFamily="34" charset="0"/>
            </a:endParaRPr>
          </a:p>
          <a:p>
            <a:pPr marL="0" lvl="0" indent="0" algn="ctr">
              <a:buNone/>
            </a:pPr>
            <a:r>
              <a:rPr lang="en-AU" sz="1800" dirty="0">
                <a:latin typeface="Lato" panose="020F0502020204030203" pitchFamily="34" charset="0"/>
                <a:ea typeface="Lato" panose="020F0502020204030203" pitchFamily="34" charset="0"/>
                <a:cs typeface="Lato" panose="020F0502020204030203" pitchFamily="34" charset="0"/>
              </a:rPr>
              <a:t>Supported Accommodation – roll out from the 1st of July 2017.</a:t>
            </a:r>
          </a:p>
          <a:p>
            <a:pPr marL="0" lvl="0" indent="0" algn="ctr">
              <a:buNone/>
            </a:pPr>
            <a:r>
              <a:rPr lang="en-AU" sz="1800" dirty="0">
                <a:latin typeface="Lato" panose="020F0502020204030203" pitchFamily="34" charset="0"/>
                <a:ea typeface="Lato" panose="020F0502020204030203" pitchFamily="34" charset="0"/>
                <a:cs typeface="Lato" panose="020F0502020204030203" pitchFamily="34" charset="0"/>
              </a:rPr>
              <a:t>Community participants – roll out from the 1st of July 2018.</a:t>
            </a:r>
          </a:p>
          <a:p>
            <a:pPr lvl="0">
              <a:buFont typeface="Wingdings" charset="2"/>
              <a:buChar char="§"/>
            </a:pPr>
            <a:endParaRPr lang="en-AU" sz="2000" dirty="0" smtClean="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
            </a:pPr>
            <a:endParaRPr lang="en-AU" sz="2200" dirty="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
            </a:pPr>
            <a:endParaRPr lang="en-AU" sz="2400" dirty="0">
              <a:latin typeface="Lato" panose="020F0502020204030203" pitchFamily="34" charset="0"/>
              <a:ea typeface="Lato" panose="020F0502020204030203" pitchFamily="34" charset="0"/>
              <a:cs typeface="Lato" panose="020F0502020204030203" pitchFamily="34" charset="0"/>
            </a:endParaRPr>
          </a:p>
          <a:p>
            <a:pPr lvl="0"/>
            <a:endParaRPr lang="en-AU" sz="2400" dirty="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
            </a:pPr>
            <a:endParaRPr lang="en-AU" sz="2200" dirty="0" smtClean="0">
              <a:latin typeface="Lato" panose="020F0502020204030203" pitchFamily="34" charset="0"/>
              <a:ea typeface="Lato" panose="020F0502020204030203" pitchFamily="34" charset="0"/>
              <a:cs typeface="Lato" panose="020F0502020204030203" pitchFamily="34" charset="0"/>
            </a:endParaRPr>
          </a:p>
          <a:p>
            <a:pPr lvl="0">
              <a:buFont typeface="Wingdings" charset="2"/>
              <a:buChar char="§"/>
            </a:pPr>
            <a:endParaRPr lang="en-AU" sz="2200" dirty="0" smtClean="0">
              <a:latin typeface="Lato" panose="020F0502020204030203" pitchFamily="34" charset="0"/>
              <a:ea typeface="Lato" panose="020F0502020204030203" pitchFamily="34" charset="0"/>
              <a:cs typeface="Lato" panose="020F0502020204030203" pitchFamily="34" charset="0"/>
            </a:endParaRPr>
          </a:p>
          <a:p>
            <a:pPr lvl="0"/>
            <a:endParaRPr lang="en-AU" sz="2200" dirty="0" smtClean="0">
              <a:latin typeface="Lato" panose="020F0502020204030203" pitchFamily="34" charset="0"/>
              <a:ea typeface="Lato" panose="020F0502020204030203" pitchFamily="34" charset="0"/>
              <a:cs typeface="Lato" panose="020F0502020204030203" pitchFamily="34" charset="0"/>
            </a:endParaRPr>
          </a:p>
        </p:txBody>
      </p:sp>
      <p:pic>
        <p:nvPicPr>
          <p:cNvPr id="9" name="Content Placeholder 3" descr="NDIS PPT Header2.png"/>
          <p:cNvPicPr>
            <a:picLocks noChangeAspect="1"/>
          </p:cNvPicPr>
          <p:nvPr/>
        </p:nvPicPr>
        <p:blipFill>
          <a:blip r:embed="rId3"/>
          <a:stretch>
            <a:fillRect/>
          </a:stretch>
        </p:blipFill>
        <p:spPr>
          <a:xfrm>
            <a:off x="0" y="0"/>
            <a:ext cx="9144000" cy="1837550"/>
          </a:xfrm>
          <a:prstGeom prst="rect">
            <a:avLst/>
          </a:prstGeo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62232" t="11389" r="1" b="73042"/>
          <a:stretch/>
        </p:blipFill>
        <p:spPr bwMode="auto">
          <a:xfrm>
            <a:off x="6876256" y="332656"/>
            <a:ext cx="2267744" cy="1008112"/>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7721258" y="425232"/>
            <a:ext cx="1159510" cy="411480"/>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372"/>
            <a:ext cx="91138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826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951</Words>
  <Application>Microsoft Office PowerPoint</Application>
  <PresentationFormat>On-screen Show (4:3)</PresentationFormat>
  <Paragraphs>136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Office of Disability  Disability Services Alice Springs</vt:lpstr>
      <vt:lpstr>PowerPoint Presentation</vt:lpstr>
      <vt:lpstr>PowerPoint Presentation</vt:lpstr>
      <vt:lpstr>PowerPoint Presentation</vt:lpstr>
      <vt:lpstr>PowerPoint Presentation</vt:lpstr>
      <vt:lpstr>Disability Service Providers in Alice Springs</vt:lpstr>
      <vt:lpstr>PowerPoint Presentation</vt:lpstr>
      <vt:lpstr>PowerPoint Presentation</vt:lpstr>
      <vt:lpstr>PowerPoint Presentation</vt:lpstr>
      <vt:lpstr>PowerPoint Presentation</vt:lpstr>
    </vt:vector>
  </TitlesOfParts>
  <Company>NTG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Disability Insurance Scheme in the NT</dc:title>
  <dc:creator>Rex O'Rourke</dc:creator>
  <cp:lastModifiedBy>tammy Shuttleworth</cp:lastModifiedBy>
  <cp:revision>195</cp:revision>
  <cp:lastPrinted>2017-05-23T09:10:53Z</cp:lastPrinted>
  <dcterms:created xsi:type="dcterms:W3CDTF">2017-04-02T08:20:24Z</dcterms:created>
  <dcterms:modified xsi:type="dcterms:W3CDTF">2017-05-24T23:00:45Z</dcterms:modified>
</cp:coreProperties>
</file>