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6" r:id="rId3"/>
    <p:sldId id="257" r:id="rId4"/>
    <p:sldId id="258" r:id="rId5"/>
    <p:sldId id="259" r:id="rId6"/>
    <p:sldId id="260" r:id="rId7"/>
    <p:sldId id="269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B25"/>
    <a:srgbClr val="B547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A084C-E51A-421A-9C3A-E76ABB04518C}" type="datetimeFigureOut">
              <a:rPr lang="en-AU" smtClean="0"/>
              <a:t>23/05/2017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2190D-6496-45E0-B7C4-8A8D9B205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7875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2C568-19A5-4B23-81D7-59A8CB036A8E}" type="datetimeFigureOut">
              <a:rPr lang="en-AU" smtClean="0"/>
              <a:t>23/05/2017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BF628-E202-4047-925C-62B073518E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20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endParaRPr lang="en-AU" sz="1200" b="1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BF628-E202-4047-925C-62B073518E1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308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914400" y="4039344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b="1" dirty="0" smtClean="0">
                <a:solidFill>
                  <a:srgbClr val="A33100"/>
                </a:solidFill>
                <a:latin typeface="Arial" pitchFamily="34" charset="0"/>
                <a:cs typeface="Arial" pitchFamily="34" charset="0"/>
              </a:rPr>
              <a:t>Subtitle if needed</a:t>
            </a:r>
            <a:endParaRPr lang="en-AU" b="1" dirty="0">
              <a:solidFill>
                <a:srgbClr val="A331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7243"/>
            <a:ext cx="9144000" cy="1407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2216"/>
            <a:ext cx="3724654" cy="105252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915899" y="2449304"/>
            <a:ext cx="7304175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aseline="0"/>
            </a:lvl1pPr>
          </a:lstStyle>
          <a:p>
            <a:pPr algn="r"/>
            <a:r>
              <a:rPr lang="en-AU" sz="7200" b="1" dirty="0" smtClean="0">
                <a:solidFill>
                  <a:srgbClr val="A33100"/>
                </a:solidFill>
                <a:latin typeface="Arial" pitchFamily="34" charset="0"/>
                <a:cs typeface="Arial" pitchFamily="34" charset="0"/>
              </a:rPr>
              <a:t>Text Here</a:t>
            </a:r>
            <a:endParaRPr lang="en-AU" sz="7200" b="1" dirty="0">
              <a:solidFill>
                <a:srgbClr val="A331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15A-80EA-4452-9177-F252D5EBC8BF}" type="datetimeFigureOut">
              <a:rPr lang="en-AU" smtClean="0"/>
              <a:t>23/05/2017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15A-80EA-4452-9177-F252D5EBC8BF}" type="datetimeFigureOut">
              <a:rPr lang="en-AU" smtClean="0"/>
              <a:t>23/05/2017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716016" y="1412776"/>
            <a:ext cx="3960440" cy="46085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7544" y="1412875"/>
            <a:ext cx="3960440" cy="4608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784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15A-80EA-4452-9177-F252D5EBC8BF}" type="datetimeFigureOut">
              <a:rPr lang="en-AU" smtClean="0"/>
              <a:t>23/05/2017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7544" y="1412776"/>
            <a:ext cx="3960440" cy="46085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716016" y="1412875"/>
            <a:ext cx="3960440" cy="4608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5534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61E15A-80EA-4452-9177-F252D5EBC8BF}" type="datetimeFigureOut">
              <a:rPr lang="en-AU" smtClean="0"/>
              <a:t>23/05/2017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7243"/>
            <a:ext cx="9144000" cy="1407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96588"/>
            <a:ext cx="2195736" cy="620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8" r:id="rId3"/>
    <p:sldLayoutId id="2147483669" r:id="rId4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tcoss.org.au/wp-content/uploads/2014/09/Youth-Services-Matrix-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95400" y="2492896"/>
            <a:ext cx="6953200" cy="118487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AU" sz="2000" b="1" dirty="0" smtClean="0">
                <a:solidFill>
                  <a:srgbClr val="F47B2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Adrian Scholtes </a:t>
            </a:r>
            <a:endParaRPr lang="en-AU" sz="2000" b="1" dirty="0">
              <a:solidFill>
                <a:srgbClr val="F47B2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AU" sz="2000" b="1" dirty="0" smtClean="0">
                <a:solidFill>
                  <a:srgbClr val="F47B2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Deputy Operations Manager</a:t>
            </a:r>
            <a:endParaRPr lang="en-AU" sz="2000" b="1" dirty="0">
              <a:solidFill>
                <a:srgbClr val="F47B2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4129916"/>
            <a:ext cx="7200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AA482B"/>
                </a:solidFill>
              </a:rPr>
              <a:t>Youth Services Central Australia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25217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229600" cy="482453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ASYASS</a:t>
            </a:r>
            <a:br>
              <a:rPr lang="en-US" sz="2400" b="1" dirty="0"/>
            </a:br>
            <a:r>
              <a:rPr lang="en-US" sz="1600" dirty="0"/>
              <a:t>Alice Springs Youth Accommodation and Support Service </a:t>
            </a:r>
            <a:r>
              <a:rPr lang="en-US" sz="1600" dirty="0" err="1"/>
              <a:t>Ph</a:t>
            </a:r>
            <a:r>
              <a:rPr lang="en-US" sz="1600" dirty="0"/>
              <a:t> 8953 4200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/>
              <a:t>Emergency Accommodation, Transitional Housing, Resource Centre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Anglicare NT</a:t>
            </a:r>
            <a:br>
              <a:rPr lang="en-US" sz="2400" b="1" dirty="0"/>
            </a:br>
            <a:r>
              <a:rPr lang="en-US" sz="1600" dirty="0"/>
              <a:t>Youth and Alternative Care Services </a:t>
            </a:r>
            <a:r>
              <a:rPr lang="en-US" sz="1600" dirty="0" err="1"/>
              <a:t>Ph</a:t>
            </a:r>
            <a:r>
              <a:rPr lang="en-US" sz="1600" dirty="0"/>
              <a:t> 8951 8000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/>
              <a:t>Out of Home Care, Moving On and IYSS (Intensive Youth Support Service)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Mission Australia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/>
              <a:t>Short and long term accommodation </a:t>
            </a:r>
            <a:r>
              <a:rPr lang="en-US" sz="1600" dirty="0" err="1"/>
              <a:t>Ph</a:t>
            </a:r>
            <a:r>
              <a:rPr lang="en-US" sz="1600" dirty="0"/>
              <a:t> 8955 6500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Tangentyere Council – </a:t>
            </a:r>
            <a:r>
              <a:rPr lang="en-US" sz="2400" b="1" dirty="0" smtClean="0"/>
              <a:t>Youth Services</a:t>
            </a:r>
            <a:endParaRPr lang="en-US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Safe Families – Out of </a:t>
            </a:r>
            <a:r>
              <a:rPr lang="en-US" sz="1600" dirty="0"/>
              <a:t>Home </a:t>
            </a:r>
            <a:r>
              <a:rPr lang="en-US" sz="1600" dirty="0" smtClean="0"/>
              <a:t>Care </a:t>
            </a:r>
            <a:r>
              <a:rPr lang="en-US" sz="1600" dirty="0" err="1" smtClean="0"/>
              <a:t>Ph</a:t>
            </a:r>
            <a:r>
              <a:rPr lang="en-US" sz="1600" dirty="0" smtClean="0"/>
              <a:t> 8951 4222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 smtClean="0"/>
              <a:t>Youth Night Patrol, Drum  </a:t>
            </a:r>
            <a:r>
              <a:rPr lang="en-US" sz="1600" dirty="0" err="1" smtClean="0"/>
              <a:t>Atweme</a:t>
            </a:r>
            <a:r>
              <a:rPr lang="en-US" sz="1600" dirty="0" smtClean="0"/>
              <a:t>, Out of School Hours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400" b="1" dirty="0"/>
              <a:t>GYCC</a:t>
            </a:r>
            <a:r>
              <a:rPr lang="en-AU" sz="5400" dirty="0"/>
              <a:t/>
            </a:r>
            <a:br>
              <a:rPr lang="en-AU" sz="5400" dirty="0"/>
            </a:br>
            <a:r>
              <a:rPr lang="en-AU" sz="1600" dirty="0"/>
              <a:t>Gap Youth and Community Centre </a:t>
            </a:r>
            <a:r>
              <a:rPr lang="en-AU" sz="1600" dirty="0" err="1"/>
              <a:t>Ph</a:t>
            </a:r>
            <a:r>
              <a:rPr lang="en-AU" sz="1600" dirty="0"/>
              <a:t> 8952 3927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600" dirty="0"/>
              <a:t>Reconnect Program, Out of School Hours/School Holiday programs, Late Night Drop In</a:t>
            </a:r>
            <a:endParaRPr lang="en-US" sz="2400" b="1" dirty="0"/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46584"/>
          </a:xfrm>
        </p:spPr>
        <p:txBody>
          <a:bodyPr/>
          <a:lstStyle/>
          <a:p>
            <a:pPr algn="ctr"/>
            <a:r>
              <a:rPr lang="en-AU" sz="2800" dirty="0">
                <a:solidFill>
                  <a:schemeClr val="tx1"/>
                </a:solidFill>
              </a:rPr>
              <a:t>Youth Service </a:t>
            </a:r>
            <a:r>
              <a:rPr lang="en-AU" sz="2800" dirty="0" smtClean="0">
                <a:solidFill>
                  <a:schemeClr val="tx1"/>
                </a:solidFill>
              </a:rPr>
              <a:t>Providers</a:t>
            </a:r>
            <a:br>
              <a:rPr lang="en-AU" sz="2800" dirty="0" smtClean="0">
                <a:solidFill>
                  <a:schemeClr val="tx1"/>
                </a:solidFill>
              </a:rPr>
            </a:br>
            <a:r>
              <a:rPr lang="en-AU" sz="2800" dirty="0" smtClean="0">
                <a:solidFill>
                  <a:schemeClr val="tx1"/>
                </a:solidFill>
              </a:rPr>
              <a:t>Accommodation and Support</a:t>
            </a:r>
            <a:endParaRPr lang="en-A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61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0168"/>
            <a:ext cx="8229600" cy="990600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en-US" sz="2800" dirty="0"/>
              <a:t>Youth Justice Services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3901" y="908720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/>
              <a:t>CAALAS - YJAP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1600" dirty="0" smtClean="0"/>
              <a:t>Youth </a:t>
            </a:r>
            <a:r>
              <a:rPr lang="en-US" sz="1600" dirty="0"/>
              <a:t>Justice Advocacy </a:t>
            </a:r>
            <a:r>
              <a:rPr lang="en-US" sz="1600" dirty="0" smtClean="0"/>
              <a:t>Project </a:t>
            </a:r>
            <a:r>
              <a:rPr lang="en-US" sz="1600" dirty="0" err="1" smtClean="0"/>
              <a:t>Ph</a:t>
            </a:r>
            <a:r>
              <a:rPr lang="en-US" sz="1600" dirty="0" smtClean="0"/>
              <a:t> </a:t>
            </a:r>
            <a:r>
              <a:rPr lang="en-US" sz="1600" dirty="0"/>
              <a:t>8950 </a:t>
            </a:r>
            <a:r>
              <a:rPr lang="en-US" sz="1600" dirty="0" smtClean="0"/>
              <a:t>9300</a:t>
            </a:r>
          </a:p>
          <a:p>
            <a:pPr>
              <a:spcAft>
                <a:spcPts val="1200"/>
              </a:spcAft>
            </a:pPr>
            <a:r>
              <a:rPr lang="en-AU" sz="2400" b="1" dirty="0"/>
              <a:t>Relationships Australia</a:t>
            </a:r>
            <a:r>
              <a:rPr lang="en-AU" sz="2400" dirty="0"/>
              <a:t> </a:t>
            </a:r>
            <a:br>
              <a:rPr lang="en-AU" sz="2400" dirty="0"/>
            </a:br>
            <a:r>
              <a:rPr lang="en-AU" sz="1600" dirty="0"/>
              <a:t>Youth Diversion Programme </a:t>
            </a:r>
            <a:r>
              <a:rPr lang="en-AU" sz="1600" dirty="0" err="1"/>
              <a:t>Ph</a:t>
            </a:r>
            <a:r>
              <a:rPr lang="en-AU" sz="1600" dirty="0"/>
              <a:t> 8952 4622</a:t>
            </a:r>
          </a:p>
          <a:p>
            <a:r>
              <a:rPr lang="en-AU" sz="2400" b="1" dirty="0" smtClean="0"/>
              <a:t>YOREOS – Territory Families </a:t>
            </a:r>
            <a:endParaRPr lang="en-AU" sz="1600" dirty="0" smtClean="0"/>
          </a:p>
          <a:p>
            <a:r>
              <a:rPr lang="en-AU" sz="1600" dirty="0" smtClean="0"/>
              <a:t>Youth Outreach &amp; Re-engagement Officers</a:t>
            </a:r>
          </a:p>
          <a:p>
            <a:pPr>
              <a:spcAft>
                <a:spcPts val="1200"/>
              </a:spcAft>
            </a:pPr>
            <a:r>
              <a:rPr lang="en-AU" sz="1600" dirty="0" smtClean="0"/>
              <a:t>Soon to be announced – Bail support and Supported Accommodation options</a:t>
            </a:r>
          </a:p>
          <a:p>
            <a:r>
              <a:rPr lang="en-AU" sz="2400" b="1" dirty="0" smtClean="0"/>
              <a:t>Red Cross</a:t>
            </a:r>
          </a:p>
          <a:p>
            <a:r>
              <a:rPr lang="en-AU" sz="1600" dirty="0" smtClean="0"/>
              <a:t>RASP program – Register of Appropriate Support Person </a:t>
            </a:r>
            <a:endParaRPr lang="en-AU" sz="2400" dirty="0" smtClean="0"/>
          </a:p>
          <a:p>
            <a:pPr>
              <a:spcAft>
                <a:spcPts val="1200"/>
              </a:spcAft>
            </a:pPr>
            <a:endParaRPr lang="en-AU" sz="1600" dirty="0" smtClean="0"/>
          </a:p>
          <a:p>
            <a:pPr>
              <a:spcAft>
                <a:spcPts val="1200"/>
              </a:spcAft>
            </a:pPr>
            <a:endParaRPr lang="en-AU" sz="2400" b="1" dirty="0" smtClean="0"/>
          </a:p>
          <a:p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3207344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 txBox="1">
            <a:spLocks noGrp="1"/>
          </p:cNvSpPr>
          <p:nvPr>
            <p:ph sz="quarter" idx="1"/>
          </p:nvPr>
        </p:nvSpPr>
        <p:spPr>
          <a:xfrm>
            <a:off x="457200" y="1219200"/>
            <a:ext cx="76431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/>
              <a:t>BushMob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1600" dirty="0" err="1" smtClean="0"/>
              <a:t>VSA,other</a:t>
            </a:r>
            <a:r>
              <a:rPr lang="en-US" sz="1600" dirty="0" smtClean="0"/>
              <a:t> </a:t>
            </a:r>
            <a:r>
              <a:rPr lang="en-US" sz="1600" dirty="0"/>
              <a:t>AOD treatment services and Bush Adventure Therapy </a:t>
            </a:r>
            <a:r>
              <a:rPr lang="en-US" sz="1600" dirty="0" err="1"/>
              <a:t>Ph</a:t>
            </a:r>
            <a:r>
              <a:rPr lang="en-US" sz="1600" dirty="0"/>
              <a:t> 8953 3798</a:t>
            </a:r>
            <a:endParaRPr lang="en-AU" sz="16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AU" sz="2400" b="1" dirty="0" smtClean="0"/>
              <a:t>CAYLUS</a:t>
            </a: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1600" dirty="0" smtClean="0"/>
              <a:t>Central Australian Youth Link Up Service </a:t>
            </a:r>
            <a:r>
              <a:rPr lang="en-AU" sz="1600" dirty="0" err="1" smtClean="0"/>
              <a:t>Ph</a:t>
            </a:r>
            <a:r>
              <a:rPr lang="en-AU" sz="1600" dirty="0" smtClean="0"/>
              <a:t> 8952 8521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400" b="1" dirty="0" smtClean="0"/>
              <a:t>CAAAPU</a:t>
            </a:r>
            <a:endParaRPr lang="en-AU" sz="16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AU" sz="1600" dirty="0" smtClean="0"/>
              <a:t>Central Australian Aboriginal Alcohol Programs Unit </a:t>
            </a:r>
            <a:r>
              <a:rPr lang="en-AU" sz="1600" dirty="0" err="1" smtClean="0"/>
              <a:t>Ph</a:t>
            </a:r>
            <a:r>
              <a:rPr lang="en-AU" sz="1600" dirty="0" smtClean="0"/>
              <a:t> 8955 4600</a:t>
            </a:r>
            <a:endParaRPr lang="en-A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AU" sz="2400" b="1" dirty="0" smtClean="0"/>
              <a:t>DASA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AU" sz="1600" dirty="0" smtClean="0"/>
              <a:t>Drug &amp; Alcohol Services Association Inc. </a:t>
            </a:r>
            <a:r>
              <a:rPr lang="en-AU" sz="1600" dirty="0" err="1" smtClean="0"/>
              <a:t>Ph</a:t>
            </a:r>
            <a:r>
              <a:rPr lang="en-AU" sz="1600" dirty="0" smtClean="0"/>
              <a:t> 8952 8412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400" b="1" dirty="0" smtClean="0"/>
              <a:t>Holyoake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AU" sz="1600" dirty="0" err="1" smtClean="0"/>
              <a:t>Ph</a:t>
            </a:r>
            <a:r>
              <a:rPr lang="en-AU" sz="1600" dirty="0" smtClean="0"/>
              <a:t> 8952 5899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350168"/>
            <a:ext cx="8229600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800" dirty="0" smtClean="0"/>
              <a:t>Alcohol &amp; Other Drugs</a:t>
            </a:r>
            <a:br>
              <a:rPr lang="en-AU" sz="2800" dirty="0" smtClean="0"/>
            </a:b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64207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196752"/>
            <a:ext cx="813690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Headspace Alice Springs</a:t>
            </a:r>
          </a:p>
          <a:p>
            <a:pPr>
              <a:spcAft>
                <a:spcPts val="1200"/>
              </a:spcAft>
            </a:pPr>
            <a:r>
              <a:rPr lang="en-AU" sz="1600" dirty="0" err="1" smtClean="0"/>
              <a:t>Ph</a:t>
            </a:r>
            <a:r>
              <a:rPr lang="en-AU" sz="1600" dirty="0" smtClean="0"/>
              <a:t> 8958 4544</a:t>
            </a:r>
          </a:p>
          <a:p>
            <a:pPr>
              <a:spcAft>
                <a:spcPts val="1200"/>
              </a:spcAft>
            </a:pPr>
            <a:r>
              <a:rPr lang="en-AU" sz="2400" b="1" dirty="0" smtClean="0"/>
              <a:t>CAMHS – Child Adolescent Mental Health Service</a:t>
            </a:r>
          </a:p>
          <a:p>
            <a:pPr>
              <a:spcAft>
                <a:spcPts val="1200"/>
              </a:spcAft>
            </a:pPr>
            <a:r>
              <a:rPr lang="en-AU" sz="2400" b="1" dirty="0" smtClean="0"/>
              <a:t>Relationships Australia</a:t>
            </a:r>
          </a:p>
          <a:p>
            <a:pPr>
              <a:spcAft>
                <a:spcPts val="1200"/>
              </a:spcAft>
            </a:pPr>
            <a:r>
              <a:rPr lang="en-AU" sz="2400" b="1" dirty="0" smtClean="0"/>
              <a:t>School Counsellors</a:t>
            </a:r>
          </a:p>
          <a:p>
            <a:pPr algn="ctr">
              <a:spcAft>
                <a:spcPts val="1200"/>
              </a:spcAft>
            </a:pPr>
            <a:endParaRPr lang="en-US" sz="1100" dirty="0" smtClean="0"/>
          </a:p>
          <a:p>
            <a:pPr algn="ctr">
              <a:spcAft>
                <a:spcPts val="1200"/>
              </a:spcAft>
            </a:pPr>
            <a:r>
              <a:rPr lang="en-US" sz="2800" dirty="0" smtClean="0"/>
              <a:t>Remote </a:t>
            </a:r>
            <a:r>
              <a:rPr lang="en-US" sz="2800" dirty="0"/>
              <a:t>Service </a:t>
            </a:r>
            <a:r>
              <a:rPr lang="en-US" sz="2800" dirty="0" smtClean="0"/>
              <a:t>Providers</a:t>
            </a:r>
            <a:endParaRPr lang="en-AU" sz="2800" b="1" dirty="0" smtClean="0"/>
          </a:p>
          <a:p>
            <a:pPr>
              <a:spcAft>
                <a:spcPts val="1200"/>
              </a:spcAft>
            </a:pPr>
            <a:r>
              <a:rPr lang="en-AU" sz="2400" b="1" dirty="0" smtClean="0"/>
              <a:t>NPYWC</a:t>
            </a: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1600" dirty="0" err="1" smtClean="0"/>
              <a:t>Ngaanyatjarra</a:t>
            </a:r>
            <a:r>
              <a:rPr lang="en-AU" sz="1600" dirty="0" smtClean="0"/>
              <a:t> Pitjantjatjara Yankunytjatjara Women’s Council </a:t>
            </a:r>
            <a:r>
              <a:rPr lang="en-AU" sz="1600" dirty="0" err="1" smtClean="0"/>
              <a:t>Ph</a:t>
            </a:r>
            <a:r>
              <a:rPr lang="en-AU" sz="1600" dirty="0" smtClean="0"/>
              <a:t> 8958 2345</a:t>
            </a:r>
          </a:p>
          <a:p>
            <a:pPr>
              <a:spcAft>
                <a:spcPts val="1200"/>
              </a:spcAft>
            </a:pPr>
            <a:r>
              <a:rPr lang="en-AU" sz="2400" b="1" dirty="0" err="1" smtClean="0"/>
              <a:t>Waltja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Tjutangku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Palyapayi</a:t>
            </a:r>
            <a:r>
              <a:rPr lang="en-AU" sz="2400" dirty="0" smtClean="0"/>
              <a:t> </a:t>
            </a:r>
            <a:br>
              <a:rPr lang="en-AU" sz="2400" dirty="0" smtClean="0"/>
            </a:br>
            <a:r>
              <a:rPr lang="en-AU" sz="1600" dirty="0" err="1" smtClean="0"/>
              <a:t>Ph</a:t>
            </a:r>
            <a:r>
              <a:rPr lang="en-AU" sz="1600" dirty="0" smtClean="0"/>
              <a:t> 8953 4488</a:t>
            </a:r>
            <a:endParaRPr lang="en-AU" sz="2400" b="1" dirty="0" smtClean="0"/>
          </a:p>
          <a:p>
            <a:endParaRPr lang="en-AU" sz="40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50168"/>
            <a:ext cx="8229600" cy="990600"/>
          </a:xfrm>
        </p:spPr>
        <p:txBody>
          <a:bodyPr/>
          <a:lstStyle/>
          <a:p>
            <a:pPr algn="ctr"/>
            <a:r>
              <a:rPr lang="en-AU" sz="2800" dirty="0" smtClean="0"/>
              <a:t>Social and Emotional</a:t>
            </a:r>
            <a:r>
              <a:rPr lang="en-AU" sz="2800" dirty="0"/>
              <a:t/>
            </a:r>
            <a:br>
              <a:rPr lang="en-AU" sz="2800" dirty="0"/>
            </a:b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962211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1124743"/>
            <a:ext cx="741682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Barkly Regional Council</a:t>
            </a:r>
          </a:p>
          <a:p>
            <a:pPr>
              <a:spcAft>
                <a:spcPts val="1200"/>
              </a:spcAft>
            </a:pPr>
            <a:r>
              <a:rPr lang="en-AU" sz="1600" dirty="0" err="1" smtClean="0"/>
              <a:t>Ph</a:t>
            </a:r>
            <a:r>
              <a:rPr lang="en-AU" sz="1600" dirty="0" smtClean="0"/>
              <a:t> 8962 0000</a:t>
            </a:r>
            <a:endParaRPr lang="en-AU" sz="1600" dirty="0"/>
          </a:p>
          <a:p>
            <a:r>
              <a:rPr lang="en-AU" sz="2400" b="1" dirty="0"/>
              <a:t>Central Desert </a:t>
            </a:r>
            <a:r>
              <a:rPr lang="en-AU" sz="2400" b="1" dirty="0" smtClean="0"/>
              <a:t>Regional Council</a:t>
            </a:r>
          </a:p>
          <a:p>
            <a:pPr>
              <a:spcAft>
                <a:spcPts val="1200"/>
              </a:spcAft>
            </a:pPr>
            <a:r>
              <a:rPr lang="en-AU" sz="1600" dirty="0" err="1" smtClean="0"/>
              <a:t>Ph</a:t>
            </a:r>
            <a:r>
              <a:rPr lang="en-AU" sz="1600" dirty="0" smtClean="0"/>
              <a:t> 8958 9500</a:t>
            </a:r>
            <a:endParaRPr lang="en-AU" sz="1600" dirty="0"/>
          </a:p>
          <a:p>
            <a:r>
              <a:rPr lang="en-AU" sz="2400" b="1" dirty="0"/>
              <a:t>MacDonnell Shire </a:t>
            </a:r>
            <a:r>
              <a:rPr lang="en-AU" sz="2400" b="1" dirty="0" smtClean="0"/>
              <a:t>Council</a:t>
            </a:r>
          </a:p>
          <a:p>
            <a:pPr>
              <a:spcAft>
                <a:spcPts val="1200"/>
              </a:spcAft>
            </a:pPr>
            <a:r>
              <a:rPr lang="en-AU" sz="1600" dirty="0" err="1" smtClean="0"/>
              <a:t>Ph</a:t>
            </a:r>
            <a:r>
              <a:rPr lang="en-AU" sz="1600" dirty="0" smtClean="0"/>
              <a:t> 8958 9600</a:t>
            </a:r>
          </a:p>
          <a:p>
            <a:pPr algn="ctr">
              <a:spcAft>
                <a:spcPts val="1200"/>
              </a:spcAft>
            </a:pPr>
            <a:r>
              <a:rPr lang="en-AU" sz="2800" dirty="0" smtClean="0"/>
              <a:t>Recreation &amp; Other</a:t>
            </a:r>
          </a:p>
          <a:p>
            <a:pPr>
              <a:spcAft>
                <a:spcPts val="1200"/>
              </a:spcAft>
            </a:pPr>
            <a:r>
              <a:rPr lang="en-AU" sz="2400" b="1" dirty="0" smtClean="0"/>
              <a:t>GYCC</a:t>
            </a:r>
            <a:r>
              <a:rPr lang="en-AU" sz="5400" dirty="0"/>
              <a:t/>
            </a:r>
            <a:br>
              <a:rPr lang="en-AU" sz="5400" dirty="0"/>
            </a:br>
            <a:r>
              <a:rPr lang="en-AU" sz="1600" dirty="0"/>
              <a:t>Gap Youth and Community Centre </a:t>
            </a:r>
            <a:r>
              <a:rPr lang="en-AU" sz="1600" dirty="0" err="1"/>
              <a:t>Ph</a:t>
            </a:r>
            <a:r>
              <a:rPr lang="en-AU" sz="1600" dirty="0"/>
              <a:t> 8952 3927</a:t>
            </a:r>
          </a:p>
          <a:p>
            <a:pPr>
              <a:spcAft>
                <a:spcPts val="1200"/>
              </a:spcAft>
            </a:pPr>
            <a:r>
              <a:rPr lang="en-US" sz="2400" b="1" dirty="0" smtClean="0"/>
              <a:t>ASYCC</a:t>
            </a: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1600" dirty="0"/>
              <a:t>Alice Springs Youth and Community Centre </a:t>
            </a:r>
            <a:r>
              <a:rPr lang="en-US" sz="1600" dirty="0" err="1"/>
              <a:t>Ph</a:t>
            </a:r>
            <a:r>
              <a:rPr lang="en-US" sz="1600" dirty="0"/>
              <a:t> 8952 1649</a:t>
            </a:r>
          </a:p>
          <a:p>
            <a:pPr>
              <a:spcAft>
                <a:spcPts val="1200"/>
              </a:spcAft>
            </a:pPr>
            <a:endParaRPr lang="en-AU" sz="2400" dirty="0"/>
          </a:p>
          <a:p>
            <a:pPr>
              <a:spcAft>
                <a:spcPts val="1200"/>
              </a:spcAft>
            </a:pPr>
            <a:endParaRPr lang="en-AU" sz="2400" b="1" dirty="0" smtClean="0"/>
          </a:p>
          <a:p>
            <a:pPr>
              <a:spcAft>
                <a:spcPts val="1200"/>
              </a:spcAft>
            </a:pPr>
            <a:endParaRPr lang="en-AU" sz="2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50168"/>
            <a:ext cx="8229600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Remote Service </a:t>
            </a:r>
            <a:r>
              <a:rPr lang="en-US" sz="2800" dirty="0" smtClean="0"/>
              <a:t>Providers cont’d</a:t>
            </a:r>
            <a:r>
              <a:rPr lang="en-AU" sz="2800" dirty="0" smtClean="0"/>
              <a:t/>
            </a:r>
            <a:br>
              <a:rPr lang="en-AU" sz="2800" dirty="0" smtClean="0"/>
            </a:b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132247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1124743"/>
            <a:ext cx="74168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err="1" smtClean="0"/>
              <a:t>RecLink</a:t>
            </a:r>
            <a:endParaRPr lang="en-AU" sz="2400" b="1" dirty="0" smtClean="0"/>
          </a:p>
          <a:p>
            <a:pPr>
              <a:spcAft>
                <a:spcPts val="1200"/>
              </a:spcAft>
            </a:pPr>
            <a:r>
              <a:rPr lang="en-AU" sz="1600" dirty="0" err="1" smtClean="0"/>
              <a:t>Ph</a:t>
            </a:r>
            <a:r>
              <a:rPr lang="en-AU" sz="1600" dirty="0" smtClean="0"/>
              <a:t> 041 735 813</a:t>
            </a:r>
          </a:p>
          <a:p>
            <a:pPr>
              <a:spcAft>
                <a:spcPts val="1200"/>
              </a:spcAft>
            </a:pPr>
            <a:r>
              <a:rPr lang="en-AU" sz="2400" b="1" dirty="0" smtClean="0"/>
              <a:t>Sports Clubs</a:t>
            </a:r>
          </a:p>
          <a:p>
            <a:pPr>
              <a:spcAft>
                <a:spcPts val="1200"/>
              </a:spcAft>
            </a:pPr>
            <a:r>
              <a:rPr lang="en-AU" sz="2400" b="1" dirty="0"/>
              <a:t>St Josephs Flexible Learning Centre</a:t>
            </a:r>
            <a:br>
              <a:rPr lang="en-AU" sz="2400" b="1" dirty="0"/>
            </a:br>
            <a:r>
              <a:rPr lang="en-AU" sz="1600" dirty="0" err="1"/>
              <a:t>Ph</a:t>
            </a:r>
            <a:r>
              <a:rPr lang="en-AU" sz="1600" dirty="0"/>
              <a:t> 0427 987 062</a:t>
            </a:r>
          </a:p>
          <a:p>
            <a:pPr>
              <a:spcAft>
                <a:spcPts val="1200"/>
              </a:spcAft>
            </a:pPr>
            <a:r>
              <a:rPr lang="en-AU" sz="2400" b="1" dirty="0" smtClean="0"/>
              <a:t>CREATE </a:t>
            </a:r>
            <a:r>
              <a:rPr lang="en-AU" sz="2400" b="1" dirty="0"/>
              <a:t>Foundation</a:t>
            </a:r>
            <a:r>
              <a:rPr lang="en-AU" sz="2400" dirty="0"/>
              <a:t> </a:t>
            </a:r>
            <a:br>
              <a:rPr lang="en-AU" sz="2400" dirty="0"/>
            </a:br>
            <a:r>
              <a:rPr lang="en-AU" sz="1600" dirty="0" err="1"/>
              <a:t>Ph</a:t>
            </a:r>
            <a:r>
              <a:rPr lang="en-AU" sz="1600" dirty="0"/>
              <a:t> 8953 8358</a:t>
            </a:r>
          </a:p>
          <a:p>
            <a:r>
              <a:rPr lang="en-US" sz="2400" b="1" dirty="0"/>
              <a:t>Central Australian Aboriginal Congress  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Youth Outreach Team </a:t>
            </a:r>
            <a:r>
              <a:rPr lang="en-US" sz="1600" dirty="0" err="1"/>
              <a:t>Ph</a:t>
            </a:r>
            <a:r>
              <a:rPr lang="en-US" sz="1600" dirty="0"/>
              <a:t> 8953 </a:t>
            </a:r>
            <a:r>
              <a:rPr lang="en-US" sz="1600" dirty="0" smtClean="0"/>
              <a:t>3635. </a:t>
            </a:r>
            <a:r>
              <a:rPr lang="en-US" sz="1600" dirty="0"/>
              <a:t>After Hours Youth </a:t>
            </a:r>
            <a:r>
              <a:rPr lang="en-US" sz="1600" dirty="0" smtClean="0"/>
              <a:t>Service in conjunction with Alice Springs Town Council and Alice Springs Youth &amp; Community Centre</a:t>
            </a:r>
            <a:endParaRPr lang="en-US" sz="1600" dirty="0"/>
          </a:p>
          <a:p>
            <a:pPr>
              <a:spcAft>
                <a:spcPts val="1200"/>
              </a:spcAft>
            </a:pPr>
            <a:endParaRPr lang="en-AU" sz="2400" b="1" dirty="0"/>
          </a:p>
          <a:p>
            <a:pPr>
              <a:spcAft>
                <a:spcPts val="1200"/>
              </a:spcAft>
            </a:pPr>
            <a:endParaRPr lang="en-AU" sz="2400" b="1" dirty="0" smtClean="0"/>
          </a:p>
          <a:p>
            <a:pPr>
              <a:spcAft>
                <a:spcPts val="1200"/>
              </a:spcAft>
            </a:pPr>
            <a:endParaRPr lang="en-AU" sz="2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50168"/>
            <a:ext cx="8229600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Recreation &amp; Other cont’d</a:t>
            </a:r>
            <a:r>
              <a:rPr lang="en-AU" sz="2800" dirty="0" smtClean="0"/>
              <a:t/>
            </a:r>
            <a:br>
              <a:rPr lang="en-AU" sz="2800" dirty="0" smtClean="0"/>
            </a:b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73185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822725"/>
            <a:ext cx="806489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YSAS</a:t>
            </a:r>
          </a:p>
          <a:p>
            <a:pPr>
              <a:spcAft>
                <a:spcPts val="1200"/>
              </a:spcAft>
            </a:pPr>
            <a:r>
              <a:rPr lang="en-AU" sz="1600" dirty="0" smtClean="0">
                <a:solidFill>
                  <a:prstClr val="black"/>
                </a:solidFill>
              </a:rPr>
              <a:t>Youth Services Alice Springs – Meets 1</a:t>
            </a:r>
            <a:r>
              <a:rPr lang="en-AU" sz="1600" baseline="30000" dirty="0" smtClean="0">
                <a:solidFill>
                  <a:prstClr val="black"/>
                </a:solidFill>
              </a:rPr>
              <a:t>st</a:t>
            </a:r>
            <a:r>
              <a:rPr lang="en-AU" sz="1600" dirty="0" smtClean="0">
                <a:solidFill>
                  <a:prstClr val="black"/>
                </a:solidFill>
              </a:rPr>
              <a:t> Wednesday each month</a:t>
            </a:r>
            <a:endParaRPr lang="en-AU" sz="2400" b="1" dirty="0" smtClean="0"/>
          </a:p>
          <a:p>
            <a:r>
              <a:rPr lang="en-AU" sz="2400" b="1" dirty="0" smtClean="0"/>
              <a:t>NTCOSS</a:t>
            </a:r>
          </a:p>
          <a:p>
            <a:r>
              <a:rPr lang="en-AU" sz="1600" dirty="0" smtClean="0">
                <a:solidFill>
                  <a:prstClr val="black"/>
                </a:solidFill>
              </a:rPr>
              <a:t>Northern Territory Council of Social Services </a:t>
            </a:r>
            <a:r>
              <a:rPr lang="en-AU" sz="1600" dirty="0" err="1" smtClean="0">
                <a:solidFill>
                  <a:prstClr val="black"/>
                </a:solidFill>
              </a:rPr>
              <a:t>Ph</a:t>
            </a:r>
            <a:r>
              <a:rPr lang="en-AU" sz="1600" dirty="0" smtClean="0">
                <a:solidFill>
                  <a:prstClr val="black"/>
                </a:solidFill>
              </a:rPr>
              <a:t> 8952 8400</a:t>
            </a:r>
          </a:p>
          <a:p>
            <a:r>
              <a:rPr lang="en-AU" sz="1600" u="sng">
                <a:solidFill>
                  <a:srgbClr val="0000FF"/>
                </a:solidFill>
                <a:latin typeface="Times New Roman"/>
                <a:ea typeface="Times New Roman"/>
                <a:hlinkClick r:id="rId2"/>
              </a:rPr>
              <a:t>https://www.ntcoss.org.au/wp-content/uploads/2014/09/Youth-Services-Matrix-</a:t>
            </a:r>
            <a:r>
              <a:rPr lang="en-AU" sz="1600" u="sng">
                <a:solidFill>
                  <a:srgbClr val="0000FF"/>
                </a:solidFill>
                <a:latin typeface="Times New Roman"/>
                <a:ea typeface="Times New Roman"/>
                <a:hlinkClick r:id="rId2"/>
              </a:rPr>
              <a:t>.</a:t>
            </a:r>
            <a:r>
              <a:rPr lang="en-AU" sz="1600" u="sng" smtClean="0">
                <a:solidFill>
                  <a:srgbClr val="0000FF"/>
                </a:solidFill>
                <a:latin typeface="Times New Roman"/>
                <a:ea typeface="Times New Roman"/>
                <a:hlinkClick r:id="rId2"/>
              </a:rPr>
              <a:t>pdf</a:t>
            </a:r>
            <a:r>
              <a:rPr lang="en-AU" sz="1600" u="sng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endParaRPr lang="en-AU" sz="1600" smtClean="0"/>
          </a:p>
          <a:p>
            <a:r>
              <a:rPr lang="en-AU" sz="2400" b="1" dirty="0" smtClean="0"/>
              <a:t>JSS</a:t>
            </a:r>
            <a:r>
              <a:rPr lang="en-AU" sz="3600" b="1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en-AU" sz="1600" dirty="0" smtClean="0"/>
              <a:t>Jesuit Social Services</a:t>
            </a:r>
          </a:p>
          <a:p>
            <a:r>
              <a:rPr lang="en-AU" sz="2400" b="1" dirty="0" smtClean="0"/>
              <a:t>Interagency Youth Case Management Meeting</a:t>
            </a:r>
          </a:p>
          <a:p>
            <a:pPr>
              <a:spcAft>
                <a:spcPts val="1200"/>
              </a:spcAft>
            </a:pPr>
            <a:r>
              <a:rPr lang="en-AU" sz="1600" dirty="0" smtClean="0"/>
              <a:t>Weekly meeting arranged by NT Police</a:t>
            </a:r>
          </a:p>
          <a:p>
            <a:r>
              <a:rPr lang="en-AU" sz="2400" b="1" dirty="0" smtClean="0"/>
              <a:t>CAYJ</a:t>
            </a:r>
          </a:p>
          <a:p>
            <a:pPr>
              <a:spcAft>
                <a:spcPts val="1200"/>
              </a:spcAft>
            </a:pPr>
            <a:r>
              <a:rPr lang="en-AU" sz="1600" dirty="0" smtClean="0"/>
              <a:t>Central Australian Youth Justice Group Alice Springs </a:t>
            </a:r>
          </a:p>
          <a:p>
            <a:r>
              <a:rPr lang="en-AU" sz="2400" b="1" dirty="0" smtClean="0"/>
              <a:t>YAG – </a:t>
            </a:r>
            <a:r>
              <a:rPr lang="en-US" sz="2400" b="1" dirty="0" smtClean="0"/>
              <a:t>Alice Springs Town Council</a:t>
            </a:r>
            <a:endParaRPr lang="en-AU" sz="2400" b="1" dirty="0" smtClean="0"/>
          </a:p>
          <a:p>
            <a:r>
              <a:rPr lang="en-US" sz="1600" dirty="0" smtClean="0"/>
              <a:t>Youth Advisory Group</a:t>
            </a:r>
            <a:endParaRPr lang="en-AU" sz="1600" dirty="0" smtClean="0"/>
          </a:p>
          <a:p>
            <a:pPr>
              <a:spcAft>
                <a:spcPts val="1200"/>
              </a:spcAft>
            </a:pPr>
            <a:endParaRPr lang="en-AU" sz="2400" b="1" dirty="0" smtClean="0"/>
          </a:p>
          <a:p>
            <a:pPr>
              <a:spcAft>
                <a:spcPts val="1200"/>
              </a:spcAft>
            </a:pPr>
            <a:endParaRPr lang="en-AU" sz="2400" b="1" dirty="0" smtClean="0"/>
          </a:p>
          <a:p>
            <a:pPr>
              <a:spcAft>
                <a:spcPts val="1200"/>
              </a:spcAft>
            </a:pPr>
            <a:endParaRPr lang="en-AU" sz="2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50168"/>
            <a:ext cx="8229600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800" dirty="0"/>
              <a:t>Youth Networks &amp; Non-direct Service Delivery</a:t>
            </a:r>
            <a:r>
              <a:rPr lang="en-AU" sz="2800" dirty="0" smtClean="0"/>
              <a:t/>
            </a:r>
            <a:br>
              <a:rPr lang="en-AU" sz="2800" dirty="0" smtClean="0"/>
            </a:b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82689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icareNT_PowerpointTemplate_master slides_2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156</Words>
  <Application>Microsoft Office PowerPoint</Application>
  <PresentationFormat>On-screen Show (4:3)</PresentationFormat>
  <Paragraphs>79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AnglicareNT_PowerpointTemplate_master slides_2</vt:lpstr>
      <vt:lpstr>PowerPoint Presentation</vt:lpstr>
      <vt:lpstr>Youth Service Providers Accommodation and Support</vt:lpstr>
      <vt:lpstr>Youth Justice Services</vt:lpstr>
      <vt:lpstr>PowerPoint Presentation</vt:lpstr>
      <vt:lpstr>Social and Emotional </vt:lpstr>
      <vt:lpstr>PowerPoint Presentation</vt:lpstr>
      <vt:lpstr>PowerPoint Presentation</vt:lpstr>
      <vt:lpstr>PowerPoint Presentation</vt:lpstr>
    </vt:vector>
  </TitlesOfParts>
  <Company>DEECD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mwilliamson</dc:creator>
  <cp:lastModifiedBy>ascholtes</cp:lastModifiedBy>
  <cp:revision>42</cp:revision>
  <dcterms:created xsi:type="dcterms:W3CDTF">2015-02-19T08:37:57Z</dcterms:created>
  <dcterms:modified xsi:type="dcterms:W3CDTF">2017-05-22T23:46:49Z</dcterms:modified>
</cp:coreProperties>
</file>